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2" r:id="rId17"/>
    <p:sldId id="271" r:id="rId18"/>
    <p:sldId id="273" r:id="rId19"/>
    <p:sldId id="274" r:id="rId20"/>
    <p:sldId id="275" r:id="rId21"/>
    <p:sldId id="301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302" r:id="rId30"/>
    <p:sldId id="285" r:id="rId31"/>
    <p:sldId id="283" r:id="rId32"/>
    <p:sldId id="286" r:id="rId33"/>
    <p:sldId id="284" r:id="rId34"/>
    <p:sldId id="287" r:id="rId35"/>
    <p:sldId id="303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300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8" autoAdjust="0"/>
    <p:restoredTop sz="90355" autoAdjust="0"/>
  </p:normalViewPr>
  <p:slideViewPr>
    <p:cSldViewPr>
      <p:cViewPr>
        <p:scale>
          <a:sx n="80" d="100"/>
          <a:sy n="80" d="100"/>
        </p:scale>
        <p:origin x="-1014" y="5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54384-5FC5-45F8-92E1-4D922CB1DFCC}" type="datetimeFigureOut">
              <a:rPr lang="ru-RU" smtClean="0"/>
              <a:pPr/>
              <a:t>25.01.2018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6DEE6-8EB5-464D-A058-C13878D9305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6DEE6-8EB5-464D-A058-C13878D93054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6DEE6-8EB5-464D-A058-C13878D93054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28EE02-39A9-45AB-AEDD-3848B17B0CAF}" type="datetimeFigureOut">
              <a:rPr lang="ru-RU" smtClean="0"/>
              <a:pPr/>
              <a:t>25.01.2018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E4E2C5-520F-4BC4-92BB-5B310F8561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28EE02-39A9-45AB-AEDD-3848B17B0CAF}" type="datetimeFigureOut">
              <a:rPr lang="ru-RU" smtClean="0"/>
              <a:pPr/>
              <a:t>25.01.2018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E4E2C5-520F-4BC4-92BB-5B310F8561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28EE02-39A9-45AB-AEDD-3848B17B0CAF}" type="datetimeFigureOut">
              <a:rPr lang="ru-RU" smtClean="0"/>
              <a:pPr/>
              <a:t>25.01.2018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E4E2C5-520F-4BC4-92BB-5B310F8561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28EE02-39A9-45AB-AEDD-3848B17B0CAF}" type="datetimeFigureOut">
              <a:rPr lang="ru-RU" smtClean="0"/>
              <a:pPr/>
              <a:t>25.01.2018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E4E2C5-520F-4BC4-92BB-5B310F8561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28EE02-39A9-45AB-AEDD-3848B17B0CAF}" type="datetimeFigureOut">
              <a:rPr lang="ru-RU" smtClean="0"/>
              <a:pPr/>
              <a:t>25.01.2018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E4E2C5-520F-4BC4-92BB-5B310F8561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28EE02-39A9-45AB-AEDD-3848B17B0CAF}" type="datetimeFigureOut">
              <a:rPr lang="ru-RU" smtClean="0"/>
              <a:pPr/>
              <a:t>25.01.2018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E4E2C5-520F-4BC4-92BB-5B310F8561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28EE02-39A9-45AB-AEDD-3848B17B0CAF}" type="datetimeFigureOut">
              <a:rPr lang="ru-RU" smtClean="0"/>
              <a:pPr/>
              <a:t>25.01.2018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E4E2C5-520F-4BC4-92BB-5B310F8561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28EE02-39A9-45AB-AEDD-3848B17B0CAF}" type="datetimeFigureOut">
              <a:rPr lang="ru-RU" smtClean="0"/>
              <a:pPr/>
              <a:t>25.01.2018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E4E2C5-520F-4BC4-92BB-5B310F8561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28EE02-39A9-45AB-AEDD-3848B17B0CAF}" type="datetimeFigureOut">
              <a:rPr lang="ru-RU" smtClean="0"/>
              <a:pPr/>
              <a:t>25.01.2018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E4E2C5-520F-4BC4-92BB-5B310F8561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28EE02-39A9-45AB-AEDD-3848B17B0CAF}" type="datetimeFigureOut">
              <a:rPr lang="ru-RU" smtClean="0"/>
              <a:pPr/>
              <a:t>25.01.2018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E4E2C5-520F-4BC4-92BB-5B310F85615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C28EE02-39A9-45AB-AEDD-3848B17B0CAF}" type="datetimeFigureOut">
              <a:rPr lang="ru-RU" smtClean="0"/>
              <a:pPr/>
              <a:t>25.01.2018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E4E2C5-520F-4BC4-92BB-5B310F8561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0C28EE02-39A9-45AB-AEDD-3848B17B0CAF}" type="datetimeFigureOut">
              <a:rPr lang="ru-RU" smtClean="0"/>
              <a:pPr/>
              <a:t>25.01.2018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03E4E2C5-520F-4BC4-92BB-5B310F85615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cover dir="rd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0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Картинки по запросу національно-патріотичне виховання презентац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Картинки по запросу національно-патріотичне виховання презентац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Картинки по запросу патріотичні заставки"/>
          <p:cNvPicPr>
            <a:picLocks noChangeAspect="1" noChangeArrowheads="1"/>
          </p:cNvPicPr>
          <p:nvPr/>
        </p:nvPicPr>
        <p:blipFill>
          <a:blip r:embed="rId2" cstate="print"/>
          <a:srcRect l="18627" r="17796" b="8333"/>
          <a:stretch>
            <a:fillRect/>
          </a:stretch>
        </p:blipFill>
        <p:spPr bwMode="auto">
          <a:xfrm>
            <a:off x="928662" y="285728"/>
            <a:ext cx="8001056" cy="6072230"/>
          </a:xfrm>
          <a:prstGeom prst="rect">
            <a:avLst/>
          </a:prstGeom>
          <a:noFill/>
        </p:spPr>
      </p:pic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1214414" y="1357298"/>
            <a:ext cx="6215106" cy="3929090"/>
          </a:xfrm>
        </p:spPr>
        <p:txBody>
          <a:bodyPr>
            <a:noAutofit/>
          </a:bodyPr>
          <a:lstStyle/>
          <a:p>
            <a:pPr algn="ctr"/>
            <a:r>
              <a:rPr lang="uk-UA" sz="7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Національно-патріотичне</a:t>
            </a:r>
            <a:br>
              <a:rPr lang="uk-UA" sz="7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Monotype Corsiva" pitchFamily="66" charset="0"/>
              </a:rPr>
            </a:br>
            <a:r>
              <a:rPr lang="uk-UA" sz="72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 </a:t>
            </a:r>
            <a:r>
              <a:rPr lang="uk-UA" sz="72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Monotype Corsiva" pitchFamily="66" charset="0"/>
              </a:rPr>
              <a:t>виховання</a:t>
            </a:r>
            <a:endParaRPr lang="ru-RU" sz="7200" b="1" dirty="0">
              <a:solidFill>
                <a:schemeClr val="accent5">
                  <a:lumMod val="60000"/>
                  <a:lumOff val="4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5728"/>
            <a:ext cx="3143272" cy="171451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400" dirty="0" smtClean="0">
                <a:latin typeface="Monotype Corsiva" pitchFamily="66" charset="0"/>
              </a:rPr>
              <a:t/>
            </a:r>
            <a:br>
              <a:rPr lang="uk-UA" sz="5400" dirty="0" smtClean="0">
                <a:latin typeface="Monotype Corsiva" pitchFamily="66" charset="0"/>
              </a:rPr>
            </a:br>
            <a:r>
              <a:rPr lang="uk-UA" sz="5400" b="1" dirty="0" smtClean="0">
                <a:solidFill>
                  <a:srgbClr val="0070C0"/>
                </a:solidFill>
                <a:latin typeface="Monotype Corsiva" pitchFamily="66" charset="0"/>
              </a:rPr>
              <a:t>« Україна – </a:t>
            </a:r>
            <a:br>
              <a:rPr lang="uk-UA" sz="5400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uk-UA" sz="5400" b="1" dirty="0" smtClean="0">
                <a:solidFill>
                  <a:srgbClr val="0070C0"/>
                </a:solidFill>
                <a:latin typeface="Monotype Corsiva" pitchFamily="66" charset="0"/>
              </a:rPr>
              <a:t>єдина</a:t>
            </a:r>
            <a:br>
              <a:rPr lang="uk-UA" sz="5400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uk-UA" sz="5400" b="1" dirty="0" smtClean="0">
                <a:solidFill>
                  <a:srgbClr val="0070C0"/>
                </a:solidFill>
                <a:latin typeface="Monotype Corsiva" pitchFamily="66" charset="0"/>
              </a:rPr>
              <a:t> країна» </a:t>
            </a:r>
            <a:endParaRPr lang="ru-RU" sz="54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1027" name="Picture 3" descr="C:\Documents and Settings\Admin\Рабочий стол\н-п вих\DSCN0530.JPG"/>
          <p:cNvPicPr>
            <a:picLocks noChangeAspect="1" noChangeArrowheads="1"/>
          </p:cNvPicPr>
          <p:nvPr/>
        </p:nvPicPr>
        <p:blipFill>
          <a:blip r:embed="rId2" cstate="print"/>
          <a:srcRect l="16060" r="3776" b="28188"/>
          <a:stretch>
            <a:fillRect/>
          </a:stretch>
        </p:blipFill>
        <p:spPr bwMode="auto">
          <a:xfrm>
            <a:off x="4071934" y="142852"/>
            <a:ext cx="4857784" cy="3263825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Рабочий стол\н-п вих\2015 1-2 клас 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571743"/>
            <a:ext cx="5500726" cy="4125545"/>
          </a:xfrm>
          <a:prstGeom prst="rect">
            <a:avLst/>
          </a:prstGeom>
          <a:noFill/>
        </p:spPr>
      </p:pic>
      <p:pic>
        <p:nvPicPr>
          <p:cNvPr id="7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 l="7614" t="11670" r="16241"/>
          <a:stretch>
            <a:fillRect/>
          </a:stretch>
        </p:blipFill>
        <p:spPr bwMode="auto">
          <a:xfrm>
            <a:off x="6786578" y="4929198"/>
            <a:ext cx="2183795" cy="165296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143380"/>
            <a:ext cx="3071834" cy="1643074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Діти єднають      Україну 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5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7614" t="11670" r="16241"/>
          <a:stretch>
            <a:fillRect/>
          </a:stretch>
        </p:blipFill>
        <p:spPr bwMode="auto">
          <a:xfrm>
            <a:off x="6429388" y="357166"/>
            <a:ext cx="2183795" cy="1652967"/>
          </a:xfrm>
          <a:prstGeom prst="rect">
            <a:avLst/>
          </a:prstGeom>
          <a:noFill/>
        </p:spPr>
      </p:pic>
      <p:pic>
        <p:nvPicPr>
          <p:cNvPr id="2051" name="Picture 3" descr="C:\Documents and Settings\Admin\Рабочий стол\н-п вих\2015 1-2 клас 051.jpg"/>
          <p:cNvPicPr>
            <a:picLocks noChangeAspect="1" noChangeArrowheads="1"/>
          </p:cNvPicPr>
          <p:nvPr/>
        </p:nvPicPr>
        <p:blipFill>
          <a:blip r:embed="rId3" cstate="print"/>
          <a:srcRect t="16424" r="13776" b="5564"/>
          <a:stretch>
            <a:fillRect/>
          </a:stretch>
        </p:blipFill>
        <p:spPr bwMode="auto">
          <a:xfrm>
            <a:off x="1000100" y="214290"/>
            <a:ext cx="4948021" cy="3357586"/>
          </a:xfrm>
          <a:prstGeom prst="rect">
            <a:avLst/>
          </a:prstGeom>
          <a:noFill/>
        </p:spPr>
      </p:pic>
      <p:pic>
        <p:nvPicPr>
          <p:cNvPr id="8" name="Picture 2" descr="C:\Documents and Settings\Admin\Рабочий стол\н-п вих\2013 3 клас звіт 145.jpg"/>
          <p:cNvPicPr>
            <a:picLocks noChangeAspect="1" noChangeArrowheads="1"/>
          </p:cNvPicPr>
          <p:nvPr/>
        </p:nvPicPr>
        <p:blipFill>
          <a:blip r:embed="rId4" cstate="print"/>
          <a:srcRect b="1818"/>
          <a:stretch>
            <a:fillRect/>
          </a:stretch>
        </p:blipFill>
        <p:spPr bwMode="auto">
          <a:xfrm>
            <a:off x="3786182" y="2571744"/>
            <a:ext cx="5238786" cy="385765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714356"/>
            <a:ext cx="3000396" cy="928694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Край, </a:t>
            </a:r>
            <a:b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де я живу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4098" name="Picture 2" descr="C:\Documents and Settings\Admin\Рабочий стол\н-п вих\Изображение 148.jpg"/>
          <p:cNvPicPr>
            <a:picLocks noChangeAspect="1" noChangeArrowheads="1"/>
          </p:cNvPicPr>
          <p:nvPr/>
        </p:nvPicPr>
        <p:blipFill>
          <a:blip r:embed="rId2" cstate="print"/>
          <a:srcRect l="5000" t="4444" r="6666" b="11111"/>
          <a:stretch>
            <a:fillRect/>
          </a:stretch>
        </p:blipFill>
        <p:spPr bwMode="auto">
          <a:xfrm>
            <a:off x="4286248" y="142852"/>
            <a:ext cx="4643470" cy="3329280"/>
          </a:xfrm>
          <a:prstGeom prst="rect">
            <a:avLst/>
          </a:prstGeom>
          <a:noFill/>
        </p:spPr>
      </p:pic>
      <p:pic>
        <p:nvPicPr>
          <p:cNvPr id="4099" name="Picture 3" descr="C:\Documents and Settings\Admin\Рабочий стол\н-п вих\Изображение 163.jpg"/>
          <p:cNvPicPr>
            <a:picLocks noChangeAspect="1" noChangeArrowheads="1"/>
          </p:cNvPicPr>
          <p:nvPr/>
        </p:nvPicPr>
        <p:blipFill>
          <a:blip r:embed="rId3" cstate="print"/>
          <a:srcRect l="13673" t="10129" b="10870"/>
          <a:stretch>
            <a:fillRect/>
          </a:stretch>
        </p:blipFill>
        <p:spPr bwMode="auto">
          <a:xfrm>
            <a:off x="1142976" y="2928934"/>
            <a:ext cx="5204138" cy="3571900"/>
          </a:xfrm>
          <a:prstGeom prst="rect">
            <a:avLst/>
          </a:prstGeom>
          <a:noFill/>
        </p:spPr>
      </p:pic>
      <p:pic>
        <p:nvPicPr>
          <p:cNvPr id="6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 l="7614" t="11670" r="16241"/>
          <a:stretch>
            <a:fillRect/>
          </a:stretch>
        </p:blipFill>
        <p:spPr bwMode="auto">
          <a:xfrm>
            <a:off x="6643702" y="4857760"/>
            <a:ext cx="2183795" cy="165296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357166"/>
            <a:ext cx="4857784" cy="571504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Monotype Corsiva" pitchFamily="66" charset="0"/>
              </a:rPr>
              <a:t>   </a:t>
            </a:r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Зустріч воїнів АТО</a:t>
            </a:r>
            <a:r>
              <a:rPr lang="uk-UA" dirty="0" smtClean="0">
                <a:latin typeface="Monotype Corsiva" pitchFamily="66" charset="0"/>
              </a:rPr>
              <a:t/>
            </a:r>
            <a:br>
              <a:rPr lang="uk-UA" dirty="0" smtClean="0">
                <a:latin typeface="Monotype Corsiva" pitchFamily="66" charset="0"/>
              </a:rPr>
            </a:br>
            <a:endParaRPr lang="ru-RU" dirty="0">
              <a:latin typeface="Monotype Corsiva" pitchFamily="66" charset="0"/>
            </a:endParaRPr>
          </a:p>
        </p:txBody>
      </p:sp>
      <p:pic>
        <p:nvPicPr>
          <p:cNvPr id="3075" name="Picture 3" descr="C:\Documents and Settings\Admin\Рабочий стол\н-п вих\2015 1-2 клас 002.jpg"/>
          <p:cNvPicPr>
            <a:picLocks noChangeAspect="1" noChangeArrowheads="1"/>
          </p:cNvPicPr>
          <p:nvPr/>
        </p:nvPicPr>
        <p:blipFill>
          <a:blip r:embed="rId2" cstate="print"/>
          <a:srcRect l="7269" t="5081" r="3811" b="12974"/>
          <a:stretch>
            <a:fillRect/>
          </a:stretch>
        </p:blipFill>
        <p:spPr bwMode="auto">
          <a:xfrm rot="5400000">
            <a:off x="5311593" y="617730"/>
            <a:ext cx="4000528" cy="2765071"/>
          </a:xfrm>
          <a:prstGeom prst="rect">
            <a:avLst/>
          </a:prstGeom>
          <a:noFill/>
        </p:spPr>
      </p:pic>
      <p:pic>
        <p:nvPicPr>
          <p:cNvPr id="14338" name="Picture 2" descr="C:\Documents and Settings\Admin\Рабочий стол\н-п вих\24133763_1360686050721173_1627145310_n.jpg"/>
          <p:cNvPicPr>
            <a:picLocks noChangeAspect="1" noChangeArrowheads="1"/>
          </p:cNvPicPr>
          <p:nvPr/>
        </p:nvPicPr>
        <p:blipFill>
          <a:blip r:embed="rId3" cstate="print"/>
          <a:srcRect t="20313"/>
          <a:stretch>
            <a:fillRect/>
          </a:stretch>
        </p:blipFill>
        <p:spPr bwMode="auto">
          <a:xfrm>
            <a:off x="1071538" y="642918"/>
            <a:ext cx="2786069" cy="3946926"/>
          </a:xfrm>
          <a:prstGeom prst="rect">
            <a:avLst/>
          </a:prstGeom>
          <a:noFill/>
        </p:spPr>
      </p:pic>
      <p:pic>
        <p:nvPicPr>
          <p:cNvPr id="7" name="Picture 2" descr="C:\Documents and Settings\Admin\Рабочий стол\н-п вих\2013 3 клас звіт 179.jpg"/>
          <p:cNvPicPr>
            <a:picLocks noChangeAspect="1" noChangeArrowheads="1"/>
          </p:cNvPicPr>
          <p:nvPr/>
        </p:nvPicPr>
        <p:blipFill>
          <a:blip r:embed="rId4" cstate="print"/>
          <a:srcRect l="2597" t="6519" r="3896" b="10358"/>
          <a:stretch>
            <a:fillRect/>
          </a:stretch>
        </p:blipFill>
        <p:spPr bwMode="auto">
          <a:xfrm>
            <a:off x="2643174" y="3071810"/>
            <a:ext cx="4786346" cy="3390328"/>
          </a:xfrm>
          <a:prstGeom prst="rect">
            <a:avLst/>
          </a:prstGeom>
          <a:noFill/>
        </p:spPr>
      </p:pic>
      <p:pic>
        <p:nvPicPr>
          <p:cNvPr id="8" name="Picture 2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 l="7614" t="11670" r="16241"/>
          <a:stretch>
            <a:fillRect/>
          </a:stretch>
        </p:blipFill>
        <p:spPr bwMode="auto">
          <a:xfrm>
            <a:off x="6643702" y="4929198"/>
            <a:ext cx="2183795" cy="165296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12" y="571480"/>
            <a:ext cx="2714644" cy="142876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      Ми роду     козацького діти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5122" name="Picture 2" descr="C:\Documents and Settings\Admin\Рабочий стол\н-п вих\DSCN0717.JPG"/>
          <p:cNvPicPr>
            <a:picLocks noChangeAspect="1" noChangeArrowheads="1"/>
          </p:cNvPicPr>
          <p:nvPr/>
        </p:nvPicPr>
        <p:blipFill>
          <a:blip r:embed="rId2" cstate="print"/>
          <a:srcRect r="3803" b="11481"/>
          <a:stretch>
            <a:fillRect/>
          </a:stretch>
        </p:blipFill>
        <p:spPr bwMode="auto">
          <a:xfrm>
            <a:off x="1071538" y="214290"/>
            <a:ext cx="5072098" cy="3500462"/>
          </a:xfrm>
          <a:prstGeom prst="rect">
            <a:avLst/>
          </a:prstGeom>
          <a:noFill/>
        </p:spPr>
      </p:pic>
      <p:pic>
        <p:nvPicPr>
          <p:cNvPr id="5123" name="Picture 3" descr="C:\Documents and Settings\Admin\Рабочий стол\н-п вих\2013 3 клас звіт 168.jpg"/>
          <p:cNvPicPr>
            <a:picLocks noChangeAspect="1" noChangeArrowheads="1"/>
          </p:cNvPicPr>
          <p:nvPr/>
        </p:nvPicPr>
        <p:blipFill>
          <a:blip r:embed="rId3" cstate="print"/>
          <a:srcRect l="2485" t="13255" b="2245"/>
          <a:stretch>
            <a:fillRect/>
          </a:stretch>
        </p:blipFill>
        <p:spPr bwMode="auto">
          <a:xfrm>
            <a:off x="3357554" y="3071810"/>
            <a:ext cx="5605992" cy="3643338"/>
          </a:xfrm>
          <a:prstGeom prst="rect">
            <a:avLst/>
          </a:prstGeom>
          <a:noFill/>
        </p:spPr>
      </p:pic>
      <p:pic>
        <p:nvPicPr>
          <p:cNvPr id="6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 l="7614" t="11670" r="16241"/>
          <a:stretch>
            <a:fillRect/>
          </a:stretch>
        </p:blipFill>
        <p:spPr bwMode="auto">
          <a:xfrm>
            <a:off x="1071538" y="5000636"/>
            <a:ext cx="2183795" cy="165296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5429288" cy="57148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dirty="0" smtClean="0">
                <a:solidFill>
                  <a:srgbClr val="0070C0"/>
                </a:solidFill>
                <a:latin typeface="Monotype Corsiva" pitchFamily="66" charset="0"/>
              </a:rPr>
              <a:t>З Україною у серці </a:t>
            </a:r>
            <a:r>
              <a:rPr lang="uk-UA" sz="4000" dirty="0" smtClean="0">
                <a:solidFill>
                  <a:srgbClr val="0070C0"/>
                </a:solidFill>
                <a:latin typeface="Monotype Corsiva" pitchFamily="66" charset="0"/>
              </a:rPr>
              <a:t>(</a:t>
            </a:r>
            <a:r>
              <a:rPr lang="uk-UA" sz="4000" dirty="0" err="1" smtClean="0">
                <a:solidFill>
                  <a:srgbClr val="0070C0"/>
                </a:solidFill>
                <a:latin typeface="Monotype Corsiva" pitchFamily="66" charset="0"/>
              </a:rPr>
              <a:t>квест</a:t>
            </a:r>
            <a:r>
              <a:rPr lang="uk-UA" dirty="0" smtClean="0">
                <a:solidFill>
                  <a:srgbClr val="0070C0"/>
                </a:solidFill>
                <a:latin typeface="Monotype Corsiva" pitchFamily="66" charset="0"/>
              </a:rPr>
              <a:t>)</a:t>
            </a:r>
            <a:endParaRPr lang="ru-RU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6146" name="Picture 2" descr="C:\Documents and Settings\Admin\Рабочий стол\н-п вих\22497055_883440268503702_816509049_o.jpg"/>
          <p:cNvPicPr>
            <a:picLocks noChangeAspect="1" noChangeArrowheads="1"/>
          </p:cNvPicPr>
          <p:nvPr/>
        </p:nvPicPr>
        <p:blipFill>
          <a:blip r:embed="rId2" cstate="print"/>
          <a:srcRect l="14894" t="20568"/>
          <a:stretch>
            <a:fillRect/>
          </a:stretch>
        </p:blipFill>
        <p:spPr bwMode="auto">
          <a:xfrm>
            <a:off x="5214942" y="285728"/>
            <a:ext cx="3724990" cy="2607486"/>
          </a:xfrm>
          <a:prstGeom prst="rect">
            <a:avLst/>
          </a:prstGeom>
          <a:noFill/>
        </p:spPr>
      </p:pic>
      <p:pic>
        <p:nvPicPr>
          <p:cNvPr id="6150" name="Picture 6" descr="C:\Documents and Settings\Admin\Рабочий стол\н-п вих\22450669_883440611837001_1638497338_o.jpg"/>
          <p:cNvPicPr>
            <a:picLocks noChangeAspect="1" noChangeArrowheads="1"/>
          </p:cNvPicPr>
          <p:nvPr/>
        </p:nvPicPr>
        <p:blipFill>
          <a:blip r:embed="rId3" cstate="print"/>
          <a:srcRect r="834" b="2858"/>
          <a:stretch>
            <a:fillRect/>
          </a:stretch>
        </p:blipFill>
        <p:spPr bwMode="auto">
          <a:xfrm>
            <a:off x="1000099" y="571480"/>
            <a:ext cx="3792167" cy="2786082"/>
          </a:xfrm>
          <a:prstGeom prst="rect">
            <a:avLst/>
          </a:prstGeom>
          <a:noFill/>
        </p:spPr>
      </p:pic>
      <p:pic>
        <p:nvPicPr>
          <p:cNvPr id="9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 l="7614" t="11670" r="16241"/>
          <a:stretch>
            <a:fillRect/>
          </a:stretch>
        </p:blipFill>
        <p:spPr bwMode="auto">
          <a:xfrm>
            <a:off x="6715140" y="5205033"/>
            <a:ext cx="2183795" cy="1652967"/>
          </a:xfrm>
          <a:prstGeom prst="rect">
            <a:avLst/>
          </a:prstGeom>
          <a:noFill/>
        </p:spPr>
      </p:pic>
      <p:pic>
        <p:nvPicPr>
          <p:cNvPr id="11" name="Picture 2" descr="D:\Галя Фото\4 клас 2017\3 клас 2017 1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3714752"/>
            <a:ext cx="3929090" cy="2946818"/>
          </a:xfrm>
          <a:prstGeom prst="rect">
            <a:avLst/>
          </a:prstGeom>
          <a:noFill/>
        </p:spPr>
      </p:pic>
      <p:pic>
        <p:nvPicPr>
          <p:cNvPr id="12" name="Picture 3" descr="C:\Documents and Settings\Admin\Рабочий стол\н-п вих\3 клас 2017 176.jpg"/>
          <p:cNvPicPr>
            <a:picLocks noChangeAspect="1" noChangeArrowheads="1"/>
          </p:cNvPicPr>
          <p:nvPr/>
        </p:nvPicPr>
        <p:blipFill>
          <a:blip r:embed="rId6" cstate="print"/>
          <a:srcRect l="6522" t="14493" b="-579"/>
          <a:stretch>
            <a:fillRect/>
          </a:stretch>
        </p:blipFill>
        <p:spPr bwMode="auto">
          <a:xfrm>
            <a:off x="4857752" y="2571744"/>
            <a:ext cx="3930301" cy="2714644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142852"/>
            <a:ext cx="7498080" cy="928694"/>
          </a:xfrm>
        </p:spPr>
        <p:txBody>
          <a:bodyPr/>
          <a:lstStyle/>
          <a:p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Жертовне служіння Україні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Похожее изображение"/>
          <p:cNvPicPr/>
          <p:nvPr/>
        </p:nvPicPr>
        <p:blipFill>
          <a:blip r:embed="rId2" cstate="print"/>
          <a:srcRect l="4255" r="3543"/>
          <a:stretch>
            <a:fillRect/>
          </a:stretch>
        </p:blipFill>
        <p:spPr bwMode="auto">
          <a:xfrm>
            <a:off x="3714744" y="3643314"/>
            <a:ext cx="4643470" cy="2838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Картинки по запросу пам'ятник спартану в іванівцях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000108"/>
            <a:ext cx="492922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 l="7614" t="11670" r="16241"/>
          <a:stretch>
            <a:fillRect/>
          </a:stretch>
        </p:blipFill>
        <p:spPr bwMode="auto">
          <a:xfrm>
            <a:off x="6643702" y="1285860"/>
            <a:ext cx="2183795" cy="165296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5286412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Рік  УПА на Прикарпатті  </a:t>
            </a:r>
            <a:r>
              <a:rPr lang="uk-UA" dirty="0" smtClean="0">
                <a:solidFill>
                  <a:srgbClr val="0070C0"/>
                </a:solidFill>
                <a:latin typeface="Monotype Corsiva" pitchFamily="66" charset="0"/>
              </a:rPr>
              <a:t>(</a:t>
            </a:r>
            <a:r>
              <a:rPr lang="uk-UA" sz="2700" dirty="0" smtClean="0">
                <a:solidFill>
                  <a:srgbClr val="0070C0"/>
                </a:solidFill>
                <a:latin typeface="Monotype Corsiva" pitchFamily="66" charset="0"/>
              </a:rPr>
              <a:t>до 75-річчя створення УПА)</a:t>
            </a:r>
            <a:endParaRPr lang="ru-RU" sz="2700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Похожее изображение"/>
          <p:cNvPicPr/>
          <p:nvPr/>
        </p:nvPicPr>
        <p:blipFill>
          <a:blip r:embed="rId2" cstate="print"/>
          <a:srcRect l="2564" t="4444" r="7692"/>
          <a:stretch>
            <a:fillRect/>
          </a:stretch>
        </p:blipFill>
        <p:spPr bwMode="auto">
          <a:xfrm>
            <a:off x="1214414" y="1428736"/>
            <a:ext cx="2643206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kultura-krda.if.ua/wp-content/uploads/2017/07/DSC_6222-959x1024.jpg"/>
          <p:cNvPicPr/>
          <p:nvPr/>
        </p:nvPicPr>
        <p:blipFill>
          <a:blip r:embed="rId3" cstate="print"/>
          <a:srcRect l="3922" t="5357" r="1961" b="3571"/>
          <a:stretch>
            <a:fillRect/>
          </a:stretch>
        </p:blipFill>
        <p:spPr bwMode="auto">
          <a:xfrm>
            <a:off x="5000628" y="857232"/>
            <a:ext cx="3571900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142976" y="4575820"/>
            <a:ext cx="700092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Пам'ятник  Михайлу </a:t>
            </a:r>
            <a:r>
              <a:rPr kumimoji="0" lang="uk-UA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Москалюку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під псевдо </a:t>
            </a:r>
            <a:r>
              <a:rPr kumimoji="0" lang="uk-UA" sz="2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“Спартан”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в</a:t>
            </a:r>
            <a:r>
              <a:rPr kumimoji="0" lang="uk-UA" sz="2400" b="1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с. </a:t>
            </a:r>
            <a:r>
              <a:rPr kumimoji="0" lang="uk-UA" sz="2400" b="1" i="0" u="none" strike="noStrike" cap="none" normalizeH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Іванівці</a:t>
            </a: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9 липня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2017 року громадськість </a:t>
            </a: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Коломийщини</a:t>
            </a: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на межі районів при в’їзді в село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Іванівці</a:t>
            </a: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зустрічала офіційну та мистецьку делегації </a:t>
            </a: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Надвірнянського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району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 рамках обласної творчої естафети «Воскресне волі дух і наша слава»,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яка приурочена 75-й річниці створення УПА</a:t>
            </a: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7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 l="7614" t="11670" r="16241"/>
          <a:stretch>
            <a:fillRect/>
          </a:stretch>
        </p:blipFill>
        <p:spPr bwMode="auto">
          <a:xfrm>
            <a:off x="6786578" y="5000636"/>
            <a:ext cx="2183795" cy="165296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357166"/>
            <a:ext cx="3286148" cy="928694"/>
          </a:xfrm>
        </p:spPr>
        <p:txBody>
          <a:bodyPr/>
          <a:lstStyle/>
          <a:p>
            <a:r>
              <a:rPr lang="uk-UA" dirty="0" smtClean="0">
                <a:solidFill>
                  <a:srgbClr val="0070C0"/>
                </a:solidFill>
                <a:latin typeface="Monotype Corsiva" pitchFamily="66" charset="0"/>
              </a:rPr>
              <a:t>Велопробіг</a:t>
            </a:r>
            <a:endParaRPr lang="ru-RU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31746" name="Picture 2" descr="C:\Documents and Settings\Admin\Рабочий стол\н-п вих\22768352_888042328043496_696685036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64022" y="-10572848"/>
            <a:ext cx="13716000" cy="10287001"/>
          </a:xfrm>
          <a:prstGeom prst="rect">
            <a:avLst/>
          </a:prstGeom>
          <a:noFill/>
        </p:spPr>
      </p:pic>
      <p:pic>
        <p:nvPicPr>
          <p:cNvPr id="31748" name="Picture 4" descr="C:\Documents and Settings\Admin\Рабочий стол\н-п вих\22768352_888042328043496_696685036_o.jpg"/>
          <p:cNvPicPr>
            <a:picLocks noChangeAspect="1" noChangeArrowheads="1"/>
          </p:cNvPicPr>
          <p:nvPr/>
        </p:nvPicPr>
        <p:blipFill>
          <a:blip r:embed="rId2" cstate="print"/>
          <a:srcRect l="9671" t="11696" r="7015" b="11109"/>
          <a:stretch>
            <a:fillRect/>
          </a:stretch>
        </p:blipFill>
        <p:spPr bwMode="auto">
          <a:xfrm>
            <a:off x="4572000" y="285728"/>
            <a:ext cx="4214842" cy="2928958"/>
          </a:xfrm>
          <a:prstGeom prst="rect">
            <a:avLst/>
          </a:prstGeom>
          <a:noFill/>
        </p:spPr>
      </p:pic>
      <p:pic>
        <p:nvPicPr>
          <p:cNvPr id="31750" name="Picture 6" descr="C:\Documents and Settings\Admin\Рабочий стол\н-п вих\22713103_888042421376820_1908502672_o.jpg"/>
          <p:cNvPicPr>
            <a:picLocks noChangeAspect="1" noChangeArrowheads="1"/>
          </p:cNvPicPr>
          <p:nvPr/>
        </p:nvPicPr>
        <p:blipFill>
          <a:blip r:embed="rId3" cstate="print"/>
          <a:srcRect r="10808" b="10808"/>
          <a:stretch>
            <a:fillRect/>
          </a:stretch>
        </p:blipFill>
        <p:spPr bwMode="auto">
          <a:xfrm>
            <a:off x="1071538" y="1071546"/>
            <a:ext cx="3643338" cy="2732504"/>
          </a:xfrm>
          <a:prstGeom prst="rect">
            <a:avLst/>
          </a:prstGeom>
          <a:noFill/>
        </p:spPr>
      </p:pic>
      <p:pic>
        <p:nvPicPr>
          <p:cNvPr id="31751" name="Picture 7" descr="C:\Documents and Settings\Admin\Рабочий стол\н-п вих\3 клас 2017 207.jpg"/>
          <p:cNvPicPr>
            <a:picLocks noChangeAspect="1" noChangeArrowheads="1"/>
          </p:cNvPicPr>
          <p:nvPr/>
        </p:nvPicPr>
        <p:blipFill>
          <a:blip r:embed="rId4" cstate="print"/>
          <a:srcRect l="5882" t="13072" r="5882" b="13725"/>
          <a:stretch>
            <a:fillRect/>
          </a:stretch>
        </p:blipFill>
        <p:spPr bwMode="auto">
          <a:xfrm>
            <a:off x="1857356" y="3429000"/>
            <a:ext cx="5051687" cy="3143272"/>
          </a:xfrm>
          <a:prstGeom prst="rect">
            <a:avLst/>
          </a:prstGeom>
          <a:noFill/>
        </p:spPr>
      </p:pic>
      <p:pic>
        <p:nvPicPr>
          <p:cNvPr id="10" name="Picture 2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 l="7614" t="11670" r="16241"/>
          <a:stretch>
            <a:fillRect/>
          </a:stretch>
        </p:blipFill>
        <p:spPr bwMode="auto">
          <a:xfrm>
            <a:off x="6715140" y="5000636"/>
            <a:ext cx="2183795" cy="165296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14290"/>
            <a:ext cx="3643338" cy="64294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Осінній ярмарок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Documents and Settings\Admin\Рабочий стол\н-п вих\3 клас 2017 1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1702" y="214290"/>
            <a:ext cx="3846578" cy="2884934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н-п вих\3 клас 2017 1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785794"/>
            <a:ext cx="4226973" cy="3170230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Рабочий стол\н-п вих\3 клас 2017 1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3286124"/>
            <a:ext cx="4512725" cy="3384544"/>
          </a:xfrm>
          <a:prstGeom prst="rect">
            <a:avLst/>
          </a:prstGeom>
          <a:noFill/>
        </p:spPr>
      </p:pic>
      <p:pic>
        <p:nvPicPr>
          <p:cNvPr id="7" name="Picture 2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 l="7614" t="11670" r="16241"/>
          <a:stretch>
            <a:fillRect/>
          </a:stretch>
        </p:blipFill>
        <p:spPr bwMode="auto">
          <a:xfrm>
            <a:off x="6786578" y="4929198"/>
            <a:ext cx="2183795" cy="165296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C:\Documents and Settings\Admin\Рабочий стол\н-п вих\Изображение 125.jpg"/>
          <p:cNvPicPr>
            <a:picLocks noChangeAspect="1" noChangeArrowheads="1"/>
          </p:cNvPicPr>
          <p:nvPr/>
        </p:nvPicPr>
        <p:blipFill>
          <a:blip r:embed="rId3" cstate="print"/>
          <a:srcRect r="7955" b="13636"/>
          <a:stretch>
            <a:fillRect/>
          </a:stretch>
        </p:blipFill>
        <p:spPr bwMode="auto">
          <a:xfrm>
            <a:off x="1000100" y="285728"/>
            <a:ext cx="7978530" cy="6286544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285852" y="4572008"/>
            <a:ext cx="7500990" cy="178595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dirty="0" smtClean="0">
                <a:solidFill>
                  <a:srgbClr val="0070C0"/>
                </a:solidFill>
                <a:latin typeface="Monotype Corsiva" pitchFamily="66" charset="0"/>
              </a:rPr>
              <a:t>                       </a:t>
            </a:r>
            <a:r>
              <a:rPr lang="uk-UA" sz="3600" dirty="0" err="1" smtClean="0">
                <a:solidFill>
                  <a:srgbClr val="7030A0"/>
                </a:solidFill>
                <a:latin typeface="Monotype Corsiva" pitchFamily="66" charset="0"/>
              </a:rPr>
              <a:t>Іванівецький</a:t>
            </a:r>
            <a:r>
              <a:rPr lang="uk-UA" sz="3600" dirty="0" smtClean="0">
                <a:solidFill>
                  <a:srgbClr val="7030A0"/>
                </a:solidFill>
                <a:latin typeface="Monotype Corsiva" pitchFamily="66" charset="0"/>
              </a:rPr>
              <a:t> НВК </a:t>
            </a:r>
            <a:br>
              <a:rPr lang="uk-UA" sz="36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uk-UA" sz="3600" dirty="0" smtClean="0">
                <a:solidFill>
                  <a:srgbClr val="7030A0"/>
                </a:solidFill>
                <a:latin typeface="Monotype Corsiva" pitchFamily="66" charset="0"/>
              </a:rPr>
              <a:t>                            “ЗОШ І-ІІІ ст. -ДНЗ” </a:t>
            </a:r>
            <a:br>
              <a:rPr lang="uk-UA" sz="36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uk-UA" sz="3600" dirty="0" smtClean="0">
                <a:solidFill>
                  <a:srgbClr val="7030A0"/>
                </a:solidFill>
                <a:latin typeface="Monotype Corsiva" pitchFamily="66" charset="0"/>
              </a:rPr>
              <a:t>                                  </a:t>
            </a:r>
            <a:r>
              <a:rPr lang="uk-UA" sz="2200" dirty="0" smtClean="0">
                <a:solidFill>
                  <a:srgbClr val="7030A0"/>
                </a:solidFill>
                <a:latin typeface="Monotype Corsiva" pitchFamily="66" charset="0"/>
              </a:rPr>
              <a:t>(</a:t>
            </a:r>
            <a:r>
              <a:rPr lang="uk-UA" sz="2000" dirty="0" smtClean="0">
                <a:solidFill>
                  <a:srgbClr val="7030A0"/>
                </a:solidFill>
                <a:latin typeface="Monotype Corsiva" pitchFamily="66" charset="0"/>
              </a:rPr>
              <a:t>з досвіду роботи  вчителя початкових класів </a:t>
            </a:r>
            <a:br>
              <a:rPr lang="uk-UA" sz="2000" dirty="0" smtClean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uk-UA" sz="2000" dirty="0" smtClean="0">
                <a:solidFill>
                  <a:srgbClr val="7030A0"/>
                </a:solidFill>
                <a:latin typeface="Monotype Corsiva" pitchFamily="66" charset="0"/>
              </a:rPr>
              <a:t>                                                                                </a:t>
            </a:r>
            <a:r>
              <a:rPr lang="uk-UA" sz="2000" dirty="0" err="1" smtClean="0">
                <a:solidFill>
                  <a:srgbClr val="7030A0"/>
                </a:solidFill>
                <a:latin typeface="Monotype Corsiva" pitchFamily="66" charset="0"/>
              </a:rPr>
              <a:t>Галік</a:t>
            </a:r>
            <a:r>
              <a:rPr lang="uk-UA" sz="2000" dirty="0" smtClean="0">
                <a:solidFill>
                  <a:srgbClr val="7030A0"/>
                </a:solidFill>
                <a:latin typeface="Monotype Corsiva" pitchFamily="66" charset="0"/>
              </a:rPr>
              <a:t>  Галини Михайлівни</a:t>
            </a:r>
            <a:r>
              <a:rPr lang="uk-UA" sz="2200" dirty="0" smtClean="0">
                <a:solidFill>
                  <a:srgbClr val="7030A0"/>
                </a:solidFill>
                <a:latin typeface="Monotype Corsiva" pitchFamily="66" charset="0"/>
              </a:rPr>
              <a:t>) </a:t>
            </a:r>
            <a:endParaRPr lang="ru-RU" sz="2200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 l="7614" t="11670" r="16241"/>
          <a:stretch>
            <a:fillRect/>
          </a:stretch>
        </p:blipFill>
        <p:spPr bwMode="auto">
          <a:xfrm>
            <a:off x="857224" y="5205033"/>
            <a:ext cx="2183795" cy="165296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785794"/>
            <a:ext cx="2500330" cy="114300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Мова моя </a:t>
            </a:r>
            <a:b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калинова…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2051" name="Picture 3" descr="C:\Documents and Settings\Admin\Рабочий стол\н-п вих\DSCN0069.JPG"/>
          <p:cNvPicPr>
            <a:picLocks noChangeAspect="1" noChangeArrowheads="1"/>
          </p:cNvPicPr>
          <p:nvPr/>
        </p:nvPicPr>
        <p:blipFill>
          <a:blip r:embed="rId2" cstate="print"/>
          <a:srcRect t="15426"/>
          <a:stretch>
            <a:fillRect/>
          </a:stretch>
        </p:blipFill>
        <p:spPr bwMode="auto">
          <a:xfrm>
            <a:off x="4122817" y="357166"/>
            <a:ext cx="4842845" cy="3071834"/>
          </a:xfrm>
          <a:prstGeom prst="rect">
            <a:avLst/>
          </a:prstGeom>
          <a:noFill/>
        </p:spPr>
      </p:pic>
      <p:pic>
        <p:nvPicPr>
          <p:cNvPr id="6" name="Picture 2" descr="C:\Documents and Settings\Admin\Рабочий стол\н-п вих\2015 1-2 клас 052.jpg"/>
          <p:cNvPicPr>
            <a:picLocks noChangeAspect="1" noChangeArrowheads="1"/>
          </p:cNvPicPr>
          <p:nvPr/>
        </p:nvPicPr>
        <p:blipFill>
          <a:blip r:embed="rId3" cstate="print"/>
          <a:srcRect l="8925" t="12634" r="8270" b="11565"/>
          <a:stretch>
            <a:fillRect/>
          </a:stretch>
        </p:blipFill>
        <p:spPr bwMode="auto">
          <a:xfrm>
            <a:off x="1142976" y="3000372"/>
            <a:ext cx="4994448" cy="3429024"/>
          </a:xfrm>
          <a:prstGeom prst="rect">
            <a:avLst/>
          </a:prstGeom>
          <a:noFill/>
        </p:spPr>
      </p:pic>
      <p:pic>
        <p:nvPicPr>
          <p:cNvPr id="7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 l="7614" t="11670" r="16241"/>
          <a:stretch>
            <a:fillRect/>
          </a:stretch>
        </p:blipFill>
        <p:spPr bwMode="auto">
          <a:xfrm>
            <a:off x="6572264" y="4929198"/>
            <a:ext cx="2183795" cy="165296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3570" y="1214422"/>
            <a:ext cx="3286148" cy="571504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Калина – символ України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62466" name="Picture 2" descr="C:\Documents and Settings\Admin\Рабочий стол\н-п вих\3 клас 2017 2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42852"/>
            <a:ext cx="4500594" cy="3375446"/>
          </a:xfrm>
          <a:prstGeom prst="rect">
            <a:avLst/>
          </a:prstGeom>
          <a:noFill/>
        </p:spPr>
      </p:pic>
      <p:pic>
        <p:nvPicPr>
          <p:cNvPr id="62467" name="Picture 3" descr="C:\Documents and Settings\Admin\Рабочий стол\н-п вих\3 клас 2017 2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964652"/>
            <a:ext cx="4714908" cy="3536181"/>
          </a:xfrm>
          <a:prstGeom prst="rect">
            <a:avLst/>
          </a:prstGeom>
          <a:noFill/>
        </p:spPr>
      </p:pic>
      <p:pic>
        <p:nvPicPr>
          <p:cNvPr id="7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 l="7614" t="11670" r="16241"/>
          <a:stretch>
            <a:fillRect/>
          </a:stretch>
        </p:blipFill>
        <p:spPr bwMode="auto">
          <a:xfrm>
            <a:off x="6786578" y="5000636"/>
            <a:ext cx="2183795" cy="165296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3857652" cy="796908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rgbClr val="0070C0"/>
                </a:solidFill>
                <a:latin typeface="Monotype Corsiva" pitchFamily="66" charset="0"/>
              </a:rPr>
              <a:t>Художні читання</a:t>
            </a:r>
            <a:endParaRPr lang="ru-RU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3074" name="Picture 2" descr="C:\Documents and Settings\Admin\Рабочий стол\н-п вих\2015 1-2 клас 101.jpg"/>
          <p:cNvPicPr>
            <a:picLocks noChangeAspect="1" noChangeArrowheads="1"/>
          </p:cNvPicPr>
          <p:nvPr/>
        </p:nvPicPr>
        <p:blipFill>
          <a:blip r:embed="rId2" cstate="print"/>
          <a:srcRect l="7407" t="14815" r="9259"/>
          <a:stretch>
            <a:fillRect/>
          </a:stretch>
        </p:blipFill>
        <p:spPr bwMode="auto">
          <a:xfrm>
            <a:off x="4929190" y="214289"/>
            <a:ext cx="4000528" cy="3067071"/>
          </a:xfrm>
          <a:prstGeom prst="rect">
            <a:avLst/>
          </a:prstGeom>
          <a:noFill/>
        </p:spPr>
      </p:pic>
      <p:pic>
        <p:nvPicPr>
          <p:cNvPr id="3075" name="Picture 3" descr="C:\Documents and Settings\Admin\Рабочий стол\н-п вих\2015 1-2 клас 103.jpg"/>
          <p:cNvPicPr>
            <a:picLocks noChangeAspect="1" noChangeArrowheads="1"/>
          </p:cNvPicPr>
          <p:nvPr/>
        </p:nvPicPr>
        <p:blipFill>
          <a:blip r:embed="rId3" cstate="print"/>
          <a:srcRect l="4500" r="7167" b="13333"/>
          <a:stretch>
            <a:fillRect/>
          </a:stretch>
        </p:blipFill>
        <p:spPr bwMode="auto">
          <a:xfrm>
            <a:off x="1000100" y="857231"/>
            <a:ext cx="4500594" cy="3311758"/>
          </a:xfrm>
          <a:prstGeom prst="rect">
            <a:avLst/>
          </a:prstGeom>
          <a:noFill/>
        </p:spPr>
      </p:pic>
      <p:pic>
        <p:nvPicPr>
          <p:cNvPr id="7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 l="7614" t="11670" r="16241"/>
          <a:stretch>
            <a:fillRect/>
          </a:stretch>
        </p:blipFill>
        <p:spPr bwMode="auto">
          <a:xfrm>
            <a:off x="6786578" y="4929198"/>
            <a:ext cx="2183795" cy="1652967"/>
          </a:xfrm>
          <a:prstGeom prst="rect">
            <a:avLst/>
          </a:prstGeom>
          <a:noFill/>
        </p:spPr>
      </p:pic>
      <p:pic>
        <p:nvPicPr>
          <p:cNvPr id="3076" name="Picture 4" descr="C:\Documents and Settings\Admin\Рабочий стол\н-п вих\2015 1-2 клас 104.jpg"/>
          <p:cNvPicPr>
            <a:picLocks noChangeAspect="1" noChangeArrowheads="1"/>
          </p:cNvPicPr>
          <p:nvPr/>
        </p:nvPicPr>
        <p:blipFill>
          <a:blip r:embed="rId5" cstate="print"/>
          <a:srcRect l="1760" t="4693" r="3206" b="13984"/>
          <a:stretch>
            <a:fillRect/>
          </a:stretch>
        </p:blipFill>
        <p:spPr bwMode="auto">
          <a:xfrm>
            <a:off x="2000232" y="3500438"/>
            <a:ext cx="4786346" cy="3071834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5286388"/>
            <a:ext cx="4214842" cy="1285884"/>
          </a:xfrm>
        </p:spPr>
        <p:txBody>
          <a:bodyPr>
            <a:noAutofit/>
          </a:bodyPr>
          <a:lstStyle/>
          <a:p>
            <a:r>
              <a:rPr lang="uk-UA" sz="4000" b="1" dirty="0" smtClean="0">
                <a:solidFill>
                  <a:srgbClr val="0070C0"/>
                </a:solidFill>
                <a:latin typeface="Monotype Corsiva" pitchFamily="66" charset="0"/>
              </a:rPr>
              <a:t>Конкурс українського віночка</a:t>
            </a:r>
            <a:endParaRPr lang="ru-RU" sz="40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4098" name="Picture 2" descr="C:\Documents and Settings\Admin\Рабочий стол\н-п вих\2015 1-2 клас 128.jpg"/>
          <p:cNvPicPr>
            <a:picLocks noChangeAspect="1" noChangeArrowheads="1"/>
          </p:cNvPicPr>
          <p:nvPr/>
        </p:nvPicPr>
        <p:blipFill>
          <a:blip r:embed="rId2" cstate="print"/>
          <a:srcRect l="4749" t="8443" b="5018"/>
          <a:stretch>
            <a:fillRect/>
          </a:stretch>
        </p:blipFill>
        <p:spPr bwMode="auto">
          <a:xfrm>
            <a:off x="1000100" y="142852"/>
            <a:ext cx="5219609" cy="3556666"/>
          </a:xfrm>
          <a:prstGeom prst="rect">
            <a:avLst/>
          </a:prstGeom>
          <a:noFill/>
        </p:spPr>
      </p:pic>
      <p:pic>
        <p:nvPicPr>
          <p:cNvPr id="4099" name="Picture 3" descr="C:\Documents and Settings\Admin\Рабочий стол\н-п вих\2015 1-2 клас 127.jpg"/>
          <p:cNvPicPr>
            <a:picLocks noChangeAspect="1" noChangeArrowheads="1"/>
          </p:cNvPicPr>
          <p:nvPr/>
        </p:nvPicPr>
        <p:blipFill>
          <a:blip r:embed="rId3" cstate="print"/>
          <a:srcRect l="3499" t="4666" r="3770" b="4354"/>
          <a:stretch>
            <a:fillRect/>
          </a:stretch>
        </p:blipFill>
        <p:spPr bwMode="auto">
          <a:xfrm>
            <a:off x="3571868" y="2714620"/>
            <a:ext cx="4357718" cy="3206623"/>
          </a:xfrm>
          <a:prstGeom prst="rect">
            <a:avLst/>
          </a:prstGeom>
          <a:noFill/>
        </p:spPr>
      </p:pic>
      <p:pic>
        <p:nvPicPr>
          <p:cNvPr id="7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 l="7614" t="11670" r="16241"/>
          <a:stretch>
            <a:fillRect/>
          </a:stretch>
        </p:blipFill>
        <p:spPr bwMode="auto">
          <a:xfrm>
            <a:off x="6715140" y="5000636"/>
            <a:ext cx="2183795" cy="165296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42852"/>
            <a:ext cx="4857784" cy="1214446"/>
          </a:xfrm>
        </p:spPr>
        <p:txBody>
          <a:bodyPr>
            <a:normAutofit fontScale="90000"/>
          </a:bodyPr>
          <a:lstStyle/>
          <a:p>
            <a:r>
              <a:rPr lang="uk-UA" sz="4400" b="1" dirty="0" smtClean="0">
                <a:latin typeface="Monotype Corsiva" pitchFamily="66" charset="0"/>
              </a:rPr>
              <a:t/>
            </a:r>
            <a:br>
              <a:rPr lang="uk-UA" sz="4400" b="1" dirty="0" smtClean="0">
                <a:latin typeface="Monotype Corsiva" pitchFamily="66" charset="0"/>
              </a:rPr>
            </a:br>
            <a:r>
              <a:rPr lang="uk-UA" sz="4400" b="1" dirty="0" smtClean="0">
                <a:solidFill>
                  <a:srgbClr val="0070C0"/>
                </a:solidFill>
                <a:latin typeface="Monotype Corsiva" pitchFamily="66" charset="0"/>
              </a:rPr>
              <a:t>Пам'яті Небесної Сотні присвячується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123" name="Picture 3" descr="C:\Documents and Settings\Admin\Рабочий стол\н-п вих\2015 1-2 клас 025.jpg"/>
          <p:cNvPicPr>
            <a:picLocks noChangeAspect="1" noChangeArrowheads="1"/>
          </p:cNvPicPr>
          <p:nvPr/>
        </p:nvPicPr>
        <p:blipFill>
          <a:blip r:embed="rId2" cstate="print"/>
          <a:srcRect l="5472" b="12443"/>
          <a:stretch>
            <a:fillRect/>
          </a:stretch>
        </p:blipFill>
        <p:spPr bwMode="auto">
          <a:xfrm>
            <a:off x="928662" y="3143247"/>
            <a:ext cx="5072098" cy="3523537"/>
          </a:xfrm>
          <a:prstGeom prst="rect">
            <a:avLst/>
          </a:prstGeom>
          <a:noFill/>
        </p:spPr>
      </p:pic>
      <p:pic>
        <p:nvPicPr>
          <p:cNvPr id="6" name="Picture 2" descr="C:\Documents and Settings\Admin\Рабочий стол\н-п вих\2015 1-2 клас 036.jpg"/>
          <p:cNvPicPr>
            <a:picLocks noChangeAspect="1" noChangeArrowheads="1"/>
          </p:cNvPicPr>
          <p:nvPr/>
        </p:nvPicPr>
        <p:blipFill>
          <a:blip r:embed="rId3" cstate="print"/>
          <a:srcRect l="4359" t="3875" b="10880"/>
          <a:stretch>
            <a:fillRect/>
          </a:stretch>
        </p:blipFill>
        <p:spPr bwMode="auto">
          <a:xfrm>
            <a:off x="4286248" y="642918"/>
            <a:ext cx="4702168" cy="3143272"/>
          </a:xfrm>
          <a:prstGeom prst="rect">
            <a:avLst/>
          </a:prstGeom>
          <a:noFill/>
        </p:spPr>
      </p:pic>
      <p:pic>
        <p:nvPicPr>
          <p:cNvPr id="7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 l="7614" t="11670" r="16241"/>
          <a:stretch>
            <a:fillRect/>
          </a:stretch>
        </p:blipFill>
        <p:spPr bwMode="auto">
          <a:xfrm>
            <a:off x="6643702" y="4929198"/>
            <a:ext cx="2183795" cy="165296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14290"/>
            <a:ext cx="4143404" cy="64294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b="1" dirty="0" smtClean="0">
                <a:solidFill>
                  <a:srgbClr val="0070C0"/>
                </a:solidFill>
                <a:latin typeface="Monotype Corsiva" pitchFamily="66" charset="0"/>
              </a:rPr>
              <a:t>Пилипівські запусти</a:t>
            </a:r>
            <a:endParaRPr lang="ru-RU" sz="44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6146" name="Picture 2" descr="C:\Documents and Settings\Admin\Рабочий стол\н-п вих\2015 1-2 клас 072.jpg"/>
          <p:cNvPicPr>
            <a:picLocks noChangeAspect="1" noChangeArrowheads="1"/>
          </p:cNvPicPr>
          <p:nvPr/>
        </p:nvPicPr>
        <p:blipFill>
          <a:blip r:embed="rId2" cstate="print"/>
          <a:srcRect l="5280" t="7040" r="8486" b="10832"/>
          <a:stretch>
            <a:fillRect/>
          </a:stretch>
        </p:blipFill>
        <p:spPr bwMode="auto">
          <a:xfrm>
            <a:off x="1000100" y="1071546"/>
            <a:ext cx="4357718" cy="3112656"/>
          </a:xfrm>
          <a:prstGeom prst="rect">
            <a:avLst/>
          </a:prstGeom>
          <a:noFill/>
        </p:spPr>
      </p:pic>
      <p:pic>
        <p:nvPicPr>
          <p:cNvPr id="6147" name="Picture 3" descr="D:\Галя Фото\2015,2 кл\2015 1-2 клас 076.jpg"/>
          <p:cNvPicPr>
            <a:picLocks noChangeAspect="1" noChangeArrowheads="1"/>
          </p:cNvPicPr>
          <p:nvPr/>
        </p:nvPicPr>
        <p:blipFill>
          <a:blip r:embed="rId3" cstate="print"/>
          <a:srcRect l="3509" r="5269" b="3411"/>
          <a:stretch>
            <a:fillRect/>
          </a:stretch>
        </p:blipFill>
        <p:spPr bwMode="auto">
          <a:xfrm>
            <a:off x="5214942" y="142852"/>
            <a:ext cx="3714776" cy="2949969"/>
          </a:xfrm>
          <a:prstGeom prst="rect">
            <a:avLst/>
          </a:prstGeom>
          <a:noFill/>
        </p:spPr>
      </p:pic>
      <p:pic>
        <p:nvPicPr>
          <p:cNvPr id="7" name="Рисунок 6" descr="D:\Галя Фото\2015,2 кл\2015 1-2 клас 082.jpg"/>
          <p:cNvPicPr/>
          <p:nvPr/>
        </p:nvPicPr>
        <p:blipFill>
          <a:blip r:embed="rId4" cstate="print"/>
          <a:srcRect t="11250" r="9579"/>
          <a:stretch>
            <a:fillRect/>
          </a:stretch>
        </p:blipFill>
        <p:spPr bwMode="auto">
          <a:xfrm>
            <a:off x="2214546" y="3643314"/>
            <a:ext cx="442915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 l="7614" t="11670" r="16241"/>
          <a:stretch>
            <a:fillRect/>
          </a:stretch>
        </p:blipFill>
        <p:spPr bwMode="auto">
          <a:xfrm>
            <a:off x="6786578" y="4929198"/>
            <a:ext cx="2183795" cy="165296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72166" y="3714752"/>
            <a:ext cx="2643238" cy="1214446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На гостину </a:t>
            </a:r>
            <a:b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до Миколая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7614" t="11670" r="16241"/>
          <a:stretch>
            <a:fillRect/>
          </a:stretch>
        </p:blipFill>
        <p:spPr bwMode="auto">
          <a:xfrm>
            <a:off x="6786578" y="5072074"/>
            <a:ext cx="2183795" cy="1652967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н-п вих\2015 1-2 клас 004.jpg"/>
          <p:cNvPicPr>
            <a:picLocks noChangeAspect="1" noChangeArrowheads="1"/>
          </p:cNvPicPr>
          <p:nvPr/>
        </p:nvPicPr>
        <p:blipFill>
          <a:blip r:embed="rId3" cstate="print"/>
          <a:srcRect t="2305" r="6633" b="12397"/>
          <a:stretch>
            <a:fillRect/>
          </a:stretch>
        </p:blipFill>
        <p:spPr bwMode="auto">
          <a:xfrm>
            <a:off x="4869305" y="714356"/>
            <a:ext cx="4274695" cy="2928958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Рабочий стол\н-п вих\Изображение 132.jpg"/>
          <p:cNvPicPr>
            <a:picLocks noChangeAspect="1" noChangeArrowheads="1"/>
          </p:cNvPicPr>
          <p:nvPr/>
        </p:nvPicPr>
        <p:blipFill>
          <a:blip r:embed="rId4" cstate="print"/>
          <a:srcRect l="3306" t="6611" r="2484" b="11850"/>
          <a:stretch>
            <a:fillRect/>
          </a:stretch>
        </p:blipFill>
        <p:spPr bwMode="auto">
          <a:xfrm>
            <a:off x="928662" y="214290"/>
            <a:ext cx="4512179" cy="2928958"/>
          </a:xfrm>
          <a:prstGeom prst="rect">
            <a:avLst/>
          </a:prstGeom>
          <a:noFill/>
        </p:spPr>
      </p:pic>
      <p:pic>
        <p:nvPicPr>
          <p:cNvPr id="8" name="Picture 2" descr="C:\Documents and Settings\Admin\Рабочий стол\н-п вих\2015 1-2 клас 015.jpg"/>
          <p:cNvPicPr>
            <a:picLocks noChangeAspect="1" noChangeArrowheads="1"/>
          </p:cNvPicPr>
          <p:nvPr/>
        </p:nvPicPr>
        <p:blipFill>
          <a:blip r:embed="rId5" cstate="print"/>
          <a:srcRect l="3909" t="2606" r="4240" b="6195"/>
          <a:stretch>
            <a:fillRect/>
          </a:stretch>
        </p:blipFill>
        <p:spPr bwMode="auto">
          <a:xfrm>
            <a:off x="1214414" y="3286124"/>
            <a:ext cx="4357718" cy="3245109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7950" y="3643314"/>
            <a:ext cx="2428892" cy="114300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Свято </a:t>
            </a:r>
            <a:b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шоколаду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7614" t="11670" r="16241"/>
          <a:stretch>
            <a:fillRect/>
          </a:stretch>
        </p:blipFill>
        <p:spPr bwMode="auto">
          <a:xfrm>
            <a:off x="6572264" y="4857760"/>
            <a:ext cx="2183795" cy="1652967"/>
          </a:xfrm>
          <a:prstGeom prst="rect">
            <a:avLst/>
          </a:prstGeom>
          <a:noFill/>
        </p:spPr>
      </p:pic>
      <p:pic>
        <p:nvPicPr>
          <p:cNvPr id="2051" name="Picture 3" descr="C:\Documents and Settings\Admin\Рабочий стол\н-п вих\2015 1-2 клас 079.jpg"/>
          <p:cNvPicPr>
            <a:picLocks noChangeAspect="1" noChangeArrowheads="1"/>
          </p:cNvPicPr>
          <p:nvPr/>
        </p:nvPicPr>
        <p:blipFill>
          <a:blip r:embed="rId3" cstate="print"/>
          <a:srcRect l="1791" b="4458"/>
          <a:stretch>
            <a:fillRect/>
          </a:stretch>
        </p:blipFill>
        <p:spPr bwMode="auto">
          <a:xfrm>
            <a:off x="1000100" y="142852"/>
            <a:ext cx="4429156" cy="3231683"/>
          </a:xfrm>
          <a:prstGeom prst="rect">
            <a:avLst/>
          </a:prstGeom>
          <a:noFill/>
        </p:spPr>
      </p:pic>
      <p:pic>
        <p:nvPicPr>
          <p:cNvPr id="2052" name="Picture 4" descr="C:\Documents and Settings\Admin\Рабочий стол\н-п вих\2015 1-2 клас 0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500042"/>
            <a:ext cx="3512594" cy="2634446"/>
          </a:xfrm>
          <a:prstGeom prst="rect">
            <a:avLst/>
          </a:prstGeom>
          <a:noFill/>
        </p:spPr>
      </p:pic>
      <p:pic>
        <p:nvPicPr>
          <p:cNvPr id="8" name="Picture 2" descr="C:\Documents and Settings\Admin\Рабочий стол\н-п вих\2015 1-2 клас 0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2928934"/>
            <a:ext cx="5000660" cy="375049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14290"/>
            <a:ext cx="7643866" cy="64294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Добро починається з тебе  (</a:t>
            </a:r>
            <a:r>
              <a:rPr lang="uk-UA" sz="2700" b="1" dirty="0" err="1" smtClean="0">
                <a:solidFill>
                  <a:srgbClr val="0070C0"/>
                </a:solidFill>
                <a:latin typeface="Monotype Corsiva" pitchFamily="66" charset="0"/>
              </a:rPr>
              <a:t>флешмоб</a:t>
            </a:r>
            <a:r>
              <a:rPr lang="uk-UA" sz="2700" b="1" dirty="0" smtClean="0">
                <a:solidFill>
                  <a:srgbClr val="0070C0"/>
                </a:solidFill>
                <a:latin typeface="Monotype Corsiva" pitchFamily="66" charset="0"/>
              </a:rPr>
              <a:t>)</a:t>
            </a:r>
            <a:endParaRPr lang="ru-RU" sz="27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7614" t="11670" r="16241"/>
          <a:stretch>
            <a:fillRect/>
          </a:stretch>
        </p:blipFill>
        <p:spPr bwMode="auto">
          <a:xfrm>
            <a:off x="6500826" y="4786322"/>
            <a:ext cx="2183795" cy="1652967"/>
          </a:xfrm>
          <a:prstGeom prst="rect">
            <a:avLst/>
          </a:prstGeom>
          <a:noFill/>
        </p:spPr>
      </p:pic>
      <p:pic>
        <p:nvPicPr>
          <p:cNvPr id="3074" name="Picture 2" descr="C:\Documents and Settings\Admin\Рабочий стол\н-п вих\2015 1-2 клас 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714356"/>
            <a:ext cx="4893728" cy="3670296"/>
          </a:xfrm>
          <a:prstGeom prst="rect">
            <a:avLst/>
          </a:prstGeom>
          <a:noFill/>
        </p:spPr>
      </p:pic>
      <p:pic>
        <p:nvPicPr>
          <p:cNvPr id="3075" name="Picture 3" descr="C:\Documents and Settings\Admin\Рабочий стол\н-п вих\2015 1-2 клас 049.jpg"/>
          <p:cNvPicPr>
            <a:picLocks noChangeAspect="1" noChangeArrowheads="1"/>
          </p:cNvPicPr>
          <p:nvPr/>
        </p:nvPicPr>
        <p:blipFill>
          <a:blip r:embed="rId4" cstate="print"/>
          <a:srcRect r="7937"/>
          <a:stretch>
            <a:fillRect/>
          </a:stretch>
        </p:blipFill>
        <p:spPr bwMode="auto">
          <a:xfrm>
            <a:off x="1214414" y="3286124"/>
            <a:ext cx="4143404" cy="3375446"/>
          </a:xfrm>
          <a:prstGeom prst="rect">
            <a:avLst/>
          </a:prstGeom>
          <a:noFill/>
        </p:spPr>
      </p:pic>
      <p:pic>
        <p:nvPicPr>
          <p:cNvPr id="3076" name="Picture 4" descr="C:\Documents and Settings\Admin\Рабочий стол\н-п вих\2015 1-2 клас 050.jpg"/>
          <p:cNvPicPr>
            <a:picLocks noChangeAspect="1" noChangeArrowheads="1"/>
          </p:cNvPicPr>
          <p:nvPr/>
        </p:nvPicPr>
        <p:blipFill>
          <a:blip r:embed="rId5" cstate="print"/>
          <a:srcRect l="20047" r="8357" b="8357"/>
          <a:stretch>
            <a:fillRect/>
          </a:stretch>
        </p:blipFill>
        <p:spPr bwMode="auto">
          <a:xfrm>
            <a:off x="1357290" y="928670"/>
            <a:ext cx="2357454" cy="226315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3570" y="285728"/>
            <a:ext cx="3071834" cy="121444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Збережи </a:t>
            </a:r>
            <a:b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лісову красуню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11" name="Picture 3" descr="C:\Documents and Settings\Admin\Рабочий стол\н-п вих\Изображение 291.jpg"/>
          <p:cNvPicPr>
            <a:picLocks noChangeAspect="1" noChangeArrowheads="1"/>
          </p:cNvPicPr>
          <p:nvPr/>
        </p:nvPicPr>
        <p:blipFill>
          <a:blip r:embed="rId2" cstate="print"/>
          <a:srcRect b="10256"/>
          <a:stretch>
            <a:fillRect/>
          </a:stretch>
        </p:blipFill>
        <p:spPr bwMode="auto">
          <a:xfrm>
            <a:off x="1214414" y="357166"/>
            <a:ext cx="3714776" cy="2500330"/>
          </a:xfrm>
          <a:prstGeom prst="rect">
            <a:avLst/>
          </a:prstGeom>
          <a:noFill/>
        </p:spPr>
      </p:pic>
      <p:pic>
        <p:nvPicPr>
          <p:cNvPr id="12" name="Picture 2" descr="C:\Documents and Settings\Admin\Рабочий стол\н-п вих\Изображение 284.jpg"/>
          <p:cNvPicPr>
            <a:picLocks noChangeAspect="1" noChangeArrowheads="1"/>
          </p:cNvPicPr>
          <p:nvPr/>
        </p:nvPicPr>
        <p:blipFill>
          <a:blip r:embed="rId3" cstate="print"/>
          <a:srcRect l="4790" t="10582" b="4159"/>
          <a:stretch>
            <a:fillRect/>
          </a:stretch>
        </p:blipFill>
        <p:spPr bwMode="auto">
          <a:xfrm>
            <a:off x="4429124" y="2428868"/>
            <a:ext cx="4361099" cy="2928958"/>
          </a:xfrm>
          <a:prstGeom prst="rect">
            <a:avLst/>
          </a:prstGeom>
          <a:noFill/>
        </p:spPr>
      </p:pic>
      <p:pic>
        <p:nvPicPr>
          <p:cNvPr id="14" name="Picture 2" descr="Похожее изображение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7614" t="11670" r="16241"/>
          <a:stretch>
            <a:fillRect/>
          </a:stretch>
        </p:blipFill>
        <p:spPr bwMode="auto">
          <a:xfrm>
            <a:off x="6960139" y="4929198"/>
            <a:ext cx="2183861" cy="1652172"/>
          </a:xfrm>
          <a:prstGeom prst="rect">
            <a:avLst/>
          </a:prstGeom>
          <a:noFill/>
        </p:spPr>
      </p:pic>
      <p:pic>
        <p:nvPicPr>
          <p:cNvPr id="15" name="Picture 4" descr="C:\Documents and Settings\Admin\Рабочий стол\н-п вих\Изображение 367.jpg"/>
          <p:cNvPicPr>
            <a:picLocks noChangeAspect="1" noChangeArrowheads="1"/>
          </p:cNvPicPr>
          <p:nvPr/>
        </p:nvPicPr>
        <p:blipFill>
          <a:blip r:embed="rId5" cstate="print"/>
          <a:srcRect l="9287" b="10841"/>
          <a:stretch>
            <a:fillRect/>
          </a:stretch>
        </p:blipFill>
        <p:spPr bwMode="auto">
          <a:xfrm>
            <a:off x="1025572" y="3571876"/>
            <a:ext cx="4070245" cy="300039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357166"/>
            <a:ext cx="7643866" cy="5786478"/>
          </a:xfrm>
        </p:spPr>
        <p:txBody>
          <a:bodyPr>
            <a:normAutofit/>
          </a:bodyPr>
          <a:lstStyle/>
          <a:p>
            <a:r>
              <a:rPr lang="uk-UA" sz="4500" b="1" dirty="0" smtClean="0">
                <a:solidFill>
                  <a:srgbClr val="0070C0"/>
                </a:solidFill>
                <a:latin typeface="Monotype Corsiva" pitchFamily="66" charset="0"/>
              </a:rPr>
              <a:t>Національно-патріотичне виховання </a:t>
            </a:r>
            <a:r>
              <a:rPr lang="uk-UA" sz="4500" dirty="0" smtClean="0">
                <a:solidFill>
                  <a:srgbClr val="0070C0"/>
                </a:solidFill>
                <a:latin typeface="Monotype Corsiva" pitchFamily="66" charset="0"/>
              </a:rPr>
              <a:t>дітей та молоді – </a:t>
            </a:r>
            <a:br>
              <a:rPr lang="uk-UA" sz="4500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uk-UA" sz="4500" dirty="0" smtClean="0">
                <a:solidFill>
                  <a:srgbClr val="0070C0"/>
                </a:solidFill>
                <a:latin typeface="Monotype Corsiva" pitchFamily="66" charset="0"/>
              </a:rPr>
              <a:t>це комплексна системна і цілеспрямована діяльність органів державної влади, громадських організацій, сім’ї, освітніх закладів та інших соціальних інститутів.</a:t>
            </a:r>
            <a:endParaRPr lang="ru-RU" sz="4500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3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 l="7614" t="11670" r="16241"/>
          <a:stretch>
            <a:fillRect/>
          </a:stretch>
        </p:blipFill>
        <p:spPr bwMode="auto">
          <a:xfrm>
            <a:off x="6786578" y="5000636"/>
            <a:ext cx="2183795" cy="165296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1142984"/>
            <a:ext cx="2714644" cy="121444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          Коляда,                </a:t>
            </a:r>
            <a:r>
              <a:rPr lang="uk-UA" b="1" dirty="0" err="1" smtClean="0">
                <a:solidFill>
                  <a:srgbClr val="0070C0"/>
                </a:solidFill>
                <a:latin typeface="Monotype Corsiva" pitchFamily="66" charset="0"/>
              </a:rPr>
              <a:t>коляда</a:t>
            </a:r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…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5122" name="Picture 2" descr="C:\Documents and Settings\Admin\Рабочий стол\н-п вих\2013 3 клас звіт 378.jpg"/>
          <p:cNvPicPr>
            <a:picLocks noChangeAspect="1" noChangeArrowheads="1"/>
          </p:cNvPicPr>
          <p:nvPr/>
        </p:nvPicPr>
        <p:blipFill>
          <a:blip r:embed="rId2" cstate="print"/>
          <a:srcRect l="3715" t="7430" r="3411" b="10841"/>
          <a:stretch>
            <a:fillRect/>
          </a:stretch>
        </p:blipFill>
        <p:spPr bwMode="auto">
          <a:xfrm>
            <a:off x="4000496" y="142852"/>
            <a:ext cx="5000660" cy="3300436"/>
          </a:xfrm>
          <a:prstGeom prst="rect">
            <a:avLst/>
          </a:prstGeom>
          <a:noFill/>
        </p:spPr>
      </p:pic>
      <p:pic>
        <p:nvPicPr>
          <p:cNvPr id="5123" name="Picture 3" descr="C:\Documents and Settings\Admin\Рабочий стол\н-п вих\2013 3 клас звіт 393.jpg"/>
          <p:cNvPicPr>
            <a:picLocks noChangeAspect="1" noChangeArrowheads="1"/>
          </p:cNvPicPr>
          <p:nvPr/>
        </p:nvPicPr>
        <p:blipFill>
          <a:blip r:embed="rId3" cstate="print"/>
          <a:srcRect b="12963"/>
          <a:stretch>
            <a:fillRect/>
          </a:stretch>
        </p:blipFill>
        <p:spPr bwMode="auto">
          <a:xfrm>
            <a:off x="1357290" y="3286124"/>
            <a:ext cx="5143536" cy="3357586"/>
          </a:xfrm>
          <a:prstGeom prst="rect">
            <a:avLst/>
          </a:prstGeom>
          <a:noFill/>
        </p:spPr>
      </p:pic>
      <p:pic>
        <p:nvPicPr>
          <p:cNvPr id="7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 l="7614" t="11670" r="16241"/>
          <a:stretch>
            <a:fillRect/>
          </a:stretch>
        </p:blipFill>
        <p:spPr bwMode="auto">
          <a:xfrm>
            <a:off x="6715140" y="4786322"/>
            <a:ext cx="2183795" cy="165296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2264" y="2500306"/>
            <a:ext cx="2428892" cy="571504"/>
          </a:xfrm>
        </p:spPr>
        <p:txBody>
          <a:bodyPr>
            <a:normAutofit fontScale="90000"/>
          </a:bodyPr>
          <a:lstStyle/>
          <a:p>
            <a:r>
              <a:rPr lang="uk-UA" b="1" dirty="0" err="1" smtClean="0">
                <a:solidFill>
                  <a:srgbClr val="0070C0"/>
                </a:solidFill>
                <a:latin typeface="Monotype Corsiva" pitchFamily="66" charset="0"/>
              </a:rPr>
              <a:t>Розколяда</a:t>
            </a:r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 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7614" t="11670" r="16241"/>
          <a:stretch>
            <a:fillRect/>
          </a:stretch>
        </p:blipFill>
        <p:spPr bwMode="auto">
          <a:xfrm>
            <a:off x="6715140" y="214290"/>
            <a:ext cx="2183795" cy="1652967"/>
          </a:xfrm>
          <a:prstGeom prst="rect">
            <a:avLst/>
          </a:prstGeom>
          <a:noFill/>
        </p:spPr>
      </p:pic>
      <p:pic>
        <p:nvPicPr>
          <p:cNvPr id="4098" name="Picture 2" descr="C:\Documents and Settings\Admin\Рабочий стол\н-п вих\2015 1-2 клас 193.jpg"/>
          <p:cNvPicPr>
            <a:picLocks noChangeAspect="1" noChangeArrowheads="1"/>
          </p:cNvPicPr>
          <p:nvPr/>
        </p:nvPicPr>
        <p:blipFill>
          <a:blip r:embed="rId3" cstate="print"/>
          <a:srcRect l="1337" t="21384" r="7781" b="3771"/>
          <a:stretch>
            <a:fillRect/>
          </a:stretch>
        </p:blipFill>
        <p:spPr bwMode="auto">
          <a:xfrm>
            <a:off x="1142976" y="142852"/>
            <a:ext cx="5436092" cy="3357586"/>
          </a:xfrm>
          <a:prstGeom prst="rect">
            <a:avLst/>
          </a:prstGeom>
          <a:noFill/>
        </p:spPr>
      </p:pic>
      <p:pic>
        <p:nvPicPr>
          <p:cNvPr id="4099" name="Picture 3" descr="D:\Галя Фото\3 клас 2017\2015 1-2 клас 187.jpg"/>
          <p:cNvPicPr>
            <a:picLocks noChangeAspect="1" noChangeArrowheads="1"/>
          </p:cNvPicPr>
          <p:nvPr/>
        </p:nvPicPr>
        <p:blipFill>
          <a:blip r:embed="rId4" cstate="print"/>
          <a:srcRect t="8769"/>
          <a:stretch>
            <a:fillRect/>
          </a:stretch>
        </p:blipFill>
        <p:spPr bwMode="auto">
          <a:xfrm>
            <a:off x="4143372" y="3417736"/>
            <a:ext cx="4835635" cy="3308706"/>
          </a:xfrm>
          <a:prstGeom prst="rect">
            <a:avLst/>
          </a:prstGeom>
          <a:noFill/>
        </p:spPr>
      </p:pic>
      <p:pic>
        <p:nvPicPr>
          <p:cNvPr id="4100" name="Picture 4" descr="D:\Галя Фото\3 клас 2017\2015 1-2 клас 188.jpg"/>
          <p:cNvPicPr>
            <a:picLocks noChangeAspect="1" noChangeArrowheads="1"/>
          </p:cNvPicPr>
          <p:nvPr/>
        </p:nvPicPr>
        <p:blipFill>
          <a:blip r:embed="rId5" cstate="print"/>
          <a:srcRect l="25188" t="10328" r="5934" b="12335"/>
          <a:stretch>
            <a:fillRect/>
          </a:stretch>
        </p:blipFill>
        <p:spPr bwMode="auto">
          <a:xfrm rot="5400000">
            <a:off x="806465" y="3551197"/>
            <a:ext cx="3357586" cy="2827441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0760" y="428604"/>
            <a:ext cx="2928958" cy="114300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З турботою </a:t>
            </a:r>
            <a:b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до пташини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6146" name="Picture 2" descr="C:\Documents and Settings\Admin\Рабочий стол\н-п вих\2 клас 050.jpg"/>
          <p:cNvPicPr>
            <a:picLocks noChangeAspect="1" noChangeArrowheads="1"/>
          </p:cNvPicPr>
          <p:nvPr/>
        </p:nvPicPr>
        <p:blipFill>
          <a:blip r:embed="rId2" cstate="print"/>
          <a:srcRect l="12734" t="8490" r="7675" b="12475"/>
          <a:stretch>
            <a:fillRect/>
          </a:stretch>
        </p:blipFill>
        <p:spPr bwMode="auto">
          <a:xfrm>
            <a:off x="1071538" y="3429000"/>
            <a:ext cx="4316359" cy="3214710"/>
          </a:xfrm>
          <a:prstGeom prst="rect">
            <a:avLst/>
          </a:prstGeom>
          <a:noFill/>
        </p:spPr>
      </p:pic>
      <p:pic>
        <p:nvPicPr>
          <p:cNvPr id="6147" name="Picture 3" descr="D:\Галя Фото\2 клас\2 клас 049.jpg"/>
          <p:cNvPicPr>
            <a:picLocks noChangeAspect="1" noChangeArrowheads="1"/>
          </p:cNvPicPr>
          <p:nvPr/>
        </p:nvPicPr>
        <p:blipFill>
          <a:blip r:embed="rId3" cstate="print"/>
          <a:srcRect l="5789" r="9304" b="11492"/>
          <a:stretch>
            <a:fillRect/>
          </a:stretch>
        </p:blipFill>
        <p:spPr bwMode="auto">
          <a:xfrm>
            <a:off x="5143504" y="1928802"/>
            <a:ext cx="3837716" cy="3000396"/>
          </a:xfrm>
          <a:prstGeom prst="rect">
            <a:avLst/>
          </a:prstGeom>
          <a:noFill/>
        </p:spPr>
      </p:pic>
      <p:pic>
        <p:nvPicPr>
          <p:cNvPr id="6148" name="Picture 4" descr="C:\Documents and Settings\Admin\Рабочий стол\н-п вих\Изображение 414.jpg"/>
          <p:cNvPicPr>
            <a:picLocks noChangeAspect="1" noChangeArrowheads="1"/>
          </p:cNvPicPr>
          <p:nvPr/>
        </p:nvPicPr>
        <p:blipFill>
          <a:blip r:embed="rId4" cstate="print"/>
          <a:srcRect t="10097" r="16701" b="9128"/>
          <a:stretch>
            <a:fillRect/>
          </a:stretch>
        </p:blipFill>
        <p:spPr bwMode="auto">
          <a:xfrm>
            <a:off x="1000100" y="214290"/>
            <a:ext cx="4429157" cy="3221204"/>
          </a:xfrm>
          <a:prstGeom prst="rect">
            <a:avLst/>
          </a:prstGeom>
          <a:noFill/>
        </p:spPr>
      </p:pic>
      <p:pic>
        <p:nvPicPr>
          <p:cNvPr id="8" name="Picture 2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 l="7614" t="11670" r="16241"/>
          <a:stretch>
            <a:fillRect/>
          </a:stretch>
        </p:blipFill>
        <p:spPr bwMode="auto">
          <a:xfrm>
            <a:off x="6643702" y="4714884"/>
            <a:ext cx="2183795" cy="165296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57884" y="428604"/>
            <a:ext cx="3136392" cy="868346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0070C0"/>
                </a:solidFill>
                <a:latin typeface="Monotype Corsiva" pitchFamily="66" charset="0"/>
              </a:rPr>
              <a:t>Майстер-клас </a:t>
            </a:r>
            <a:r>
              <a:rPr lang="uk-UA" sz="2400" dirty="0" err="1" smtClean="0">
                <a:solidFill>
                  <a:srgbClr val="0070C0"/>
                </a:solidFill>
                <a:latin typeface="Monotype Corsiva" pitchFamily="66" charset="0"/>
              </a:rPr>
              <a:t>“</a:t>
            </a:r>
            <a:r>
              <a:rPr lang="uk-UA" sz="2700" dirty="0" err="1" smtClean="0">
                <a:solidFill>
                  <a:srgbClr val="0070C0"/>
                </a:solidFill>
                <a:latin typeface="Monotype Corsiva" pitchFamily="66" charset="0"/>
              </a:rPr>
              <a:t>Вареники-хваленики”</a:t>
            </a:r>
            <a:endParaRPr lang="ru-RU" sz="2700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5" name="Содержимое 3" descr="E:\З нового року\Изображение 030.jpg"/>
          <p:cNvPicPr>
            <a:picLocks noGrp="1"/>
          </p:cNvPicPr>
          <p:nvPr>
            <p:ph idx="1"/>
          </p:nvPr>
        </p:nvPicPr>
        <p:blipFill>
          <a:blip r:embed="rId2" cstate="print"/>
          <a:srcRect b="7895"/>
          <a:stretch>
            <a:fillRect/>
          </a:stretch>
        </p:blipFill>
        <p:spPr>
          <a:xfrm>
            <a:off x="1142976" y="285728"/>
            <a:ext cx="4357718" cy="3000396"/>
          </a:xfrm>
        </p:spPr>
      </p:pic>
      <p:pic>
        <p:nvPicPr>
          <p:cNvPr id="7" name="Рисунок 5" descr="E:\З нового року\Изображение 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1571612"/>
            <a:ext cx="3000396" cy="4388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4" descr="E:\З нового року\Изображение 0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3071810"/>
            <a:ext cx="4606925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 l="7614" t="11670" r="16241"/>
          <a:stretch>
            <a:fillRect/>
          </a:stretch>
        </p:blipFill>
        <p:spPr bwMode="auto">
          <a:xfrm>
            <a:off x="5072067" y="5000636"/>
            <a:ext cx="2571768" cy="165296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0760" y="1142984"/>
            <a:ext cx="2928958" cy="928694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Майстер-клас  </a:t>
            </a:r>
            <a:r>
              <a:rPr lang="uk-UA" sz="1800" b="1" dirty="0" smtClean="0">
                <a:solidFill>
                  <a:srgbClr val="0070C0"/>
                </a:solidFill>
                <a:latin typeface="Monotype Corsiva" pitchFamily="66" charset="0"/>
              </a:rPr>
              <a:t>(</a:t>
            </a:r>
            <a:r>
              <a:rPr lang="uk-UA" sz="2000" b="1" dirty="0" smtClean="0">
                <a:solidFill>
                  <a:srgbClr val="0070C0"/>
                </a:solidFill>
                <a:latin typeface="Monotype Corsiva" pitchFamily="66" charset="0"/>
              </a:rPr>
              <a:t>подарунок  для друга)</a:t>
            </a:r>
            <a:endParaRPr lang="ru-RU" sz="20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7171" name="Picture 3" descr="C:\Documents and Settings\Admin\Рабочий стол\н-п вих\2015 1-2 клас 091.jpg"/>
          <p:cNvPicPr>
            <a:picLocks noChangeAspect="1" noChangeArrowheads="1"/>
          </p:cNvPicPr>
          <p:nvPr/>
        </p:nvPicPr>
        <p:blipFill>
          <a:blip r:embed="rId2" cstate="print"/>
          <a:srcRect l="7212" t="13461" b="5769"/>
          <a:stretch>
            <a:fillRect/>
          </a:stretch>
        </p:blipFill>
        <p:spPr bwMode="auto">
          <a:xfrm>
            <a:off x="1071538" y="214290"/>
            <a:ext cx="4929222" cy="3218043"/>
          </a:xfrm>
          <a:prstGeom prst="rect">
            <a:avLst/>
          </a:prstGeom>
          <a:noFill/>
        </p:spPr>
      </p:pic>
      <p:pic>
        <p:nvPicPr>
          <p:cNvPr id="6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 l="7614" t="11670" r="16241"/>
          <a:stretch>
            <a:fillRect/>
          </a:stretch>
        </p:blipFill>
        <p:spPr bwMode="auto">
          <a:xfrm>
            <a:off x="6960205" y="4929198"/>
            <a:ext cx="2183795" cy="1652967"/>
          </a:xfrm>
          <a:prstGeom prst="rect">
            <a:avLst/>
          </a:prstGeom>
          <a:noFill/>
        </p:spPr>
      </p:pic>
      <p:pic>
        <p:nvPicPr>
          <p:cNvPr id="7" name="Picture 2" descr="C:\Documents and Settings\Admin\Рабочий стол\н-п вих\2015 1-2 клас 235.jpg"/>
          <p:cNvPicPr>
            <a:picLocks noChangeAspect="1" noChangeArrowheads="1"/>
          </p:cNvPicPr>
          <p:nvPr/>
        </p:nvPicPr>
        <p:blipFill>
          <a:blip r:embed="rId4" cstate="print"/>
          <a:srcRect t="11765" b="3922"/>
          <a:stretch>
            <a:fillRect/>
          </a:stretch>
        </p:blipFill>
        <p:spPr bwMode="auto">
          <a:xfrm>
            <a:off x="1714480" y="3143248"/>
            <a:ext cx="5196699" cy="328614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388" y="857232"/>
            <a:ext cx="2500330" cy="93978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Парад вишиванок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7614" t="11670" r="16241"/>
          <a:stretch>
            <a:fillRect/>
          </a:stretch>
        </p:blipFill>
        <p:spPr bwMode="auto">
          <a:xfrm>
            <a:off x="1285852" y="4357694"/>
            <a:ext cx="2183795" cy="1652967"/>
          </a:xfrm>
          <a:prstGeom prst="rect">
            <a:avLst/>
          </a:prstGeom>
          <a:noFill/>
        </p:spPr>
      </p:pic>
      <p:pic>
        <p:nvPicPr>
          <p:cNvPr id="21506" name="Picture 2" descr="C:\Documents and Settings\Admin\Рабочий стол\н-п вих\2015 1-2 клас 082.jpg"/>
          <p:cNvPicPr>
            <a:picLocks noChangeAspect="1" noChangeArrowheads="1"/>
          </p:cNvPicPr>
          <p:nvPr/>
        </p:nvPicPr>
        <p:blipFill>
          <a:blip r:embed="rId3" cstate="print"/>
          <a:srcRect r="8537" b="9756"/>
          <a:stretch>
            <a:fillRect/>
          </a:stretch>
        </p:blipFill>
        <p:spPr bwMode="auto">
          <a:xfrm>
            <a:off x="1000100" y="214290"/>
            <a:ext cx="5429288" cy="4017672"/>
          </a:xfrm>
          <a:prstGeom prst="rect">
            <a:avLst/>
          </a:prstGeom>
          <a:noFill/>
        </p:spPr>
      </p:pic>
      <p:pic>
        <p:nvPicPr>
          <p:cNvPr id="21508" name="Picture 4" descr="D:\Галя Фото\2015\2015 1-2 клас 0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2928934"/>
            <a:ext cx="5000657" cy="3750494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0760" y="500042"/>
            <a:ext cx="2500330" cy="58259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Гаївки 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8196" name="Picture 4" descr="C:\Documents and Settings\Admin\Рабочий стол\н-п вих\Изображение 688.jpg"/>
          <p:cNvPicPr>
            <a:picLocks noChangeAspect="1" noChangeArrowheads="1"/>
          </p:cNvPicPr>
          <p:nvPr/>
        </p:nvPicPr>
        <p:blipFill>
          <a:blip r:embed="rId2" cstate="print"/>
          <a:srcRect r="3846" b="7692"/>
          <a:stretch>
            <a:fillRect/>
          </a:stretch>
        </p:blipFill>
        <p:spPr bwMode="auto">
          <a:xfrm>
            <a:off x="1000101" y="142851"/>
            <a:ext cx="3984650" cy="2868949"/>
          </a:xfrm>
          <a:prstGeom prst="rect">
            <a:avLst/>
          </a:prstGeom>
          <a:noFill/>
        </p:spPr>
      </p:pic>
      <p:pic>
        <p:nvPicPr>
          <p:cNvPr id="8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 l="7614" t="11670" r="16241"/>
          <a:stretch>
            <a:fillRect/>
          </a:stretch>
        </p:blipFill>
        <p:spPr bwMode="auto">
          <a:xfrm>
            <a:off x="6429388" y="4572008"/>
            <a:ext cx="2183795" cy="1652967"/>
          </a:xfrm>
          <a:prstGeom prst="rect">
            <a:avLst/>
          </a:prstGeom>
          <a:noFill/>
        </p:spPr>
      </p:pic>
      <p:pic>
        <p:nvPicPr>
          <p:cNvPr id="9" name="Picture 2" descr="C:\Documents and Settings\Admin\Рабочий стол\н-п вих\Изображение 684.jpg"/>
          <p:cNvPicPr>
            <a:picLocks noChangeAspect="1" noChangeArrowheads="1"/>
          </p:cNvPicPr>
          <p:nvPr/>
        </p:nvPicPr>
        <p:blipFill>
          <a:blip r:embed="rId4" cstate="print"/>
          <a:srcRect b="11950"/>
          <a:stretch>
            <a:fillRect/>
          </a:stretch>
        </p:blipFill>
        <p:spPr bwMode="auto">
          <a:xfrm>
            <a:off x="4643438" y="1000108"/>
            <a:ext cx="4218924" cy="2786083"/>
          </a:xfrm>
          <a:prstGeom prst="rect">
            <a:avLst/>
          </a:prstGeom>
          <a:noFill/>
        </p:spPr>
      </p:pic>
      <p:pic>
        <p:nvPicPr>
          <p:cNvPr id="10" name="Picture 3" descr="C:\Documents and Settings\Admin\Рабочий стол\н-п вих\Изображение 6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3286124"/>
            <a:ext cx="4476782" cy="335758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928670"/>
            <a:ext cx="3286148" cy="72547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Прийди до мене, </a:t>
            </a:r>
            <a:b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милий Ісусе…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7614" t="11670" r="16241"/>
          <a:stretch>
            <a:fillRect/>
          </a:stretch>
        </p:blipFill>
        <p:spPr bwMode="auto">
          <a:xfrm>
            <a:off x="6786578" y="4929198"/>
            <a:ext cx="2183795" cy="1652967"/>
          </a:xfrm>
          <a:prstGeom prst="rect">
            <a:avLst/>
          </a:prstGeom>
          <a:noFill/>
        </p:spPr>
      </p:pic>
      <p:pic>
        <p:nvPicPr>
          <p:cNvPr id="9218" name="Picture 2" descr="C:\Documents and Settings\Admin\Рабочий стол\н-п вих\Изображение 081.jpg"/>
          <p:cNvPicPr>
            <a:picLocks noChangeAspect="1" noChangeArrowheads="1"/>
          </p:cNvPicPr>
          <p:nvPr/>
        </p:nvPicPr>
        <p:blipFill>
          <a:blip r:embed="rId3" cstate="print"/>
          <a:srcRect r="6000" b="12000"/>
          <a:stretch>
            <a:fillRect/>
          </a:stretch>
        </p:blipFill>
        <p:spPr bwMode="auto">
          <a:xfrm>
            <a:off x="4143372" y="214290"/>
            <a:ext cx="4762533" cy="3343906"/>
          </a:xfrm>
          <a:prstGeom prst="rect">
            <a:avLst/>
          </a:prstGeom>
          <a:noFill/>
        </p:spPr>
      </p:pic>
      <p:pic>
        <p:nvPicPr>
          <p:cNvPr id="6" name="Picture 2" descr="H:\ \2015 1-2 клас 147.jpg"/>
          <p:cNvPicPr>
            <a:picLocks noChangeAspect="1" noChangeArrowheads="1"/>
          </p:cNvPicPr>
          <p:nvPr/>
        </p:nvPicPr>
        <p:blipFill>
          <a:blip r:embed="rId4" cstate="print"/>
          <a:srcRect b="14644"/>
          <a:stretch>
            <a:fillRect/>
          </a:stretch>
        </p:blipFill>
        <p:spPr bwMode="auto">
          <a:xfrm>
            <a:off x="1000100" y="3000372"/>
            <a:ext cx="5579625" cy="357190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2066" y="571480"/>
            <a:ext cx="3929090" cy="72547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Знай, люби, бережи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7614" t="11670" r="16241"/>
          <a:stretch>
            <a:fillRect/>
          </a:stretch>
        </p:blipFill>
        <p:spPr bwMode="auto">
          <a:xfrm>
            <a:off x="6786578" y="4929198"/>
            <a:ext cx="2183795" cy="1652967"/>
          </a:xfrm>
          <a:prstGeom prst="rect">
            <a:avLst/>
          </a:prstGeom>
          <a:noFill/>
        </p:spPr>
      </p:pic>
      <p:pic>
        <p:nvPicPr>
          <p:cNvPr id="10242" name="Picture 2" descr="C:\Documents and Settings\Admin\Рабочий стол\н-п вих\2015 1-2 клас 2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42851"/>
            <a:ext cx="4000528" cy="3000397"/>
          </a:xfrm>
          <a:prstGeom prst="rect">
            <a:avLst/>
          </a:prstGeom>
          <a:noFill/>
        </p:spPr>
      </p:pic>
      <p:pic>
        <p:nvPicPr>
          <p:cNvPr id="10245" name="Picture 5" descr="C:\Documents and Settings\Admin\Рабочий стол\н-п вих\Изображение 696.jpg"/>
          <p:cNvPicPr>
            <a:picLocks noChangeAspect="1" noChangeArrowheads="1"/>
          </p:cNvPicPr>
          <p:nvPr/>
        </p:nvPicPr>
        <p:blipFill>
          <a:blip r:embed="rId4" cstate="print"/>
          <a:srcRect r="6589" b="12817"/>
          <a:stretch>
            <a:fillRect/>
          </a:stretch>
        </p:blipFill>
        <p:spPr bwMode="auto">
          <a:xfrm>
            <a:off x="1000099" y="3357562"/>
            <a:ext cx="4776141" cy="3343298"/>
          </a:xfrm>
          <a:prstGeom prst="rect">
            <a:avLst/>
          </a:prstGeom>
          <a:noFill/>
        </p:spPr>
      </p:pic>
      <p:pic>
        <p:nvPicPr>
          <p:cNvPr id="9" name="Picture 4" descr="C:\Documents and Settings\Admin\Рабочий стол\н-п вих\Изображение 591.jpg"/>
          <p:cNvPicPr>
            <a:picLocks noChangeAspect="1" noChangeArrowheads="1"/>
          </p:cNvPicPr>
          <p:nvPr/>
        </p:nvPicPr>
        <p:blipFill>
          <a:blip r:embed="rId5" cstate="print"/>
          <a:srcRect l="11624" t="15499" r="7006" b="5069"/>
          <a:stretch>
            <a:fillRect/>
          </a:stretch>
        </p:blipFill>
        <p:spPr bwMode="auto">
          <a:xfrm>
            <a:off x="4643438" y="1571612"/>
            <a:ext cx="4357718" cy="319047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071538" y="857232"/>
            <a:ext cx="2721492" cy="135732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На гостину </a:t>
            </a:r>
            <a:b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до вересня</a:t>
            </a:r>
            <a:b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uk-UA" sz="2200" b="1" dirty="0" err="1" smtClean="0">
                <a:solidFill>
                  <a:srgbClr val="0070C0"/>
                </a:solidFill>
                <a:latin typeface="Monotype Corsiva" pitchFamily="66" charset="0"/>
              </a:rPr>
              <a:t>флешмоб</a:t>
            </a:r>
            <a:r>
              <a:rPr lang="uk-UA" sz="2200" b="1" dirty="0" smtClean="0">
                <a:solidFill>
                  <a:srgbClr val="0070C0"/>
                </a:solidFill>
                <a:latin typeface="Monotype Corsiva" pitchFamily="66" charset="0"/>
              </a:rPr>
              <a:t> </a:t>
            </a:r>
            <a:r>
              <a:rPr lang="uk-UA" sz="2200" b="1" dirty="0" err="1" smtClean="0">
                <a:solidFill>
                  <a:srgbClr val="0070C0"/>
                </a:solidFill>
                <a:latin typeface="Monotype Corsiva" pitchFamily="66" charset="0"/>
              </a:rPr>
              <a:t>“Ми</a:t>
            </a:r>
            <a:r>
              <a:rPr lang="uk-UA" sz="2200" b="1" dirty="0" smtClean="0">
                <a:solidFill>
                  <a:srgbClr val="0070C0"/>
                </a:solidFill>
                <a:latin typeface="Monotype Corsiva" pitchFamily="66" charset="0"/>
              </a:rPr>
              <a:t>  - за </a:t>
            </a:r>
            <a:r>
              <a:rPr lang="uk-UA" sz="2200" b="1" dirty="0" err="1" smtClean="0">
                <a:solidFill>
                  <a:srgbClr val="0070C0"/>
                </a:solidFill>
                <a:latin typeface="Monotype Corsiva" pitchFamily="66" charset="0"/>
              </a:rPr>
              <a:t>мир”</a:t>
            </a:r>
            <a:endParaRPr lang="ru-RU" sz="22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 l="7614" t="11670" r="16241"/>
          <a:stretch>
            <a:fillRect/>
          </a:stretch>
        </p:blipFill>
        <p:spPr bwMode="auto">
          <a:xfrm>
            <a:off x="6786578" y="4929198"/>
            <a:ext cx="2183795" cy="1652967"/>
          </a:xfrm>
          <a:prstGeom prst="rect">
            <a:avLst/>
          </a:prstGeom>
          <a:noFill/>
        </p:spPr>
      </p:pic>
      <p:pic>
        <p:nvPicPr>
          <p:cNvPr id="11266" name="Picture 2" descr="C:\Documents and Settings\Admin\Рабочий стол\н-п вих\23998350_904714653042930_1903510368_o.jpg"/>
          <p:cNvPicPr>
            <a:picLocks noChangeAspect="1" noChangeArrowheads="1"/>
          </p:cNvPicPr>
          <p:nvPr/>
        </p:nvPicPr>
        <p:blipFill>
          <a:blip r:embed="rId4" cstate="print"/>
          <a:srcRect l="5769" b="10256"/>
          <a:stretch>
            <a:fillRect/>
          </a:stretch>
        </p:blipFill>
        <p:spPr bwMode="auto">
          <a:xfrm>
            <a:off x="4143372" y="285728"/>
            <a:ext cx="4357718" cy="3112656"/>
          </a:xfrm>
          <a:prstGeom prst="rect">
            <a:avLst/>
          </a:prstGeom>
          <a:noFill/>
        </p:spPr>
      </p:pic>
      <p:pic>
        <p:nvPicPr>
          <p:cNvPr id="11267" name="Picture 3" descr="C:\Documents and Settings\Admin\Рабочий стол\н-п вих\23998471_904714669709595_1227878626_o.jpg"/>
          <p:cNvPicPr>
            <a:picLocks noChangeAspect="1" noChangeArrowheads="1"/>
          </p:cNvPicPr>
          <p:nvPr/>
        </p:nvPicPr>
        <p:blipFill>
          <a:blip r:embed="rId5" cstate="print"/>
          <a:srcRect l="10000" b="14664"/>
          <a:stretch>
            <a:fillRect/>
          </a:stretch>
        </p:blipFill>
        <p:spPr bwMode="auto">
          <a:xfrm>
            <a:off x="1214414" y="2928934"/>
            <a:ext cx="5223748" cy="3714776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lebhistory.at.ua/8519104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85728"/>
            <a:ext cx="7929618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14290"/>
            <a:ext cx="4357718" cy="114300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На гостину </a:t>
            </a:r>
            <a:b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до жовтня  </a:t>
            </a:r>
            <a:r>
              <a:rPr lang="uk-UA" sz="3100" b="1" dirty="0" smtClean="0">
                <a:solidFill>
                  <a:srgbClr val="0070C0"/>
                </a:solidFill>
                <a:latin typeface="Monotype Corsiva" pitchFamily="66" charset="0"/>
              </a:rPr>
              <a:t>(день яблука)</a:t>
            </a:r>
            <a:endParaRPr lang="ru-RU" sz="31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7614" t="11670" r="16241"/>
          <a:stretch>
            <a:fillRect/>
          </a:stretch>
        </p:blipFill>
        <p:spPr bwMode="auto">
          <a:xfrm>
            <a:off x="6786578" y="4929198"/>
            <a:ext cx="2183795" cy="1652967"/>
          </a:xfrm>
          <a:prstGeom prst="rect">
            <a:avLst/>
          </a:prstGeom>
          <a:noFill/>
        </p:spPr>
      </p:pic>
      <p:pic>
        <p:nvPicPr>
          <p:cNvPr id="12290" name="Picture 2" descr="C:\Documents and Settings\Admin\Рабочий стол\н-п вих\3 клас 2017 188.jpg"/>
          <p:cNvPicPr>
            <a:picLocks noChangeAspect="1" noChangeArrowheads="1"/>
          </p:cNvPicPr>
          <p:nvPr/>
        </p:nvPicPr>
        <p:blipFill>
          <a:blip r:embed="rId3" cstate="print"/>
          <a:srcRect l="6800" b="9330"/>
          <a:stretch>
            <a:fillRect/>
          </a:stretch>
        </p:blipFill>
        <p:spPr bwMode="auto">
          <a:xfrm>
            <a:off x="4786314" y="428604"/>
            <a:ext cx="4202102" cy="3066016"/>
          </a:xfrm>
          <a:prstGeom prst="rect">
            <a:avLst/>
          </a:prstGeom>
          <a:noFill/>
        </p:spPr>
      </p:pic>
      <p:pic>
        <p:nvPicPr>
          <p:cNvPr id="12293" name="Picture 5" descr="C:\Documents and Settings\Admin\Рабочий стол\н-п вих\22752520_888042481376814_577555392_n.jpg"/>
          <p:cNvPicPr>
            <a:picLocks noChangeAspect="1" noChangeArrowheads="1"/>
          </p:cNvPicPr>
          <p:nvPr/>
        </p:nvPicPr>
        <p:blipFill>
          <a:blip r:embed="rId4" cstate="print"/>
          <a:srcRect l="7317" t="7317" b="12195"/>
          <a:stretch>
            <a:fillRect/>
          </a:stretch>
        </p:blipFill>
        <p:spPr bwMode="auto">
          <a:xfrm>
            <a:off x="1643042" y="3357562"/>
            <a:ext cx="5045365" cy="3286148"/>
          </a:xfrm>
          <a:prstGeom prst="rect">
            <a:avLst/>
          </a:prstGeom>
          <a:noFill/>
        </p:spPr>
      </p:pic>
      <p:pic>
        <p:nvPicPr>
          <p:cNvPr id="9" name="Picture 3" descr="C:\Documents and Settings\Admin\Рабочий стол\н-п вих\22752184_888042514710144_534024508_n.jpg"/>
          <p:cNvPicPr>
            <a:picLocks noChangeAspect="1" noChangeArrowheads="1"/>
          </p:cNvPicPr>
          <p:nvPr/>
        </p:nvPicPr>
        <p:blipFill>
          <a:blip r:embed="rId5" cstate="print"/>
          <a:srcRect t="8333" r="8333"/>
          <a:stretch>
            <a:fillRect/>
          </a:stretch>
        </p:blipFill>
        <p:spPr bwMode="auto">
          <a:xfrm>
            <a:off x="1142976" y="1285860"/>
            <a:ext cx="3500462" cy="2625325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5357850" cy="79690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На гостину до листопада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7614" t="11670" r="16241"/>
          <a:stretch>
            <a:fillRect/>
          </a:stretch>
        </p:blipFill>
        <p:spPr bwMode="auto">
          <a:xfrm>
            <a:off x="6786578" y="4929198"/>
            <a:ext cx="2183795" cy="1652967"/>
          </a:xfrm>
          <a:prstGeom prst="rect">
            <a:avLst/>
          </a:prstGeom>
          <a:noFill/>
        </p:spPr>
      </p:pic>
      <p:pic>
        <p:nvPicPr>
          <p:cNvPr id="13314" name="Picture 2" descr="C:\Documents and Settings\Admin\Рабочий стол\н-п вих\23758134_173019623283337_390625295_n.jpg"/>
          <p:cNvPicPr>
            <a:picLocks noChangeAspect="1" noChangeArrowheads="1"/>
          </p:cNvPicPr>
          <p:nvPr/>
        </p:nvPicPr>
        <p:blipFill>
          <a:blip r:embed="rId3" cstate="print"/>
          <a:srcRect t="16070" b="3579"/>
          <a:stretch>
            <a:fillRect/>
          </a:stretch>
        </p:blipFill>
        <p:spPr bwMode="auto">
          <a:xfrm>
            <a:off x="1285852" y="1000108"/>
            <a:ext cx="2357454" cy="3375852"/>
          </a:xfrm>
          <a:prstGeom prst="rect">
            <a:avLst/>
          </a:prstGeom>
          <a:noFill/>
        </p:spPr>
      </p:pic>
      <p:pic>
        <p:nvPicPr>
          <p:cNvPr id="13315" name="Picture 3" descr="C:\Documents and Settings\Admin\Рабочий стол\н-п вих\23805675_173019579950008_1854012068_n.jpg"/>
          <p:cNvPicPr>
            <a:picLocks noChangeAspect="1" noChangeArrowheads="1"/>
          </p:cNvPicPr>
          <p:nvPr/>
        </p:nvPicPr>
        <p:blipFill>
          <a:blip r:embed="rId4" cstate="print"/>
          <a:srcRect r="3508"/>
          <a:stretch>
            <a:fillRect/>
          </a:stretch>
        </p:blipFill>
        <p:spPr bwMode="auto">
          <a:xfrm>
            <a:off x="4241438" y="857232"/>
            <a:ext cx="4545404" cy="2643206"/>
          </a:xfrm>
          <a:prstGeom prst="rect">
            <a:avLst/>
          </a:prstGeom>
          <a:noFill/>
        </p:spPr>
      </p:pic>
      <p:pic>
        <p:nvPicPr>
          <p:cNvPr id="13316" name="Picture 4" descr="C:\Documents and Settings\Admin\Рабочий стол\н-п вих\23998317_904432493071146_1913732732_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59" y="3500438"/>
            <a:ext cx="4191029" cy="3143272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642918"/>
            <a:ext cx="2786082" cy="1285884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Стежками </a:t>
            </a:r>
            <a:b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рідного краю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7614" t="11670" r="16241"/>
          <a:stretch>
            <a:fillRect/>
          </a:stretch>
        </p:blipFill>
        <p:spPr bwMode="auto">
          <a:xfrm>
            <a:off x="6715140" y="4500570"/>
            <a:ext cx="2183795" cy="1652967"/>
          </a:xfrm>
          <a:prstGeom prst="rect">
            <a:avLst/>
          </a:prstGeom>
          <a:noFill/>
        </p:spPr>
      </p:pic>
      <p:pic>
        <p:nvPicPr>
          <p:cNvPr id="16386" name="Picture 2" descr="C:\Documents and Settings\Admin\Рабочий стол\н-п вих\Изображение 111.jpg"/>
          <p:cNvPicPr>
            <a:picLocks noChangeAspect="1" noChangeArrowheads="1"/>
          </p:cNvPicPr>
          <p:nvPr/>
        </p:nvPicPr>
        <p:blipFill>
          <a:blip r:embed="rId3" cstate="print"/>
          <a:srcRect l="7060" b="11515"/>
          <a:stretch>
            <a:fillRect/>
          </a:stretch>
        </p:blipFill>
        <p:spPr bwMode="auto">
          <a:xfrm>
            <a:off x="1000100" y="2786058"/>
            <a:ext cx="5302446" cy="3786214"/>
          </a:xfrm>
          <a:prstGeom prst="rect">
            <a:avLst/>
          </a:prstGeom>
          <a:noFill/>
        </p:spPr>
      </p:pic>
      <p:pic>
        <p:nvPicPr>
          <p:cNvPr id="16387" name="Picture 3" descr="C:\Documents and Settings\Admin\Рабочий стол\н-п вих\Изображение 090.jpg"/>
          <p:cNvPicPr>
            <a:picLocks noChangeAspect="1" noChangeArrowheads="1"/>
          </p:cNvPicPr>
          <p:nvPr/>
        </p:nvPicPr>
        <p:blipFill>
          <a:blip r:embed="rId4" cstate="print"/>
          <a:srcRect r="3049" b="11240"/>
          <a:stretch>
            <a:fillRect/>
          </a:stretch>
        </p:blipFill>
        <p:spPr bwMode="auto">
          <a:xfrm>
            <a:off x="4071934" y="214290"/>
            <a:ext cx="4929222" cy="3384569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7614" t="11670" r="16241"/>
          <a:stretch>
            <a:fillRect/>
          </a:stretch>
        </p:blipFill>
        <p:spPr bwMode="auto">
          <a:xfrm>
            <a:off x="6357950" y="4429132"/>
            <a:ext cx="2183795" cy="1652967"/>
          </a:xfrm>
          <a:prstGeom prst="rect">
            <a:avLst/>
          </a:prstGeom>
          <a:noFill/>
        </p:spPr>
      </p:pic>
      <p:pic>
        <p:nvPicPr>
          <p:cNvPr id="17410" name="Picture 2" descr="C:\Documents and Settings\Admin\Рабочий стол\н-п вих\3 клас 2017 048.jpg"/>
          <p:cNvPicPr>
            <a:picLocks noChangeAspect="1" noChangeArrowheads="1"/>
          </p:cNvPicPr>
          <p:nvPr/>
        </p:nvPicPr>
        <p:blipFill>
          <a:blip r:embed="rId3" cstate="print"/>
          <a:srcRect l="7136" t="6760" r="11517" b="7611"/>
          <a:stretch>
            <a:fillRect/>
          </a:stretch>
        </p:blipFill>
        <p:spPr bwMode="auto">
          <a:xfrm>
            <a:off x="1000100" y="142852"/>
            <a:ext cx="4071934" cy="3214710"/>
          </a:xfrm>
          <a:prstGeom prst="rect">
            <a:avLst/>
          </a:prstGeom>
          <a:noFill/>
        </p:spPr>
      </p:pic>
      <p:pic>
        <p:nvPicPr>
          <p:cNvPr id="17411" name="Picture 3" descr="C:\Documents and Settings\Admin\Рабочий стол\н-п вих\3 клас 2017 047.jpg"/>
          <p:cNvPicPr>
            <a:picLocks noChangeAspect="1" noChangeArrowheads="1"/>
          </p:cNvPicPr>
          <p:nvPr/>
        </p:nvPicPr>
        <p:blipFill>
          <a:blip r:embed="rId4" cstate="print"/>
          <a:srcRect l="3101" t="4134" r="5431" b="4914"/>
          <a:stretch>
            <a:fillRect/>
          </a:stretch>
        </p:blipFill>
        <p:spPr bwMode="auto">
          <a:xfrm>
            <a:off x="4929190" y="928670"/>
            <a:ext cx="4214810" cy="3143272"/>
          </a:xfrm>
          <a:prstGeom prst="rect">
            <a:avLst/>
          </a:prstGeom>
          <a:noFill/>
        </p:spPr>
      </p:pic>
      <p:pic>
        <p:nvPicPr>
          <p:cNvPr id="17412" name="Picture 4" descr="C:\Documents and Settings\Admin\Рабочий стол\н-п вих\2015 1-2 клас 143.jpg"/>
          <p:cNvPicPr>
            <a:picLocks noChangeAspect="1" noChangeArrowheads="1"/>
          </p:cNvPicPr>
          <p:nvPr/>
        </p:nvPicPr>
        <p:blipFill>
          <a:blip r:embed="rId5" cstate="print"/>
          <a:srcRect l="6061" t="4040" r="7576" b="20338"/>
          <a:stretch>
            <a:fillRect/>
          </a:stretch>
        </p:blipFill>
        <p:spPr bwMode="auto">
          <a:xfrm>
            <a:off x="1071538" y="3357562"/>
            <a:ext cx="5003907" cy="3286148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7614" t="11670" r="16241"/>
          <a:stretch>
            <a:fillRect/>
          </a:stretch>
        </p:blipFill>
        <p:spPr bwMode="auto">
          <a:xfrm>
            <a:off x="6715140" y="4929198"/>
            <a:ext cx="2183795" cy="1652967"/>
          </a:xfrm>
          <a:prstGeom prst="rect">
            <a:avLst/>
          </a:prstGeom>
          <a:noFill/>
        </p:spPr>
      </p:pic>
      <p:pic>
        <p:nvPicPr>
          <p:cNvPr id="18434" name="Picture 2" descr="C:\Documents and Settings\Admin\Рабочий стол\н-п вих\2015 1-2 клас 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0"/>
            <a:ext cx="4344979" cy="3258734"/>
          </a:xfrm>
          <a:prstGeom prst="rect">
            <a:avLst/>
          </a:prstGeom>
          <a:noFill/>
        </p:spPr>
      </p:pic>
      <p:pic>
        <p:nvPicPr>
          <p:cNvPr id="18435" name="Picture 3" descr="C:\Documents and Settings\Admin\Рабочий стол\н-п вих\2015 1-2 клас 0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5571" y="1785926"/>
            <a:ext cx="4286279" cy="3214710"/>
          </a:xfrm>
          <a:prstGeom prst="rect">
            <a:avLst/>
          </a:prstGeom>
          <a:noFill/>
        </p:spPr>
      </p:pic>
      <p:pic>
        <p:nvPicPr>
          <p:cNvPr id="18436" name="Picture 4" descr="C:\Documents and Settings\Admin\Рабочий стол\н-п вих\2015 1-2 клас 0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3357562"/>
            <a:ext cx="4143404" cy="3107554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D:\Галя Фото\4 клас 2017\3 клас 2017 066.jpg"/>
          <p:cNvPicPr>
            <a:picLocks noChangeAspect="1" noChangeArrowheads="1"/>
          </p:cNvPicPr>
          <p:nvPr/>
        </p:nvPicPr>
        <p:blipFill>
          <a:blip r:embed="rId2" cstate="print"/>
          <a:srcRect t="4960" b="2437"/>
          <a:stretch>
            <a:fillRect/>
          </a:stretch>
        </p:blipFill>
        <p:spPr bwMode="auto">
          <a:xfrm>
            <a:off x="5715008" y="214290"/>
            <a:ext cx="3240081" cy="4000528"/>
          </a:xfrm>
          <a:prstGeom prst="rect">
            <a:avLst/>
          </a:prstGeom>
          <a:noFill/>
        </p:spPr>
      </p:pic>
      <p:pic>
        <p:nvPicPr>
          <p:cNvPr id="19461" name="Picture 5" descr="D:\Галя Фото\4 клас 2017\3 клас 2017 050.jpg"/>
          <p:cNvPicPr>
            <a:picLocks noChangeAspect="1" noChangeArrowheads="1"/>
          </p:cNvPicPr>
          <p:nvPr/>
        </p:nvPicPr>
        <p:blipFill>
          <a:blip r:embed="rId3" cstate="print"/>
          <a:srcRect t="2020"/>
          <a:stretch>
            <a:fillRect/>
          </a:stretch>
        </p:blipFill>
        <p:spPr bwMode="auto">
          <a:xfrm>
            <a:off x="1142976" y="285728"/>
            <a:ext cx="4572064" cy="3359774"/>
          </a:xfrm>
          <a:prstGeom prst="rect">
            <a:avLst/>
          </a:prstGeom>
          <a:noFill/>
        </p:spPr>
      </p:pic>
      <p:pic>
        <p:nvPicPr>
          <p:cNvPr id="8" name="Picture 2" descr="C:\Documents and Settings\Admin\Рабочий стол\н-п вих\3 клас 2017 076.jpg"/>
          <p:cNvPicPr>
            <a:picLocks noChangeAspect="1" noChangeArrowheads="1"/>
          </p:cNvPicPr>
          <p:nvPr/>
        </p:nvPicPr>
        <p:blipFill>
          <a:blip r:embed="rId4" cstate="print"/>
          <a:srcRect t="6154"/>
          <a:stretch>
            <a:fillRect/>
          </a:stretch>
        </p:blipFill>
        <p:spPr bwMode="auto">
          <a:xfrm>
            <a:off x="1500166" y="3429000"/>
            <a:ext cx="4643470" cy="3268289"/>
          </a:xfrm>
          <a:prstGeom prst="rect">
            <a:avLst/>
          </a:prstGeom>
          <a:noFill/>
        </p:spPr>
      </p:pic>
      <p:pic>
        <p:nvPicPr>
          <p:cNvPr id="9" name="Picture 2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 l="7614" t="11670" r="16241"/>
          <a:stretch>
            <a:fillRect/>
          </a:stretch>
        </p:blipFill>
        <p:spPr bwMode="auto">
          <a:xfrm>
            <a:off x="6643702" y="4633553"/>
            <a:ext cx="2183795" cy="165296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5565284" cy="79690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А ми </a:t>
            </a:r>
            <a:r>
              <a:rPr lang="uk-UA" b="1" dirty="0" err="1" smtClean="0">
                <a:solidFill>
                  <a:srgbClr val="0070C0"/>
                </a:solidFill>
                <a:latin typeface="Monotype Corsiva" pitchFamily="66" charset="0"/>
              </a:rPr>
              <a:t>бажаєм</a:t>
            </a:r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 вам добра…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20482" name="Picture 2" descr="C:\Documents and Settings\Admin\Рабочий стол\н-п вих\3 клас 2017 1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214422"/>
            <a:ext cx="6429420" cy="4822065"/>
          </a:xfrm>
          <a:prstGeom prst="rect">
            <a:avLst/>
          </a:prstGeom>
          <a:noFill/>
        </p:spPr>
      </p:pic>
      <p:pic>
        <p:nvPicPr>
          <p:cNvPr id="6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 l="7614" t="11670" r="16241"/>
          <a:stretch>
            <a:fillRect/>
          </a:stretch>
        </p:blipFill>
        <p:spPr bwMode="auto">
          <a:xfrm>
            <a:off x="6572264" y="5072074"/>
            <a:ext cx="2183795" cy="165296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28" y="2000240"/>
            <a:ext cx="3922210" cy="136841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300" b="1" dirty="0" smtClean="0">
                <a:solidFill>
                  <a:srgbClr val="0070C0"/>
                </a:solidFill>
                <a:latin typeface="Monotype Corsiva" pitchFamily="66" charset="0"/>
              </a:rPr>
              <a:t>Дякую за увагу</a:t>
            </a:r>
            <a:r>
              <a:rPr lang="uk-UA" sz="4800" b="1" dirty="0" smtClean="0">
                <a:solidFill>
                  <a:srgbClr val="0070C0"/>
                </a:solidFill>
                <a:latin typeface="Monotype Corsiva" pitchFamily="66" charset="0"/>
              </a:rPr>
              <a:t/>
            </a:r>
            <a:br>
              <a:rPr lang="uk-UA" sz="4800" b="1" dirty="0" smtClean="0">
                <a:solidFill>
                  <a:srgbClr val="0070C0"/>
                </a:solidFill>
                <a:latin typeface="Monotype Corsiva" pitchFamily="66" charset="0"/>
              </a:rPr>
            </a:br>
            <a:r>
              <a:rPr lang="uk-UA" sz="4400" b="1" dirty="0" smtClean="0">
                <a:solidFill>
                  <a:srgbClr val="0070C0"/>
                </a:solidFill>
                <a:latin typeface="Monotype Corsiva" pitchFamily="66" charset="0"/>
              </a:rPr>
              <a:t>08.12.2017</a:t>
            </a:r>
            <a:endParaRPr lang="ru-RU" sz="44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7614" t="11670" r="16241"/>
          <a:stretch>
            <a:fillRect/>
          </a:stretch>
        </p:blipFill>
        <p:spPr bwMode="auto">
          <a:xfrm>
            <a:off x="1071538" y="642918"/>
            <a:ext cx="7429552" cy="5885174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142852"/>
            <a:ext cx="7933588" cy="6429420"/>
          </a:xfrm>
        </p:spPr>
        <p:txBody>
          <a:bodyPr>
            <a:normAutofit fontScale="90000"/>
          </a:bodyPr>
          <a:lstStyle/>
          <a:p>
            <a:r>
              <a:rPr lang="uk-UA" sz="4900" b="1" dirty="0" smtClean="0">
                <a:solidFill>
                  <a:srgbClr val="0070C0"/>
                </a:solidFill>
                <a:latin typeface="Monotype Corsiva" pitchFamily="66" charset="0"/>
              </a:rPr>
              <a:t>Мета патріотичного виховання</a:t>
            </a:r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 </a:t>
            </a:r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– це виховання свідомого громадянина, патріота, набуття молоддю соціального досвіду, високої культури міжнаціональних взаємин, формування у молоді потреби та уміння жити в громадському суспільстві, духовності та фізичної досконалості, моральної, художньо-естетичної культури.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7614" t="11670" r="16241"/>
          <a:stretch>
            <a:fillRect/>
          </a:stretch>
        </p:blipFill>
        <p:spPr bwMode="auto">
          <a:xfrm>
            <a:off x="6786578" y="5072074"/>
            <a:ext cx="2183795" cy="165296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14290"/>
            <a:ext cx="7498080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solidFill>
                  <a:srgbClr val="0070C0"/>
                </a:solidFill>
                <a:latin typeface="Monotype Corsiva" pitchFamily="66" charset="0"/>
              </a:rPr>
              <a:t>Виховні</a:t>
            </a:r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</a:rPr>
              <a:t>   </a:t>
            </a:r>
            <a:r>
              <a:rPr lang="ru-RU" b="1" dirty="0" err="1" smtClean="0">
                <a:solidFill>
                  <a:srgbClr val="0070C0"/>
                </a:solidFill>
                <a:latin typeface="Monotype Corsiva" pitchFamily="66" charset="0"/>
              </a:rPr>
              <a:t>завдання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7614" t="11670" r="16241"/>
          <a:stretch>
            <a:fillRect/>
          </a:stretch>
        </p:blipFill>
        <p:spPr bwMode="auto">
          <a:xfrm>
            <a:off x="6715140" y="5000636"/>
            <a:ext cx="2286016" cy="1730341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00100" y="214290"/>
            <a:ext cx="7786742" cy="6409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uk-UA" sz="2000" b="1" dirty="0" smtClean="0">
              <a:solidFill>
                <a:srgbClr val="0070C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утвердження в свідомості і почуттях особистості патріотичних цінностей;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 виховання поваги до Конституції України, Законів України, державної символіки;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підвищення престижу військової служби;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 формування толерантного ставлення до інших народів, культур і традицій;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утвердження гуманістичної моральності як базової основи громадянського суспільства;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культивування кращих рис української ментальності;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формування мовленнєвої культури;  </a:t>
            </a:r>
            <a:endParaRPr kumimoji="0" lang="uk-UA" sz="2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800" b="1" dirty="0" smtClean="0">
                <a:solidFill>
                  <a:srgbClr val="0070C0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формування 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досконалості, моральної, художньо-естетичної культури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</a:rPr>
              <a:t> .                                      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857224" y="1633713"/>
            <a:ext cx="7715304" cy="429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4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героїко-патріотичне;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4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духовно-патріотичне;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4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історико-патріотичне</a:t>
            </a:r>
            <a:r>
              <a:rPr kumimoji="0" lang="uk-UA" sz="4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44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еколого-патріотичне</a:t>
            </a:r>
            <a:r>
              <a:rPr kumimoji="0" lang="uk-UA" sz="4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4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громадсько-патріотичне;</a:t>
            </a:r>
            <a:endParaRPr kumimoji="0" lang="ru-RU" sz="4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4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військово-патріотичне.</a:t>
            </a:r>
            <a:endParaRPr kumimoji="0" lang="uk-UA" sz="4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00100" y="285728"/>
            <a:ext cx="6357982" cy="1143000"/>
          </a:xfrm>
        </p:spPr>
        <p:txBody>
          <a:bodyPr>
            <a:noAutofit/>
          </a:bodyPr>
          <a:lstStyle/>
          <a:p>
            <a:r>
              <a:rPr lang="uk-UA" sz="4400" b="1" dirty="0" smtClean="0">
                <a:solidFill>
                  <a:srgbClr val="0070C0"/>
                </a:solidFill>
                <a:latin typeface="Monotype Corsiva" pitchFamily="66" charset="0"/>
              </a:rPr>
              <a:t>Складові національно-патріотичного виховання</a:t>
            </a:r>
            <a:endParaRPr lang="ru-RU" sz="4400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21506" name="Picture 2" descr="C:\Documents and Settings\Admin\Рабочий стол\н-п вих\2015 1-2 клас 062.jpg"/>
          <p:cNvPicPr>
            <a:picLocks noChangeAspect="1" noChangeArrowheads="1"/>
          </p:cNvPicPr>
          <p:nvPr/>
        </p:nvPicPr>
        <p:blipFill>
          <a:blip r:embed="rId2" cstate="print"/>
          <a:srcRect l="9096" t="4407" r="29750"/>
          <a:stretch>
            <a:fillRect/>
          </a:stretch>
        </p:blipFill>
        <p:spPr bwMode="auto">
          <a:xfrm>
            <a:off x="6072198" y="1428736"/>
            <a:ext cx="2857520" cy="3350045"/>
          </a:xfrm>
          <a:prstGeom prst="rect">
            <a:avLst/>
          </a:prstGeom>
          <a:noFill/>
        </p:spPr>
      </p:pic>
      <p:pic>
        <p:nvPicPr>
          <p:cNvPr id="6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 l="7614" t="11670" r="16241"/>
          <a:stretch>
            <a:fillRect/>
          </a:stretch>
        </p:blipFill>
        <p:spPr bwMode="auto">
          <a:xfrm>
            <a:off x="6715140" y="5000636"/>
            <a:ext cx="2183795" cy="165296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74638"/>
            <a:ext cx="7719274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0070C0"/>
                </a:solidFill>
                <a:latin typeface="Monotype Corsiva" pitchFamily="66" charset="0"/>
              </a:rPr>
              <a:t>Форми і методи роботи (</a:t>
            </a:r>
            <a:r>
              <a:rPr lang="uk-UA" dirty="0" smtClean="0">
                <a:solidFill>
                  <a:srgbClr val="0070C0"/>
                </a:solidFill>
                <a:latin typeface="Monotype Corsiva" pitchFamily="66" charset="0"/>
              </a:rPr>
              <a:t>традиційні)</a:t>
            </a:r>
            <a:endParaRPr lang="ru-RU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71538" y="1302901"/>
            <a:ext cx="71438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е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кскурсії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с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постереження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д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идактичні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,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сюжетно-рольові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ігри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ч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итання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 та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інсценування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творів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художньої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літератури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с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лухання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народної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,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класичної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,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сучасної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музики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р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озглядання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творів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образотворчого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і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 декоративно-прикладного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мистецтва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родинні свята;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в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иставки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, конкурс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и;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веселі перерви,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розваги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</a:rPr>
              <a:t>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ea typeface="Times New Roman" pitchFamily="18" charset="0"/>
            </a:endParaRPr>
          </a:p>
        </p:txBody>
      </p:sp>
      <p:pic>
        <p:nvPicPr>
          <p:cNvPr id="5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7614" t="11670" r="16241"/>
          <a:stretch>
            <a:fillRect/>
          </a:stretch>
        </p:blipFill>
        <p:spPr bwMode="auto">
          <a:xfrm>
            <a:off x="6786578" y="5000636"/>
            <a:ext cx="2183795" cy="165296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500" b="1" dirty="0" smtClean="0">
                <a:solidFill>
                  <a:srgbClr val="0070C0"/>
                </a:solidFill>
                <a:latin typeface="Monotype Corsiva" pitchFamily="66" charset="0"/>
              </a:rPr>
              <a:t>Форми і методи роботи </a:t>
            </a:r>
            <a:r>
              <a:rPr lang="uk-UA" sz="4500" dirty="0" smtClean="0">
                <a:solidFill>
                  <a:srgbClr val="0070C0"/>
                </a:solidFill>
                <a:latin typeface="Monotype Corsiva" pitchFamily="66" charset="0"/>
              </a:rPr>
              <a:t>(сучасні)</a:t>
            </a:r>
            <a:endParaRPr lang="ru-RU" sz="4500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142976" y="1012648"/>
            <a:ext cx="7215238" cy="467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uk-UA" sz="16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4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проектування, 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4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онлайн-екскурсії</a:t>
            </a:r>
            <a:r>
              <a:rPr kumimoji="0" lang="uk-UA" sz="4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визначними місцями країни, 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4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перегляд презентацій, </a:t>
            </a:r>
            <a:r>
              <a:rPr kumimoji="0" lang="uk-UA" sz="4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відеофрагментів</a:t>
            </a:r>
            <a:r>
              <a:rPr kumimoji="0" lang="uk-UA" sz="4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, 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4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онлайн-листування</a:t>
            </a:r>
            <a:r>
              <a:rPr kumimoji="0" lang="uk-UA" sz="4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 l="7614" t="11670" r="16241"/>
          <a:stretch>
            <a:fillRect/>
          </a:stretch>
        </p:blipFill>
        <p:spPr bwMode="auto">
          <a:xfrm>
            <a:off x="6786578" y="5000636"/>
            <a:ext cx="2183795" cy="1652967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1077</TotalTime>
  <Words>302</Words>
  <Application>Microsoft Office PowerPoint</Application>
  <PresentationFormat>Экран (4:3)</PresentationFormat>
  <Paragraphs>82</Paragraphs>
  <Slides>47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Солнцестояние</vt:lpstr>
      <vt:lpstr>Національно-патріотичне  виховання</vt:lpstr>
      <vt:lpstr>                       Іванівецький НВК                              “ЗОШ І-ІІІ ст. -ДНЗ”                                    (з досвіду роботи  вчителя початкових класів                                                                                  Галік  Галини Михайлівни) </vt:lpstr>
      <vt:lpstr>Національно-патріотичне виховання дітей та молоді –  це комплексна системна і цілеспрямована діяльність органів державної влади, громадських організацій, сім’ї, освітніх закладів та інших соціальних інститутів.</vt:lpstr>
      <vt:lpstr>Слайд 4</vt:lpstr>
      <vt:lpstr>Мета патріотичного виховання – це виховання свідомого громадянина, патріота, набуття молоддю соціального досвіду, високої культури міжнаціональних взаємин, формування у молоді потреби та уміння жити в громадському суспільстві, духовності та фізичної досконалості, моральної, художньо-естетичної культури.</vt:lpstr>
      <vt:lpstr>Виховні   завдання</vt:lpstr>
      <vt:lpstr>Складові національно-патріотичного виховання</vt:lpstr>
      <vt:lpstr>Форми і методи роботи (традиційні)</vt:lpstr>
      <vt:lpstr>Форми і методи роботи (сучасні)</vt:lpstr>
      <vt:lpstr> « Україна –  єдина  країна» </vt:lpstr>
      <vt:lpstr>Діти єднають      Україну </vt:lpstr>
      <vt:lpstr>Край,  де я живу</vt:lpstr>
      <vt:lpstr>   Зустріч воїнів АТО </vt:lpstr>
      <vt:lpstr>      Ми роду     козацького діти</vt:lpstr>
      <vt:lpstr>З Україною у серці (квест)</vt:lpstr>
      <vt:lpstr>Жертовне служіння Україні</vt:lpstr>
      <vt:lpstr>Рік  УПА на Прикарпатті  (до 75-річчя створення УПА)</vt:lpstr>
      <vt:lpstr>Велопробіг</vt:lpstr>
      <vt:lpstr>Осінній ярмарок</vt:lpstr>
      <vt:lpstr>Мова моя  калинова…</vt:lpstr>
      <vt:lpstr>Калина – символ України</vt:lpstr>
      <vt:lpstr>Художні читання</vt:lpstr>
      <vt:lpstr>Конкурс українського віночка</vt:lpstr>
      <vt:lpstr> Пам'яті Небесної Сотні присвячується </vt:lpstr>
      <vt:lpstr>Пилипівські запусти</vt:lpstr>
      <vt:lpstr>На гостину  до Миколая</vt:lpstr>
      <vt:lpstr>Свято  шоколаду</vt:lpstr>
      <vt:lpstr>Добро починається з тебе  (флешмоб)</vt:lpstr>
      <vt:lpstr>Збережи  лісову красуню</vt:lpstr>
      <vt:lpstr>          Коляда,                коляда…</vt:lpstr>
      <vt:lpstr>Розколяда </vt:lpstr>
      <vt:lpstr>З турботою  до пташини</vt:lpstr>
      <vt:lpstr>Майстер-клас “Вареники-хваленики”</vt:lpstr>
      <vt:lpstr>Майстер-клас  (подарунок  для друга)</vt:lpstr>
      <vt:lpstr>Парад вишиванок</vt:lpstr>
      <vt:lpstr>Гаївки </vt:lpstr>
      <vt:lpstr>Прийди до мене,  милий Ісусе…</vt:lpstr>
      <vt:lpstr>Знай, люби, бережи</vt:lpstr>
      <vt:lpstr>На гостину  до вересня флешмоб “Ми  - за мир”</vt:lpstr>
      <vt:lpstr>На гостину  до жовтня  (день яблука)</vt:lpstr>
      <vt:lpstr>На гостину до листопада</vt:lpstr>
      <vt:lpstr>Стежками  рідного краю</vt:lpstr>
      <vt:lpstr>Слайд 43</vt:lpstr>
      <vt:lpstr>Слайд 44</vt:lpstr>
      <vt:lpstr>Слайд 45</vt:lpstr>
      <vt:lpstr>А ми бажаєм вам добра…</vt:lpstr>
      <vt:lpstr>Дякую за увагу 08.12.2017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Національно- патріотичне виховання                         молодших школярів</dc:title>
  <dc:creator>Admin</dc:creator>
  <cp:lastModifiedBy>User</cp:lastModifiedBy>
  <cp:revision>109</cp:revision>
  <dcterms:created xsi:type="dcterms:W3CDTF">2017-11-26T11:53:35Z</dcterms:created>
  <dcterms:modified xsi:type="dcterms:W3CDTF">2018-01-25T11:31:32Z</dcterms:modified>
</cp:coreProperties>
</file>