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5" r:id="rId5"/>
    <p:sldId id="268" r:id="rId6"/>
    <p:sldId id="264" r:id="rId7"/>
    <p:sldId id="269" r:id="rId8"/>
    <p:sldId id="266" r:id="rId9"/>
    <p:sldId id="271" r:id="rId10"/>
    <p:sldId id="267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Картинки по запросу шаблоны для презентаций математи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57224" y="1857364"/>
            <a:ext cx="742955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altLang="ru-RU" sz="4400" b="1" dirty="0">
                <a:solidFill>
                  <a:srgbClr val="002060"/>
                </a:solidFill>
              </a:rPr>
              <a:t>Наскрізні змістові лінії,</a:t>
            </a:r>
            <a:r>
              <a:rPr lang="ru-RU" sz="4400" b="1" dirty="0">
                <a:solidFill>
                  <a:srgbClr val="002060"/>
                </a:solidFill>
              </a:rPr>
              <a:t> як засади до </a:t>
            </a:r>
            <a:r>
              <a:rPr lang="ru-RU" sz="4400" b="1" dirty="0" err="1">
                <a:solidFill>
                  <a:srgbClr val="002060"/>
                </a:solidFill>
              </a:rPr>
              <a:t>створення</a:t>
            </a:r>
            <a:r>
              <a:rPr lang="ru-RU" sz="4400" b="1" dirty="0">
                <a:solidFill>
                  <a:srgbClr val="002060"/>
                </a:solidFill>
              </a:rPr>
              <a:t> </a:t>
            </a:r>
            <a:r>
              <a:rPr lang="ru-RU" sz="4400" b="1" dirty="0" err="1">
                <a:solidFill>
                  <a:srgbClr val="002060"/>
                </a:solidFill>
              </a:rPr>
              <a:t>цілісної</a:t>
            </a:r>
            <a:r>
              <a:rPr lang="ru-RU" sz="4400" b="1" dirty="0">
                <a:solidFill>
                  <a:srgbClr val="002060"/>
                </a:solidFill>
              </a:rPr>
              <a:t> </a:t>
            </a:r>
            <a:r>
              <a:rPr lang="ru-RU" sz="4400" b="1" dirty="0" err="1">
                <a:solidFill>
                  <a:srgbClr val="002060"/>
                </a:solidFill>
              </a:rPr>
              <a:t>картини</a:t>
            </a:r>
            <a:r>
              <a:rPr lang="ru-RU" sz="4400" b="1" dirty="0">
                <a:solidFill>
                  <a:srgbClr val="002060"/>
                </a:solidFill>
              </a:rPr>
              <a:t> </a:t>
            </a:r>
            <a:r>
              <a:rPr lang="ru-RU" sz="4400" b="1" dirty="0" err="1">
                <a:solidFill>
                  <a:srgbClr val="002060"/>
                </a:solidFill>
              </a:rPr>
              <a:t>світу</a:t>
            </a:r>
            <a:r>
              <a:rPr lang="ru-RU" sz="4400" b="1" dirty="0">
                <a:solidFill>
                  <a:srgbClr val="002060"/>
                </a:solidFill>
              </a:rPr>
              <a:t> : методика </a:t>
            </a:r>
            <a:r>
              <a:rPr lang="ru-RU" sz="4400" b="1" dirty="0" err="1">
                <a:solidFill>
                  <a:srgbClr val="002060"/>
                </a:solidFill>
              </a:rPr>
              <a:t>реалізації</a:t>
            </a:r>
            <a:r>
              <a:rPr lang="ru-RU" sz="4400" b="1" dirty="0">
                <a:solidFill>
                  <a:srgbClr val="002060"/>
                </a:solidFill>
              </a:rPr>
              <a:t> на уроках </a:t>
            </a:r>
            <a:r>
              <a:rPr lang="ru-RU" sz="4400" b="1" dirty="0" err="1">
                <a:solidFill>
                  <a:srgbClr val="002060"/>
                </a:solidFill>
              </a:rPr>
              <a:t>фізики</a:t>
            </a:r>
            <a:r>
              <a:rPr lang="ru-RU" sz="4400" b="1" dirty="0">
                <a:solidFill>
                  <a:srgbClr val="002060"/>
                </a:solidFill>
              </a:rPr>
              <a:t> .</a:t>
            </a: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r"/>
            <a:r>
              <a:rPr lang="ru-RU" sz="2800" b="1" dirty="0">
                <a:solidFill>
                  <a:srgbClr val="002060"/>
                </a:solidFill>
              </a:rPr>
              <a:t>Н.М.Шевченко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Картинки по запросу шаблоны для презентаций математи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500043"/>
            <a:ext cx="8358246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altLang="ru-RU" sz="2800" b="1" dirty="0">
              <a:solidFill>
                <a:srgbClr val="002060"/>
              </a:solidFill>
            </a:endParaRPr>
          </a:p>
          <a:p>
            <a:pPr algn="ctr"/>
            <a:r>
              <a:rPr lang="uk-UA" altLang="ru-RU" sz="2800" b="1" dirty="0">
                <a:solidFill>
                  <a:srgbClr val="002060"/>
                </a:solidFill>
              </a:rPr>
              <a:t>   </a:t>
            </a:r>
            <a:r>
              <a:rPr lang="uk-UA" altLang="ru-RU" sz="4400" b="1" dirty="0">
                <a:solidFill>
                  <a:srgbClr val="002060"/>
                </a:solidFill>
              </a:rPr>
              <a:t>Підприємливість та фінансова грамотність</a:t>
            </a:r>
            <a:r>
              <a:rPr lang="ru-RU" altLang="ru-RU" sz="4400" dirty="0">
                <a:solidFill>
                  <a:srgbClr val="002060"/>
                </a:solidFill>
              </a:rPr>
              <a:t> </a:t>
            </a:r>
            <a:endParaRPr lang="ru-RU" sz="44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642918"/>
            <a:ext cx="814393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altLang="ru-RU" sz="2800" dirty="0"/>
          </a:p>
          <a:p>
            <a:pPr algn="ctr"/>
            <a:endParaRPr lang="uk-UA" altLang="ru-RU" sz="2800" dirty="0"/>
          </a:p>
          <a:p>
            <a:pPr algn="ctr"/>
            <a:endParaRPr lang="uk-UA" altLang="ru-RU" sz="2800" dirty="0"/>
          </a:p>
          <a:p>
            <a:pPr algn="ctr"/>
            <a:endParaRPr lang="uk-UA" altLang="ru-RU" sz="2800" dirty="0"/>
          </a:p>
          <a:p>
            <a:pPr algn="ctr"/>
            <a:r>
              <a:rPr lang="uk-UA" altLang="ru-RU" sz="2800" dirty="0"/>
              <a:t>Змістова лінія націлена на розвиток лідерських ініціатив, здатність успішно діяти в технологічному швидкозмінному середовищі, забезпечення кращого розуміння молодим поколінням українців практичних аспектів фінансових питань (здійснення   заощаджень, інвестування, запозичення, страхування, кредитування тощо).</a:t>
            </a:r>
            <a:endParaRPr 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Картинки по запросу шаблоны для презентаций математи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28662" y="428604"/>
            <a:ext cx="7715304" cy="690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uk-UA" altLang="ru-RU" sz="2400" i="1" dirty="0">
              <a:solidFill>
                <a:srgbClr val="002060"/>
              </a:solidFill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uk-UA" altLang="ru-RU" sz="2400" i="1" dirty="0">
                <a:solidFill>
                  <a:srgbClr val="002060"/>
                </a:solidFill>
              </a:rPr>
              <a:t>У процесі навчання фізики учні можуть: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71604" y="1142983"/>
            <a:ext cx="7143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uk-UA" altLang="ru-RU" i="1" dirty="0">
                <a:solidFill>
                  <a:srgbClr val="002060"/>
                </a:solidFill>
              </a:rPr>
              <a:t>застосовувати фізичні знання для генерування ідеї та ініціатив щодо проектної, конструкторської та винахідницької діяльності, для вирішення життєвих проблем, пов’язаних із матеріальними та енергетичними ресурсами;</a:t>
            </a:r>
          </a:p>
          <a:p>
            <a:pPr>
              <a:lnSpc>
                <a:spcPct val="80000"/>
              </a:lnSpc>
            </a:pPr>
            <a:r>
              <a:rPr lang="uk-UA" altLang="ru-RU" i="1" dirty="0">
                <a:solidFill>
                  <a:srgbClr val="002060"/>
                </a:solidFill>
              </a:rPr>
              <a:t>прогнозувати вплив фізики на розвиток технологій, нових напрямів підприємництва; </a:t>
            </a:r>
          </a:p>
          <a:p>
            <a:pPr>
              <a:lnSpc>
                <a:spcPct val="80000"/>
              </a:lnSpc>
            </a:pPr>
            <a:r>
              <a:rPr lang="uk-UA" altLang="ru-RU" i="1" dirty="0">
                <a:solidFill>
                  <a:srgbClr val="002060"/>
                </a:solidFill>
              </a:rPr>
              <a:t>оцінити можливості застосування набутих знань із фізики в майбутній професійній діяльності, для ефективного вирішення повсякденних проблем;</a:t>
            </a:r>
          </a:p>
          <a:p>
            <a:pPr>
              <a:lnSpc>
                <a:spcPct val="80000"/>
              </a:lnSpc>
            </a:pPr>
            <a:r>
              <a:rPr lang="uk-UA" altLang="ru-RU" i="1" dirty="0">
                <a:solidFill>
                  <a:srgbClr val="002060"/>
                </a:solidFill>
              </a:rPr>
              <a:t>оцінювати власні здібності щодо вибору майбутньої професії, пов’язаної з фізикою чи технікою;</a:t>
            </a:r>
          </a:p>
          <a:p>
            <a:pPr>
              <a:lnSpc>
                <a:spcPct val="80000"/>
              </a:lnSpc>
            </a:pPr>
            <a:r>
              <a:rPr lang="uk-UA" altLang="ru-RU" i="1" dirty="0">
                <a:solidFill>
                  <a:srgbClr val="002060"/>
                </a:solidFill>
              </a:rPr>
              <a:t>розвивати ініціативність, працьовитість, відповідальність як запоруку результативності власної діяльності;</a:t>
            </a:r>
          </a:p>
          <a:p>
            <a:pPr>
              <a:lnSpc>
                <a:spcPct val="80000"/>
              </a:lnSpc>
            </a:pPr>
            <a:r>
              <a:rPr lang="uk-UA" altLang="ru-RU" i="1" dirty="0">
                <a:solidFill>
                  <a:srgbClr val="002060"/>
                </a:solidFill>
              </a:rPr>
              <a:t>прагнути досягти певного соціального статусу в суспільстві, внести вклад у економічне процвітання держави;</a:t>
            </a:r>
          </a:p>
          <a:p>
            <a:pPr>
              <a:lnSpc>
                <a:spcPct val="80000"/>
              </a:lnSpc>
            </a:pPr>
            <a:r>
              <a:rPr lang="uk-UA" altLang="ru-RU" i="1" dirty="0">
                <a:solidFill>
                  <a:srgbClr val="002060"/>
                </a:solidFill>
              </a:rPr>
              <a:t>презентувати власні ідеї та ініціативи;</a:t>
            </a:r>
          </a:p>
          <a:p>
            <a:pPr>
              <a:lnSpc>
                <a:spcPct val="80000"/>
              </a:lnSpc>
            </a:pPr>
            <a:r>
              <a:rPr lang="uk-UA" altLang="ru-RU" i="1" dirty="0">
                <a:solidFill>
                  <a:srgbClr val="002060"/>
                </a:solidFill>
              </a:rPr>
              <a:t>аналізувати власну економічну ситуацію, родинний бюджет;</a:t>
            </a:r>
          </a:p>
          <a:p>
            <a:pPr>
              <a:lnSpc>
                <a:spcPct val="80000"/>
              </a:lnSpc>
            </a:pPr>
            <a:r>
              <a:rPr lang="uk-UA" altLang="ru-RU" i="1" dirty="0">
                <a:solidFill>
                  <a:srgbClr val="002060"/>
                </a:solidFill>
              </a:rPr>
              <a:t>орієнтуватися в широкому колі послуг і товарів на основі чітких критеріїв, робити споживчий вибір, протистояти маніпуляціям, що використовуються в рекламному та інформаційному просторі.</a:t>
            </a:r>
            <a:endParaRPr lang="ru-RU" altLang="ru-RU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Картинки по запросу шаблоны для презентаций математи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00100" y="357166"/>
            <a:ext cx="728667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altLang="ru-RU" sz="4400" b="1" dirty="0">
                <a:solidFill>
                  <a:srgbClr val="002060"/>
                </a:solidFill>
              </a:rPr>
              <a:t>Наскрізні змістові лінії</a:t>
            </a:r>
            <a:br>
              <a:rPr lang="ru-RU" sz="4400" b="1" dirty="0">
                <a:solidFill>
                  <a:srgbClr val="002060"/>
                </a:solidFill>
              </a:rPr>
            </a:br>
            <a:endParaRPr lang="ru-RU" sz="4400" b="1" dirty="0">
              <a:solidFill>
                <a:srgbClr val="002060"/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1643040" y="1142984"/>
            <a:ext cx="6929488" cy="928693"/>
            <a:chOff x="1617651" y="1096572"/>
            <a:chExt cx="6611949" cy="805855"/>
          </a:xfrm>
        </p:grpSpPr>
        <p:sp>
          <p:nvSpPr>
            <p:cNvPr id="22" name="Прямоугольник с двумя скругленными соседними углами 21"/>
            <p:cNvSpPr/>
            <p:nvPr/>
          </p:nvSpPr>
          <p:spPr>
            <a:xfrm rot="5400000">
              <a:off x="4520698" y="-1806474"/>
              <a:ext cx="805855" cy="6611948"/>
            </a:xfrm>
            <a:prstGeom prst="round2SameRect">
              <a:avLst/>
            </a:prstGeom>
            <a:blipFill rotWithShape="0">
              <a:blip r:embed="rId3"/>
              <a:stretch>
                <a:fillRect/>
              </a:stretch>
            </a:blip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Прямоугольник 22"/>
            <p:cNvSpPr/>
            <p:nvPr/>
          </p:nvSpPr>
          <p:spPr>
            <a:xfrm>
              <a:off x="1617651" y="1135910"/>
              <a:ext cx="6572609" cy="7271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2024" tIns="17145" rIns="17145" bIns="17145" numCol="1" spcCol="1270" anchor="ctr" anchorCtr="0">
              <a:noAutofit/>
            </a:bodyPr>
            <a:lstStyle/>
            <a:p>
              <a:pPr marL="228600" lvl="1" indent="-22860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uk-UA" altLang="ru-RU" sz="2700" b="1" kern="1200" dirty="0">
                  <a:solidFill>
                    <a:srgbClr val="002060"/>
                  </a:solidFill>
                </a:rPr>
                <a:t>1."Громадянська відповідальність"</a:t>
              </a:r>
              <a:endParaRPr lang="ru-RU" sz="2700" kern="12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1643041" y="3643316"/>
            <a:ext cx="7000925" cy="1028625"/>
            <a:chOff x="1643030" y="3282656"/>
            <a:chExt cx="6906219" cy="865997"/>
          </a:xfrm>
        </p:grpSpPr>
        <p:sp>
          <p:nvSpPr>
            <p:cNvPr id="18" name="Прямоугольник с двумя скругленными соседними углами 17"/>
            <p:cNvSpPr/>
            <p:nvPr/>
          </p:nvSpPr>
          <p:spPr>
            <a:xfrm rot="5400000">
              <a:off x="4657975" y="267711"/>
              <a:ext cx="805855" cy="6835746"/>
            </a:xfrm>
            <a:prstGeom prst="round2SameRect">
              <a:avLst/>
            </a:prstGeom>
            <a:blipFill rotWithShape="0">
              <a:blip r:embed="rId3"/>
              <a:stretch>
                <a:fillRect/>
              </a:stretch>
            </a:blip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Прямоугольник 18"/>
            <p:cNvSpPr/>
            <p:nvPr/>
          </p:nvSpPr>
          <p:spPr>
            <a:xfrm>
              <a:off x="1698266" y="3321994"/>
              <a:ext cx="6850983" cy="8266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2024" tIns="17145" rIns="17145" bIns="17145" numCol="1" spcCol="1270" anchor="ctr" anchorCtr="0">
              <a:noAutofit/>
            </a:bodyPr>
            <a:lstStyle/>
            <a:p>
              <a:pPr marL="228600" lvl="1" indent="-22860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uk-UA" altLang="ru-RU" sz="2700" b="1" kern="1200" dirty="0">
                  <a:solidFill>
                    <a:srgbClr val="002060"/>
                  </a:solidFill>
                </a:rPr>
                <a:t> 3. "Підприємливість та фінансова грамотність" </a:t>
              </a:r>
              <a:endParaRPr lang="ru-RU" sz="2700" b="1" kern="12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785788" y="2214553"/>
            <a:ext cx="7715302" cy="1487909"/>
            <a:chOff x="867845" y="3189294"/>
            <a:chExt cx="7361753" cy="863374"/>
          </a:xfrm>
        </p:grpSpPr>
        <p:sp>
          <p:nvSpPr>
            <p:cNvPr id="25" name="Прямоугольник с двумя скругленными соседними углами 24"/>
            <p:cNvSpPr/>
            <p:nvPr/>
          </p:nvSpPr>
          <p:spPr>
            <a:xfrm rot="5400000">
              <a:off x="4642924" y="232186"/>
              <a:ext cx="629566" cy="6543782"/>
            </a:xfrm>
            <a:prstGeom prst="round2SameRect">
              <a:avLst/>
            </a:prstGeom>
            <a:blipFill rotWithShape="0">
              <a:blip r:embed="rId3"/>
              <a:stretch>
                <a:fillRect/>
              </a:stretch>
            </a:blip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Прямоугольник 25"/>
            <p:cNvSpPr/>
            <p:nvPr/>
          </p:nvSpPr>
          <p:spPr>
            <a:xfrm>
              <a:off x="867845" y="3325491"/>
              <a:ext cx="7322416" cy="7271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2024" tIns="17145" rIns="17145" bIns="17145" numCol="1" spcCol="1270" anchor="ctr" anchorCtr="0">
              <a:noAutofit/>
            </a:bodyPr>
            <a:lstStyle/>
            <a:p>
              <a:pPr marL="228600" lvl="1" indent="-228600" algn="l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uk-UA" altLang="ru-RU" sz="2700" kern="1200" dirty="0">
                  <a:solidFill>
                    <a:srgbClr val="0066CC"/>
                  </a:solidFill>
                </a:rPr>
                <a:t> </a:t>
              </a:r>
              <a:endParaRPr lang="ru-RU" sz="2700" kern="1200" dirty="0"/>
            </a:p>
          </p:txBody>
        </p:sp>
      </p:grpSp>
      <p:sp>
        <p:nvSpPr>
          <p:cNvPr id="27" name="Прямоугольник 26"/>
          <p:cNvSpPr/>
          <p:nvPr/>
        </p:nvSpPr>
        <p:spPr>
          <a:xfrm>
            <a:off x="1714480" y="2500306"/>
            <a:ext cx="67866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altLang="ru-RU" sz="2800" b="1" dirty="0">
                <a:solidFill>
                  <a:srgbClr val="002060"/>
                </a:solidFill>
              </a:rPr>
              <a:t>2."Екологічна безпека та сталий розвиток"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1714480" y="4929198"/>
            <a:ext cx="6861721" cy="1028626"/>
            <a:chOff x="867844" y="3282654"/>
            <a:chExt cx="7361755" cy="865998"/>
          </a:xfrm>
        </p:grpSpPr>
        <p:sp>
          <p:nvSpPr>
            <p:cNvPr id="31" name="Прямоугольник с двумя скругленными соседними углами 30"/>
            <p:cNvSpPr/>
            <p:nvPr/>
          </p:nvSpPr>
          <p:spPr>
            <a:xfrm rot="5400000">
              <a:off x="4145794" y="4704"/>
              <a:ext cx="805855" cy="7361755"/>
            </a:xfrm>
            <a:prstGeom prst="round2SameRect">
              <a:avLst/>
            </a:prstGeom>
            <a:blipFill rotWithShape="0">
              <a:blip r:embed="rId3"/>
              <a:stretch>
                <a:fillRect/>
              </a:stretch>
            </a:blip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Прямоугольник 31"/>
            <p:cNvSpPr/>
            <p:nvPr/>
          </p:nvSpPr>
          <p:spPr>
            <a:xfrm>
              <a:off x="1255004" y="3321993"/>
              <a:ext cx="6744663" cy="8266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2024" tIns="17145" rIns="17145" bIns="17145" numCol="1" spcCol="1270" anchor="ctr" anchorCtr="0">
              <a:noAutofit/>
            </a:bodyPr>
            <a:lstStyle/>
            <a:p>
              <a:pPr marL="228600" lvl="1" indent="-22860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uk-UA" altLang="ru-RU" sz="2800" b="1" dirty="0">
                  <a:solidFill>
                    <a:srgbClr val="002060"/>
                  </a:solidFill>
                </a:rPr>
                <a:t>4."Здоров'я і безпека"</a:t>
              </a:r>
              <a:endParaRPr lang="ru-RU" sz="2800" dirty="0">
                <a:solidFill>
                  <a:srgbClr val="002060"/>
                </a:solidFill>
              </a:endParaRPr>
            </a:p>
            <a:p>
              <a:pPr marL="228600" lvl="1" indent="-228600" algn="l" defTabSz="1200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uk-UA" altLang="ru-RU" sz="2700" kern="1200" dirty="0">
                  <a:solidFill>
                    <a:srgbClr val="0066CC"/>
                  </a:solidFill>
                </a:rPr>
                <a:t> </a:t>
              </a:r>
              <a:endParaRPr lang="ru-RU" sz="2700" kern="1200" dirty="0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Картинки по запросу шаблоны для презентаций математи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85918" y="500042"/>
            <a:ext cx="6858048" cy="5022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uk-UA" altLang="ru-RU" sz="2400" i="1" dirty="0"/>
              <a:t>Наскрізні змістові лінії відбивають провідні соціально й </a:t>
            </a:r>
            <a:r>
              <a:rPr lang="uk-UA" altLang="ru-RU" sz="2400" i="1" dirty="0" err="1"/>
              <a:t>особистісно</a:t>
            </a:r>
            <a:r>
              <a:rPr lang="uk-UA" altLang="ru-RU" sz="2400" i="1" dirty="0"/>
              <a:t> значущі ідеї, що послідовно розкриваються у процесі навчання і виховання учнів. </a:t>
            </a:r>
            <a:r>
              <a:rPr lang="uk-UA" altLang="ru-RU" sz="2400" b="1" i="1" dirty="0"/>
              <a:t>Наскрізні змістові лінії  спільні для всіх навчальних предметів,</a:t>
            </a:r>
            <a:r>
              <a:rPr lang="uk-UA" altLang="ru-RU" sz="2400" i="1" dirty="0"/>
              <a:t> є засобом інтеграції навчального змісту, корелюються з ключовими </a:t>
            </a:r>
            <a:r>
              <a:rPr lang="uk-UA" altLang="ru-RU" sz="2400" i="1" dirty="0" err="1"/>
              <a:t>компетентностями</a:t>
            </a:r>
            <a:r>
              <a:rPr lang="uk-UA" altLang="ru-RU" sz="2400" i="1" dirty="0"/>
              <a:t> , опанування яких забезпечує формування ціннісних і світоглядних орієнтацій учня, що визначають його поведінку в життєвих ситуаціях.</a:t>
            </a:r>
            <a:endParaRPr lang="en-US" altLang="ru-RU" sz="2400" i="1" dirty="0"/>
          </a:p>
          <a:p>
            <a:pPr>
              <a:lnSpc>
                <a:spcPct val="90000"/>
              </a:lnSpc>
            </a:pPr>
            <a:r>
              <a:rPr lang="uk-UA" altLang="ru-RU" sz="2400" i="1" dirty="0"/>
              <a:t>Реалізація наскрізних змістових ліній полягає у відповідному трактуванні навчального змісту тем і не передбачає будь-якого його розширення чи поглиблення.</a:t>
            </a:r>
            <a:r>
              <a:rPr lang="uk-UA" altLang="ru-RU" sz="2400" dirty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Картинки по запросу шаблоны для презентаций математи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71472" y="500042"/>
            <a:ext cx="821537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altLang="ru-RU" sz="2800" b="1" dirty="0">
              <a:solidFill>
                <a:srgbClr val="002060"/>
              </a:solidFill>
            </a:endParaRPr>
          </a:p>
          <a:p>
            <a:pPr algn="ctr"/>
            <a:r>
              <a:rPr lang="uk-UA" altLang="ru-RU" sz="4400" b="1" dirty="0">
                <a:solidFill>
                  <a:srgbClr val="002060"/>
                </a:solidFill>
              </a:rPr>
              <a:t>Громадянська відповідальність</a:t>
            </a:r>
          </a:p>
          <a:p>
            <a:pPr algn="ctr"/>
            <a:endParaRPr lang="uk-UA" altLang="ru-RU" sz="2800" b="1" dirty="0">
              <a:solidFill>
                <a:srgbClr val="002060"/>
              </a:solidFill>
            </a:endParaRPr>
          </a:p>
          <a:p>
            <a:pPr algn="ctr"/>
            <a:r>
              <a:rPr lang="ru-RU" altLang="ru-RU" sz="2800" dirty="0">
                <a:solidFill>
                  <a:srgbClr val="002060"/>
                </a:solidFill>
              </a:rPr>
              <a:t> 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1071544"/>
            <a:ext cx="7500990" cy="2850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uk-UA" altLang="ru-RU" sz="2800" i="1" dirty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uk-UA" altLang="ru-RU" sz="2800" i="1" dirty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uk-UA" altLang="ru-RU" sz="2800" i="1" dirty="0">
              <a:solidFill>
                <a:srgbClr val="002060"/>
              </a:solidFill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uk-UA" altLang="ru-RU" sz="2800" dirty="0"/>
              <a:t>Реалізація змістової лінії сприятиме формуванню відповідального члена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uk-UA" altLang="ru-RU" sz="2800" dirty="0"/>
              <a:t> громади і суспільства, що розуміє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uk-UA" altLang="ru-RU" sz="2800" dirty="0"/>
              <a:t>принципи і механізми функціонування суспільства.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Картинки по запросу шаблоны для презентаций математи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00100" y="571480"/>
            <a:ext cx="7643866" cy="467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uk-UA" altLang="ru-RU" sz="2400" i="1" dirty="0">
                <a:solidFill>
                  <a:srgbClr val="002060"/>
                </a:solidFill>
              </a:rPr>
              <a:t>У процесі навчання фізики учні можуть: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uk-UA" altLang="ru-RU" sz="2400" i="1" dirty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</a:pPr>
            <a:r>
              <a:rPr lang="uk-UA" altLang="ru-RU" i="1" dirty="0">
                <a:solidFill>
                  <a:srgbClr val="002060"/>
                </a:solidFill>
              </a:rPr>
              <a:t> - працювати в команді, приймати виважені рішення, що сприятимуть вирішенню науково-технологічних, економічних, соціальних чи інших проблем сучасного суспільства;</a:t>
            </a:r>
          </a:p>
          <a:p>
            <a:pPr>
              <a:lnSpc>
                <a:spcPct val="80000"/>
              </a:lnSpc>
            </a:pPr>
            <a:r>
              <a:rPr lang="uk-UA" altLang="ru-RU" i="1" dirty="0">
                <a:solidFill>
                  <a:srgbClr val="002060"/>
                </a:solidFill>
              </a:rPr>
              <a:t> - ефективно співпрацювати з іншими над реалізацією різноманітних проектів, залучаючи родину та ширшу спільноту;</a:t>
            </a:r>
          </a:p>
          <a:p>
            <a:pPr>
              <a:lnSpc>
                <a:spcPct val="80000"/>
              </a:lnSpc>
            </a:pPr>
            <a:r>
              <a:rPr lang="uk-UA" altLang="ru-RU" i="1" dirty="0">
                <a:solidFill>
                  <a:srgbClr val="002060"/>
                </a:solidFill>
              </a:rPr>
              <a:t> - визначати особистісні якості відомих учених-фізиків, що свідчать про їх громадянську позицію, моральні якості;</a:t>
            </a:r>
          </a:p>
          <a:p>
            <a:pPr>
              <a:lnSpc>
                <a:spcPct val="80000"/>
              </a:lnSpc>
            </a:pPr>
            <a:r>
              <a:rPr lang="uk-UA" altLang="ru-RU" i="1" dirty="0">
                <a:solidFill>
                  <a:srgbClr val="002060"/>
                </a:solidFill>
              </a:rPr>
              <a:t> - розуміти, що стан надходження інвестицій в Україну, а отже, рівень добробуту в громадах, суспільстві в цілому залежить від рівня фізико-математичної та технологічної  освіти, розвитку  високотехнологічного виробництва;</a:t>
            </a:r>
          </a:p>
          <a:p>
            <a:pPr>
              <a:lnSpc>
                <a:spcPct val="80000"/>
              </a:lnSpc>
            </a:pPr>
            <a:r>
              <a:rPr lang="uk-UA" altLang="ru-RU" i="1" dirty="0">
                <a:solidFill>
                  <a:srgbClr val="002060"/>
                </a:solidFill>
              </a:rPr>
              <a:t> - аналізувати і критично оцінювати події в державі на основі статистичних даних соціально-економічних, демографічних, екологічних та інших явищ і процесів в Україні та світі, протистояти маніпулюванню свідомістю, що   застосовується в інформаційному просторі;</a:t>
            </a:r>
          </a:p>
          <a:p>
            <a:pPr>
              <a:lnSpc>
                <a:spcPct val="80000"/>
              </a:lnSpc>
            </a:pPr>
            <a:r>
              <a:rPr lang="uk-UA" altLang="ru-RU" i="1" dirty="0">
                <a:solidFill>
                  <a:srgbClr val="002060"/>
                </a:solidFill>
              </a:rPr>
              <a:t>               - діяти як активний та відповідальний член громадянського                                              суспільства .</a:t>
            </a:r>
            <a:endParaRPr lang="ru-RU" altLang="ru-RU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Картинки по запросу шаблоны для презентаций математи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428604"/>
            <a:ext cx="8501122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altLang="ru-RU" sz="2800" b="1" dirty="0">
              <a:solidFill>
                <a:srgbClr val="002060"/>
              </a:solidFill>
            </a:endParaRPr>
          </a:p>
          <a:p>
            <a:pPr algn="ctr"/>
            <a:r>
              <a:rPr lang="uk-UA" altLang="ru-RU" sz="2800" b="1" dirty="0">
                <a:solidFill>
                  <a:srgbClr val="002060"/>
                </a:solidFill>
              </a:rPr>
              <a:t>  </a:t>
            </a:r>
            <a:r>
              <a:rPr lang="uk-UA" altLang="ru-RU" sz="4400" b="1" dirty="0">
                <a:solidFill>
                  <a:srgbClr val="002060"/>
                </a:solidFill>
              </a:rPr>
              <a:t>Екологічна безпека та сталий розвиток</a:t>
            </a:r>
            <a:r>
              <a:rPr lang="ru-RU" altLang="ru-RU" sz="4400" dirty="0">
                <a:solidFill>
                  <a:srgbClr val="002060"/>
                </a:solidFill>
              </a:rPr>
              <a:t> </a:t>
            </a:r>
            <a:endParaRPr lang="ru-RU" sz="44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857232"/>
            <a:ext cx="7858180" cy="3736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uk-UA" altLang="ru-RU" i="1" dirty="0">
              <a:solidFill>
                <a:srgbClr val="002060"/>
              </a:solidFill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uk-UA" altLang="ru-RU" i="1" dirty="0">
              <a:solidFill>
                <a:srgbClr val="002060"/>
              </a:solidFill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uk-UA" altLang="ru-RU" i="1" dirty="0">
              <a:solidFill>
                <a:srgbClr val="002060"/>
              </a:solidFill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uk-UA" altLang="ru-RU" i="1" dirty="0">
              <a:solidFill>
                <a:srgbClr val="002060"/>
              </a:solidFill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uk-UA" altLang="ru-RU" sz="2800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uk-UA" altLang="ru-RU" sz="2800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uk-UA" altLang="ru-RU" sz="2800" dirty="0"/>
              <a:t>Змістова лінія націлена на формування в учнів соціальної активності, відповідальності та екологічної свідомості, готовності брати участь у вирішенні питань збереження довкілля і розвитку суспільства, усвідомлення важливості сталого розвитку для майбутніх поколінь. 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Картинки по запросу шаблоны для презентаций математи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00100" y="317379"/>
            <a:ext cx="7500990" cy="4598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uk-UA" altLang="ru-RU" sz="2400" i="1" dirty="0">
              <a:solidFill>
                <a:srgbClr val="002060"/>
              </a:solidFill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uk-UA" altLang="ru-RU" sz="2400" i="1" dirty="0">
                <a:solidFill>
                  <a:srgbClr val="002060"/>
                </a:solidFill>
              </a:rPr>
              <a:t>У процесі навчання фізики учні можуть: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uk-UA" altLang="ru-RU" sz="2400" i="1" dirty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uk-UA" altLang="ru-RU" sz="2400" i="1" dirty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</a:pPr>
            <a:r>
              <a:rPr lang="uk-UA" altLang="ru-RU" i="1" dirty="0">
                <a:solidFill>
                  <a:srgbClr val="002060"/>
                </a:solidFill>
              </a:rPr>
              <a:t>- використовувати отриманні на уроках фізики знання для вирішення проблем довкілля;  </a:t>
            </a:r>
          </a:p>
          <a:p>
            <a:pPr>
              <a:lnSpc>
                <a:spcPct val="80000"/>
              </a:lnSpc>
            </a:pPr>
            <a:r>
              <a:rPr lang="uk-UA" altLang="ru-RU" i="1" dirty="0">
                <a:solidFill>
                  <a:srgbClr val="002060"/>
                </a:solidFill>
              </a:rPr>
              <a:t>- визначати причино-наслідкові зв’язки впливу сучасного виробництва, життєдіяльності людини на екологічний стан довкілля;</a:t>
            </a:r>
          </a:p>
          <a:p>
            <a:pPr>
              <a:lnSpc>
                <a:spcPct val="80000"/>
              </a:lnSpc>
            </a:pPr>
            <a:r>
              <a:rPr lang="uk-UA" altLang="ru-RU" i="1" dirty="0">
                <a:solidFill>
                  <a:srgbClr val="002060"/>
                </a:solidFill>
              </a:rPr>
              <a:t>- критично оцінювати результати людської діяльності в природному середовищі, усвідомлювати важливість ощадного природокористування;</a:t>
            </a:r>
          </a:p>
          <a:p>
            <a:pPr>
              <a:lnSpc>
                <a:spcPct val="80000"/>
              </a:lnSpc>
            </a:pPr>
            <a:r>
              <a:rPr lang="uk-UA" altLang="ru-RU" i="1" dirty="0">
                <a:solidFill>
                  <a:srgbClr val="002060"/>
                </a:solidFill>
              </a:rPr>
              <a:t>- прогнозувати екологічні та соціальні наслідки використання надбань фізики та сучасних технологій у природному та соціальному середовищі, оцінювати їх значення для сталого розвитку;</a:t>
            </a:r>
          </a:p>
          <a:p>
            <a:pPr>
              <a:lnSpc>
                <a:spcPct val="80000"/>
              </a:lnSpc>
            </a:pPr>
            <a:r>
              <a:rPr lang="uk-UA" altLang="ru-RU" i="1" dirty="0">
                <a:solidFill>
                  <a:srgbClr val="002060"/>
                </a:solidFill>
              </a:rPr>
              <a:t>- бути</a:t>
            </a:r>
            <a:r>
              <a:rPr lang="uk-UA" altLang="ru-RU" b="1" i="1" dirty="0">
                <a:solidFill>
                  <a:srgbClr val="002060"/>
                </a:solidFill>
              </a:rPr>
              <a:t> </a:t>
            </a:r>
            <a:r>
              <a:rPr lang="uk-UA" altLang="ru-RU" i="1" dirty="0">
                <a:solidFill>
                  <a:srgbClr val="002060"/>
                </a:solidFill>
              </a:rPr>
              <a:t>готовим брати участь у природоохоронних заходах, грамотній утилізації побутових відходів; </a:t>
            </a:r>
          </a:p>
          <a:p>
            <a:pPr>
              <a:lnSpc>
                <a:spcPct val="80000"/>
              </a:lnSpc>
            </a:pPr>
            <a:r>
              <a:rPr lang="uk-UA" altLang="ru-RU" i="1" dirty="0">
                <a:solidFill>
                  <a:srgbClr val="002060"/>
                </a:solidFill>
              </a:rPr>
              <a:t> - ефективно співпрацювати з іншими над реалізацією екологічних проектів, розв’язувати проблеми довкілля, залучаючи членів родини, місцеву громаду та ширшу спільноту до природоохоронних заходів</a:t>
            </a:r>
            <a:endParaRPr lang="ru-RU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Картинки по запросу шаблоны для презентаций математи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14348" y="571480"/>
            <a:ext cx="75724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altLang="ru-RU" sz="4400" b="1" dirty="0">
                <a:solidFill>
                  <a:srgbClr val="002060"/>
                </a:solidFill>
              </a:rPr>
              <a:t>Здоров'я і безпека</a:t>
            </a:r>
            <a:r>
              <a:rPr lang="ru-RU" altLang="ru-RU" sz="4400" dirty="0">
                <a:solidFill>
                  <a:srgbClr val="002060"/>
                </a:solidFill>
              </a:rPr>
              <a:t> </a:t>
            </a:r>
            <a:endParaRPr lang="ru-RU" sz="44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1071546"/>
            <a:ext cx="77153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uk-UA" altLang="ru-RU" i="1" dirty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uk-UA" altLang="ru-RU" i="1" dirty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uk-UA" altLang="ru-RU" i="1" dirty="0">
              <a:solidFill>
                <a:srgbClr val="002060"/>
              </a:solidFill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uk-UA" altLang="ru-RU" sz="2800" dirty="0"/>
              <a:t>Націлена на вивчення питань, що належать до змістової лінії, прагнуть сформувати учня як духовно, емоційно, соціально і фізично повноцінного члена суспільства, який здатний дотримуватися здорового способу життя і формувати безпечне життєве середовище.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Картинки по запросу шаблоны для презентаций математи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14348" y="500042"/>
            <a:ext cx="7572428" cy="3834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uk-UA" altLang="ru-RU" sz="2800" i="1" dirty="0">
              <a:solidFill>
                <a:srgbClr val="002060"/>
              </a:solidFill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uk-UA" altLang="ru-RU" sz="2800" i="1" dirty="0">
                <a:solidFill>
                  <a:srgbClr val="002060"/>
                </a:solidFill>
              </a:rPr>
              <a:t>У процесі навчання фізики учні можуть: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uk-UA" altLang="ru-RU" sz="2800" i="1" dirty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</a:pPr>
            <a:r>
              <a:rPr lang="uk-UA" altLang="ru-RU" i="1" dirty="0">
                <a:solidFill>
                  <a:srgbClr val="002060"/>
                </a:solidFill>
              </a:rPr>
              <a:t> </a:t>
            </a:r>
            <a:r>
              <a:rPr lang="uk-UA" altLang="ru-RU" sz="2000" i="1" dirty="0">
                <a:solidFill>
                  <a:srgbClr val="002060"/>
                </a:solidFill>
              </a:rPr>
              <a:t>- застосовувати набуті знання та навички для збереження власного здоров'я та здоров'я інших;</a:t>
            </a:r>
          </a:p>
          <a:p>
            <a:pPr>
              <a:lnSpc>
                <a:spcPct val="80000"/>
              </a:lnSpc>
            </a:pPr>
            <a:r>
              <a:rPr lang="uk-UA" altLang="ru-RU" sz="2000" i="1" dirty="0">
                <a:solidFill>
                  <a:srgbClr val="002060"/>
                </a:solidFill>
              </a:rPr>
              <a:t> - дотримуватись правил безпеки життєдіяльності під час виконання  навчальних експериментів, у надзвичайних ситуаціях природного чи техногенного характеру;</a:t>
            </a:r>
          </a:p>
          <a:p>
            <a:pPr>
              <a:lnSpc>
                <a:spcPct val="80000"/>
              </a:lnSpc>
            </a:pPr>
            <a:r>
              <a:rPr lang="uk-UA" altLang="ru-RU" sz="2000" i="1" dirty="0">
                <a:solidFill>
                  <a:srgbClr val="002060"/>
                </a:solidFill>
              </a:rPr>
              <a:t> - оцінювати позитивний потенціал та ризики використання надбань фізики, техніки і технологій для добробуту людини і безпеки довкілля;</a:t>
            </a:r>
          </a:p>
          <a:p>
            <a:pPr>
              <a:lnSpc>
                <a:spcPct val="80000"/>
              </a:lnSpc>
            </a:pPr>
            <a:r>
              <a:rPr lang="uk-UA" altLang="ru-RU" sz="2000" i="1" dirty="0">
                <a:solidFill>
                  <a:srgbClr val="002060"/>
                </a:solidFill>
              </a:rPr>
              <a:t> - виявляти ціннісне ставлення до власного здоров'я та здоров’я інших людей, до навколишнього середовища як до потенційного джерела здоров’я, добробуту та безпеки.</a:t>
            </a:r>
            <a:endParaRPr lang="ru-RU" altLang="ru-RU" sz="20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784</Words>
  <Application>Microsoft Office PowerPoint</Application>
  <PresentationFormat>Экран (4:3)</PresentationFormat>
  <Paragraphs>79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Наскрізні змістові лінії, як засади до створення цілісної картини світу : методика реалізації.</dc:title>
  <dc:creator>Виктор</dc:creator>
  <cp:lastModifiedBy>Вчитель</cp:lastModifiedBy>
  <cp:revision>16</cp:revision>
  <dcterms:created xsi:type="dcterms:W3CDTF">2019-01-10T14:06:38Z</dcterms:created>
  <dcterms:modified xsi:type="dcterms:W3CDTF">2021-03-30T09:28:13Z</dcterms:modified>
</cp:coreProperties>
</file>