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70" r:id="rId14"/>
    <p:sldId id="282" r:id="rId15"/>
    <p:sldId id="284" r:id="rId16"/>
    <p:sldId id="285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393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934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381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49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895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746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704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956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26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267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0792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363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666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093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813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298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592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6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/>
              <a:t>                                        </a:t>
            </a:r>
            <a:r>
              <a:rPr lang="ru-RU" sz="2800" dirty="0"/>
              <a:t> </a:t>
            </a:r>
            <a:r>
              <a:rPr lang="ru-RU" sz="2800" dirty="0" err="1"/>
              <a:t>Звіт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>                      </a:t>
            </a:r>
            <a:r>
              <a:rPr lang="ru-RU" sz="2800" dirty="0" err="1"/>
              <a:t>класного</a:t>
            </a:r>
            <a:r>
              <a:rPr lang="ru-RU" sz="2800" dirty="0"/>
              <a:t> </a:t>
            </a:r>
            <a:r>
              <a:rPr lang="ru-RU" sz="2800" dirty="0" err="1"/>
              <a:t>керівника</a:t>
            </a:r>
            <a:r>
              <a:rPr lang="ru-RU" sz="2800" dirty="0"/>
              <a:t> 8 – А </a:t>
            </a:r>
            <a:r>
              <a:rPr lang="ru-RU" sz="2800" dirty="0" err="1"/>
              <a:t>класу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>                      з </a:t>
            </a:r>
            <a:r>
              <a:rPr lang="ru-RU" sz="2800" dirty="0" err="1"/>
              <a:t>виховної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br>
              <a:rPr lang="ru-RU" sz="2800" dirty="0"/>
            </a:br>
            <a:r>
              <a:rPr lang="ru-RU" sz="2800" dirty="0"/>
              <a:t>                       за 2019 – 2020 </a:t>
            </a:r>
            <a:r>
              <a:rPr lang="ru-RU" sz="2800" dirty="0" err="1"/>
              <a:t>н.р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                       </a:t>
            </a:r>
            <a:r>
              <a:rPr lang="ru-RU" sz="2800" dirty="0" err="1"/>
              <a:t>Гаврилів</a:t>
            </a:r>
            <a:r>
              <a:rPr lang="ru-RU" sz="2800" dirty="0"/>
              <a:t> </a:t>
            </a:r>
            <a:r>
              <a:rPr lang="ru-RU" sz="2800" dirty="0" err="1"/>
              <a:t>Ірини</a:t>
            </a:r>
            <a:r>
              <a:rPr lang="ru-RU" sz="2800" dirty="0"/>
              <a:t> </a:t>
            </a:r>
            <a:r>
              <a:rPr lang="ru-RU" sz="2800" dirty="0" err="1"/>
              <a:t>Степанівни</a:t>
            </a:r>
            <a:br>
              <a:rPr lang="ru-RU" sz="2800" dirty="0"/>
            </a:b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9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5388ED-1F40-411C-A443-7C2245656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289" y="1"/>
            <a:ext cx="10018713" cy="1935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dirty="0"/>
              <a:t>Різноманіття видів роботи з учнями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2CE0AF-67B0-4470-91F4-0A6FF23C7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293" y="1349405"/>
            <a:ext cx="7495713" cy="51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8" y="295273"/>
            <a:ext cx="9404723" cy="1400530"/>
          </a:xfrm>
        </p:spPr>
        <p:txBody>
          <a:bodyPr/>
          <a:lstStyle/>
          <a:p>
            <a:r>
              <a:rPr lang="uk-UA" dirty="0"/>
              <a:t>Виховні заходи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3612CF-AAC6-48B2-BD45-1FCA27C80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333" y="1338218"/>
            <a:ext cx="8031331" cy="522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8A66C313-095E-4D2F-B224-997DBBD70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8348" y="553212"/>
            <a:ext cx="5298060" cy="5751576"/>
          </a:xfr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3EC8B0E-96B3-4BC0-A507-DDF9706E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70" y="2463552"/>
            <a:ext cx="5182730" cy="1452978"/>
          </a:xfrm>
        </p:spPr>
        <p:txBody>
          <a:bodyPr/>
          <a:lstStyle/>
          <a:p>
            <a:r>
              <a:rPr lang="uk-UA" dirty="0"/>
              <a:t>Шевченківські читання</a:t>
            </a:r>
          </a:p>
        </p:txBody>
      </p:sp>
    </p:spTree>
    <p:extLst>
      <p:ext uri="{BB962C8B-B14F-4D97-AF65-F5344CB8AC3E}">
        <p14:creationId xmlns:p14="http://schemas.microsoft.com/office/powerpoint/2010/main" val="30675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852" y="257297"/>
            <a:ext cx="9404723" cy="1400530"/>
          </a:xfrm>
        </p:spPr>
        <p:txBody>
          <a:bodyPr/>
          <a:lstStyle/>
          <a:p>
            <a:r>
              <a:rPr lang="ru-RU" dirty="0" err="1"/>
              <a:t>Дбаємо</a:t>
            </a:r>
            <a:r>
              <a:rPr lang="ru-RU" dirty="0"/>
              <a:t> про чистоту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E699C0-0F55-40FA-9BCD-EA38A3143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36" y="1657827"/>
            <a:ext cx="7140154" cy="46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8CBA7-5B6B-4109-AC04-6288496F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90500"/>
            <a:ext cx="10018713" cy="1752599"/>
          </a:xfrm>
        </p:spPr>
        <p:txBody>
          <a:bodyPr/>
          <a:lstStyle/>
          <a:p>
            <a:r>
              <a:rPr lang="uk-UA" dirty="0"/>
              <a:t>Свято першого </a:t>
            </a:r>
            <a:r>
              <a:rPr lang="uk-UA" dirty="0" err="1"/>
              <a:t>дзоника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33B0670-386A-4D74-A69C-949183833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661" y="1669003"/>
            <a:ext cx="8211845" cy="4660776"/>
          </a:xfrm>
        </p:spPr>
      </p:pic>
    </p:spTree>
    <p:extLst>
      <p:ext uri="{BB962C8B-B14F-4D97-AF65-F5344CB8AC3E}">
        <p14:creationId xmlns:p14="http://schemas.microsoft.com/office/powerpoint/2010/main" val="399476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323C5-8D01-4828-B681-62DB6A22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234" y="1866899"/>
            <a:ext cx="4329867" cy="3124201"/>
          </a:xfrm>
        </p:spPr>
        <p:txBody>
          <a:bodyPr/>
          <a:lstStyle/>
          <a:p>
            <a:r>
              <a:rPr lang="uk-UA" dirty="0"/>
              <a:t>Різдвяний вертеп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4F8D2C-7A38-44DD-9D18-ABC7BE809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6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75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AA9DA-D58D-4DEE-ADCA-9E0629DF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15" y="5431656"/>
            <a:ext cx="9372383" cy="1097871"/>
          </a:xfrm>
        </p:spPr>
        <p:txBody>
          <a:bodyPr/>
          <a:lstStyle/>
          <a:p>
            <a:r>
              <a:rPr lang="uk-UA" dirty="0"/>
              <a:t>Екскурсія містом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C421EC0-7823-4CA0-8B4D-1C9A722C1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169" y="328473"/>
            <a:ext cx="8565211" cy="5009226"/>
          </a:xfrm>
        </p:spPr>
      </p:pic>
    </p:spTree>
    <p:extLst>
      <p:ext uri="{BB962C8B-B14F-4D97-AF65-F5344CB8AC3E}">
        <p14:creationId xmlns:p14="http://schemas.microsoft.com/office/powerpoint/2010/main" val="2604026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5C8678A-6F4C-41C1-8345-74C9C1D1B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432" y="1202183"/>
            <a:ext cx="10018713" cy="4044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	Як показує життя, робота з розвитку класного колективу, спрямована в позитивне русло:</a:t>
            </a:r>
          </a:p>
          <a:p>
            <a:r>
              <a:rPr lang="uk-UA" dirty="0"/>
              <a:t> налагоджена організованість, порядок і єднання учнів та класного керівника;</a:t>
            </a:r>
          </a:p>
          <a:p>
            <a:r>
              <a:rPr lang="uk-UA" dirty="0"/>
              <a:t> спостерігається стійкість міжособистісних відносин, сприятливий мікроклімат.</a:t>
            </a:r>
          </a:p>
          <a:p>
            <a:pPr marL="0" indent="0">
              <a:buNone/>
            </a:pPr>
            <a:r>
              <a:rPr lang="uk-UA" dirty="0"/>
              <a:t>	Однак, класному колективу є ще багато над чим працювати у напрямку формування зрілої особистості, справжнього патріота своєї Батьківщини.</a:t>
            </a:r>
          </a:p>
        </p:txBody>
      </p:sp>
    </p:spTree>
    <p:extLst>
      <p:ext uri="{BB962C8B-B14F-4D97-AF65-F5344CB8AC3E}">
        <p14:creationId xmlns:p14="http://schemas.microsoft.com/office/powerpoint/2010/main" val="176459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061" y="1584136"/>
            <a:ext cx="4765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У </a:t>
            </a:r>
            <a:r>
              <a:rPr lang="uk-UA" sz="2400" dirty="0"/>
              <a:t>8</a:t>
            </a:r>
            <a:r>
              <a:rPr lang="ru-RU" sz="2400" dirty="0"/>
              <a:t>-А </a:t>
            </a:r>
            <a:r>
              <a:rPr lang="ru-RU" sz="2400" dirty="0" err="1"/>
              <a:t>класі</a:t>
            </a:r>
            <a:r>
              <a:rPr lang="ru-RU" sz="2400" dirty="0"/>
              <a:t> </a:t>
            </a:r>
            <a:r>
              <a:rPr lang="ru-RU" sz="2400" dirty="0" err="1"/>
              <a:t>навчається</a:t>
            </a:r>
            <a:r>
              <a:rPr lang="ru-RU" sz="2400" dirty="0"/>
              <a:t> 2</a:t>
            </a:r>
            <a:r>
              <a:rPr lang="uk-UA" sz="2400" dirty="0"/>
              <a:t>2</a:t>
            </a:r>
            <a:r>
              <a:rPr lang="ru-RU" sz="2400" dirty="0"/>
              <a:t> </a:t>
            </a:r>
            <a:r>
              <a:rPr lang="ru-RU" sz="2400" dirty="0" err="1"/>
              <a:t>учні</a:t>
            </a:r>
            <a:r>
              <a:rPr lang="ru-RU" sz="2400" dirty="0"/>
              <a:t>. З них 11 </a:t>
            </a:r>
            <a:r>
              <a:rPr lang="ru-RU" sz="2400" dirty="0" err="1"/>
              <a:t>хлопчиків</a:t>
            </a:r>
            <a:r>
              <a:rPr lang="ru-RU" sz="2400" dirty="0"/>
              <a:t> та 11 </a:t>
            </a:r>
            <a:r>
              <a:rPr lang="ru-RU" sz="2400" dirty="0" err="1"/>
              <a:t>дівчаток</a:t>
            </a:r>
            <a:r>
              <a:rPr lang="ru-RU" sz="2400" dirty="0"/>
              <a:t>. Одна </a:t>
            </a:r>
            <a:r>
              <a:rPr lang="ru-RU" sz="2400" dirty="0" err="1"/>
              <a:t>дитина</a:t>
            </a:r>
            <a:r>
              <a:rPr lang="ru-RU" sz="2400" dirty="0"/>
              <a:t>, </a:t>
            </a:r>
            <a:r>
              <a:rPr lang="ru-RU" sz="2400" dirty="0" err="1"/>
              <a:t>Гриньків</a:t>
            </a:r>
            <a:r>
              <a:rPr lang="ru-RU" sz="2400" dirty="0"/>
              <a:t> Владислав, </a:t>
            </a:r>
            <a:r>
              <a:rPr lang="ru-RU" sz="2400" dirty="0" err="1"/>
              <a:t>навчається</a:t>
            </a:r>
            <a:r>
              <a:rPr lang="ru-RU" sz="2400" dirty="0"/>
              <a:t> </a:t>
            </a:r>
            <a:r>
              <a:rPr lang="ru-RU" sz="2400" dirty="0" err="1"/>
              <a:t>індивідуально</a:t>
            </a:r>
            <a:r>
              <a:rPr lang="ru-RU" sz="2400" dirty="0"/>
              <a:t>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D2DDFB8-532F-4EE2-84B3-D692FC852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2672" y="560037"/>
            <a:ext cx="7263267" cy="5187518"/>
          </a:xfrm>
        </p:spPr>
      </p:pic>
    </p:spTree>
    <p:extLst>
      <p:ext uri="{BB962C8B-B14F-4D97-AF65-F5344CB8AC3E}">
        <p14:creationId xmlns:p14="http://schemas.microsoft.com/office/powerpoint/2010/main" val="135262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915297"/>
            <a:ext cx="9404723" cy="1400530"/>
          </a:xfrm>
        </p:spPr>
        <p:txBody>
          <a:bodyPr/>
          <a:lstStyle/>
          <a:p>
            <a:r>
              <a:rPr lang="uk-UA" sz="3200" dirty="0"/>
              <a:t>Проблемне питання класного керівника: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err="1"/>
              <a:t>Виховання</a:t>
            </a:r>
            <a:r>
              <a:rPr lang="ru-RU" sz="2400" i="1" dirty="0"/>
              <a:t> </a:t>
            </a:r>
            <a:r>
              <a:rPr lang="ru-RU" sz="2400" i="1" dirty="0" err="1"/>
              <a:t>культури</a:t>
            </a:r>
            <a:r>
              <a:rPr lang="ru-RU" sz="2400" i="1" dirty="0"/>
              <a:t> </a:t>
            </a:r>
            <a:r>
              <a:rPr lang="ru-RU" sz="2400" i="1" dirty="0" err="1"/>
              <a:t>поведінки</a:t>
            </a:r>
            <a:r>
              <a:rPr lang="ru-RU" sz="2400" i="1" dirty="0"/>
              <a:t> і </a:t>
            </a:r>
            <a:r>
              <a:rPr lang="ru-RU" sz="2400" i="1" dirty="0" err="1"/>
              <a:t>власних</a:t>
            </a:r>
            <a:r>
              <a:rPr lang="ru-RU" sz="2400" i="1" dirty="0"/>
              <a:t> </a:t>
            </a:r>
            <a:r>
              <a:rPr lang="ru-RU" sz="2400" i="1" dirty="0" err="1"/>
              <a:t>моральних</a:t>
            </a:r>
            <a:r>
              <a:rPr lang="ru-RU" sz="2400" i="1" dirty="0"/>
              <a:t> </a:t>
            </a:r>
            <a:r>
              <a:rPr lang="ru-RU" sz="2400" i="1" dirty="0" err="1"/>
              <a:t>якостей</a:t>
            </a:r>
            <a:r>
              <a:rPr lang="ru-RU" sz="2400" i="1" dirty="0"/>
              <a:t> на прикладах </a:t>
            </a:r>
            <a:r>
              <a:rPr lang="ru-RU" sz="2400" i="1" dirty="0" err="1"/>
              <a:t>видатних</a:t>
            </a:r>
            <a:r>
              <a:rPr lang="ru-RU" sz="2400" i="1" dirty="0"/>
              <a:t> </a:t>
            </a:r>
            <a:r>
              <a:rPr lang="ru-RU" sz="2400" i="1" dirty="0" err="1"/>
              <a:t>особистостей</a:t>
            </a:r>
            <a:r>
              <a:rPr lang="ru-RU" sz="2400" i="1" dirty="0"/>
              <a:t> </a:t>
            </a:r>
            <a:r>
              <a:rPr lang="ru-RU" sz="2400" i="1" dirty="0" err="1"/>
              <a:t>українського</a:t>
            </a:r>
            <a:r>
              <a:rPr lang="ru-RU" sz="2400" i="1" dirty="0"/>
              <a:t> народу; </a:t>
            </a:r>
            <a:r>
              <a:rPr lang="ru-RU" sz="2400" i="1" dirty="0" err="1"/>
              <a:t>ознайомлення</a:t>
            </a:r>
            <a:r>
              <a:rPr lang="ru-RU" sz="2400" i="1" dirty="0"/>
              <a:t> </a:t>
            </a:r>
            <a:r>
              <a:rPr lang="ru-RU" sz="2400" i="1" dirty="0" err="1"/>
              <a:t>із</a:t>
            </a:r>
            <a:r>
              <a:rPr lang="ru-RU" sz="2400" i="1" dirty="0"/>
              <a:t> </a:t>
            </a:r>
            <a:r>
              <a:rPr lang="ru-RU" sz="2400" i="1" dirty="0" err="1"/>
              <a:t>звичаями</a:t>
            </a:r>
            <a:r>
              <a:rPr lang="ru-RU" sz="2400" i="1" dirty="0"/>
              <a:t> і </a:t>
            </a:r>
            <a:r>
              <a:rPr lang="ru-RU" sz="2400" i="1" dirty="0" err="1"/>
              <a:t>традиціями</a:t>
            </a:r>
            <a:r>
              <a:rPr lang="ru-RU" sz="2400" i="1" dirty="0"/>
              <a:t> </a:t>
            </a:r>
            <a:r>
              <a:rPr lang="ru-RU" sz="2400" i="1" dirty="0" err="1"/>
              <a:t>українців</a:t>
            </a:r>
            <a:r>
              <a:rPr lang="ru-RU" sz="2400" i="1" dirty="0"/>
              <a:t>, </a:t>
            </a:r>
            <a:r>
              <a:rPr lang="ru-RU" sz="2400" i="1" dirty="0" err="1"/>
              <a:t>формування</a:t>
            </a:r>
            <a:r>
              <a:rPr lang="ru-RU" sz="2400" i="1" dirty="0"/>
              <a:t> </a:t>
            </a:r>
            <a:r>
              <a:rPr lang="ru-RU" sz="2400" i="1" dirty="0" err="1"/>
              <a:t>національно</a:t>
            </a:r>
            <a:r>
              <a:rPr lang="ru-RU" sz="2400" i="1" dirty="0"/>
              <a:t> </a:t>
            </a:r>
            <a:r>
              <a:rPr lang="ru-RU" sz="2400" i="1" dirty="0" err="1"/>
              <a:t>свідомого</a:t>
            </a:r>
            <a:r>
              <a:rPr lang="ru-RU" sz="2400" i="1" dirty="0"/>
              <a:t> </a:t>
            </a:r>
            <a:r>
              <a:rPr lang="ru-RU" sz="2400" i="1" dirty="0" err="1"/>
              <a:t>громадянина</a:t>
            </a:r>
            <a:r>
              <a:rPr lang="ru-RU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24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990600"/>
            <a:ext cx="9404723" cy="1400530"/>
          </a:xfrm>
        </p:spPr>
        <p:txBody>
          <a:bodyPr/>
          <a:lstStyle/>
          <a:p>
            <a:r>
              <a:rPr lang="uk-UA" dirty="0"/>
              <a:t>Завдання класного керівника: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/>
              <a:t>-</a:t>
            </a:r>
            <a:r>
              <a:rPr lang="ru-RU" i="1" dirty="0" err="1"/>
              <a:t>виховання</a:t>
            </a:r>
            <a:r>
              <a:rPr lang="ru-RU" i="1" dirty="0"/>
              <a:t> в </a:t>
            </a:r>
            <a:r>
              <a:rPr lang="ru-RU" i="1" dirty="0" err="1"/>
              <a:t>учнів</a:t>
            </a:r>
            <a:r>
              <a:rPr lang="ru-RU" i="1" dirty="0"/>
              <a:t> </a:t>
            </a:r>
            <a:r>
              <a:rPr lang="ru-RU" i="1" dirty="0" err="1"/>
              <a:t>культури</a:t>
            </a:r>
            <a:r>
              <a:rPr lang="ru-RU" i="1" dirty="0"/>
              <a:t> </a:t>
            </a:r>
            <a:r>
              <a:rPr lang="ru-RU" i="1" dirty="0" err="1"/>
              <a:t>поведінки</a:t>
            </a:r>
            <a:r>
              <a:rPr lang="ru-RU" i="1" dirty="0"/>
              <a:t> та </a:t>
            </a:r>
            <a:r>
              <a:rPr lang="ru-RU" i="1" dirty="0" err="1"/>
              <a:t>формування</a:t>
            </a:r>
            <a:r>
              <a:rPr lang="ru-RU" i="1" dirty="0"/>
              <a:t>  </a:t>
            </a:r>
            <a:r>
              <a:rPr lang="ru-RU" i="1" dirty="0" err="1"/>
              <a:t>високих</a:t>
            </a:r>
            <a:r>
              <a:rPr lang="ru-RU" i="1" dirty="0"/>
              <a:t> </a:t>
            </a:r>
            <a:r>
              <a:rPr lang="ru-RU" i="1" dirty="0" err="1"/>
              <a:t>моральних</a:t>
            </a:r>
            <a:r>
              <a:rPr lang="ru-RU" i="1" dirty="0"/>
              <a:t> </a:t>
            </a:r>
            <a:r>
              <a:rPr lang="ru-RU" i="1" dirty="0" err="1"/>
              <a:t>якостей</a:t>
            </a:r>
            <a:r>
              <a:rPr lang="ru-RU" i="1" dirty="0"/>
              <a:t>;</a:t>
            </a:r>
          </a:p>
          <a:p>
            <a:r>
              <a:rPr lang="ru-RU" i="1" dirty="0"/>
              <a:t>-</a:t>
            </a:r>
            <a:r>
              <a:rPr lang="ru-RU" i="1" dirty="0" err="1"/>
              <a:t>організація</a:t>
            </a:r>
            <a:r>
              <a:rPr lang="ru-RU" i="1" dirty="0"/>
              <a:t> </a:t>
            </a:r>
            <a:r>
              <a:rPr lang="ru-RU" i="1" dirty="0" err="1"/>
              <a:t>суспільно</a:t>
            </a:r>
            <a:r>
              <a:rPr lang="ru-RU" i="1" dirty="0"/>
              <a:t> </a:t>
            </a:r>
            <a:r>
              <a:rPr lang="ru-RU" i="1" dirty="0" err="1"/>
              <a:t>корисної</a:t>
            </a:r>
            <a:r>
              <a:rPr lang="ru-RU" i="1" dirty="0"/>
              <a:t> </a:t>
            </a:r>
            <a:r>
              <a:rPr lang="ru-RU" i="1" dirty="0" err="1"/>
              <a:t>праці</a:t>
            </a:r>
            <a:r>
              <a:rPr lang="ru-RU" i="1" dirty="0"/>
              <a:t>;</a:t>
            </a:r>
          </a:p>
          <a:p>
            <a:r>
              <a:rPr lang="ru-RU" i="1" dirty="0"/>
              <a:t> - </a:t>
            </a:r>
            <a:r>
              <a:rPr lang="ru-RU" i="1" dirty="0" err="1"/>
              <a:t>виховання</a:t>
            </a:r>
            <a:r>
              <a:rPr lang="ru-RU" i="1" dirty="0"/>
              <a:t> в </a:t>
            </a:r>
            <a:r>
              <a:rPr lang="ru-RU" i="1" dirty="0" err="1"/>
              <a:t>учнів</a:t>
            </a:r>
            <a:r>
              <a:rPr lang="ru-RU" i="1" dirty="0"/>
              <a:t> </a:t>
            </a:r>
            <a:r>
              <a:rPr lang="ru-RU" i="1" dirty="0" err="1"/>
              <a:t>політичної</a:t>
            </a:r>
            <a:r>
              <a:rPr lang="ru-RU" i="1" dirty="0"/>
              <a:t> </a:t>
            </a:r>
            <a:r>
              <a:rPr lang="ru-RU" i="1" dirty="0" err="1"/>
              <a:t>свідомості</a:t>
            </a:r>
            <a:r>
              <a:rPr lang="ru-RU" i="1" dirty="0"/>
              <a:t>, </a:t>
            </a:r>
          </a:p>
          <a:p>
            <a:r>
              <a:rPr lang="ru-RU" i="1" dirty="0"/>
              <a:t>-</a:t>
            </a:r>
            <a:r>
              <a:rPr lang="ru-RU" i="1" dirty="0" err="1"/>
              <a:t>розвиток</a:t>
            </a:r>
            <a:r>
              <a:rPr lang="ru-RU" i="1" dirty="0"/>
              <a:t> </a:t>
            </a:r>
            <a:r>
              <a:rPr lang="ru-RU" i="1" dirty="0" err="1"/>
              <a:t>суспільної</a:t>
            </a:r>
            <a:r>
              <a:rPr lang="ru-RU" i="1" dirty="0"/>
              <a:t> </a:t>
            </a:r>
            <a:r>
              <a:rPr lang="ru-RU" i="1" dirty="0" err="1"/>
              <a:t>активності</a:t>
            </a:r>
            <a:r>
              <a:rPr lang="ru-RU" i="1" dirty="0"/>
              <a:t>, </a:t>
            </a:r>
            <a:r>
              <a:rPr lang="ru-RU" i="1" dirty="0" err="1"/>
              <a:t>формування</a:t>
            </a:r>
            <a:r>
              <a:rPr lang="ru-RU" i="1" dirty="0"/>
              <a:t> основ </a:t>
            </a:r>
            <a:r>
              <a:rPr lang="ru-RU" i="1" dirty="0" err="1"/>
              <a:t>громадянського</a:t>
            </a:r>
            <a:r>
              <a:rPr lang="ru-RU" i="1" dirty="0"/>
              <a:t> </a:t>
            </a:r>
            <a:r>
              <a:rPr lang="ru-RU" i="1" dirty="0" err="1"/>
              <a:t>світогляду</a:t>
            </a:r>
            <a:r>
              <a:rPr lang="ru-RU" i="1" dirty="0"/>
              <a:t>;</a:t>
            </a:r>
          </a:p>
          <a:p>
            <a:r>
              <a:rPr lang="ru-RU" i="1" dirty="0"/>
              <a:t> - </a:t>
            </a:r>
            <a:r>
              <a:rPr lang="ru-RU" i="1" dirty="0" err="1"/>
              <a:t>профілактика</a:t>
            </a:r>
            <a:r>
              <a:rPr lang="ru-RU" i="1" dirty="0"/>
              <a:t> травматизму та ДТП;</a:t>
            </a:r>
          </a:p>
          <a:p>
            <a:r>
              <a:rPr lang="ru-RU" i="1" dirty="0"/>
              <a:t>-  </a:t>
            </a:r>
            <a:r>
              <a:rPr lang="ru-RU" i="1" dirty="0" err="1"/>
              <a:t>сприяння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err="1"/>
              <a:t>самоврядування</a:t>
            </a:r>
            <a:r>
              <a:rPr lang="ru-RU" i="1" dirty="0"/>
              <a:t>;</a:t>
            </a:r>
          </a:p>
          <a:p>
            <a:r>
              <a:rPr lang="ru-RU" i="1" dirty="0"/>
              <a:t>-</a:t>
            </a:r>
            <a:r>
              <a:rPr lang="ru-RU" i="1" dirty="0" err="1"/>
              <a:t>проведення</a:t>
            </a:r>
            <a:r>
              <a:rPr lang="ru-RU" i="1" dirty="0"/>
              <a:t> </a:t>
            </a:r>
            <a:r>
              <a:rPr lang="ru-RU" i="1" dirty="0" err="1"/>
              <a:t>заходів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передбачають</a:t>
            </a:r>
            <a:r>
              <a:rPr lang="ru-RU" i="1" dirty="0"/>
              <a:t> </a:t>
            </a:r>
            <a:r>
              <a:rPr lang="ru-RU" i="1" dirty="0" err="1"/>
              <a:t>зміцнення</a:t>
            </a:r>
            <a:r>
              <a:rPr lang="ru-RU" i="1" dirty="0"/>
              <a:t> </a:t>
            </a:r>
            <a:r>
              <a:rPr lang="ru-RU" i="1" dirty="0" err="1"/>
              <a:t>здоров’я</a:t>
            </a:r>
            <a:r>
              <a:rPr lang="ru-RU" i="1" dirty="0"/>
              <a:t> </a:t>
            </a:r>
            <a:r>
              <a:rPr lang="ru-RU" i="1" dirty="0" err="1"/>
              <a:t>учнів</a:t>
            </a:r>
            <a:r>
              <a:rPr lang="ru-RU" i="1" dirty="0"/>
              <a:t>;</a:t>
            </a:r>
          </a:p>
          <a:p>
            <a:r>
              <a:rPr lang="ru-RU" i="1" dirty="0"/>
              <a:t>-</a:t>
            </a:r>
            <a:r>
              <a:rPr lang="ru-RU" i="1" dirty="0" err="1"/>
              <a:t>організація</a:t>
            </a:r>
            <a:r>
              <a:rPr lang="ru-RU" i="1" dirty="0"/>
              <a:t> </a:t>
            </a:r>
            <a:r>
              <a:rPr lang="ru-RU" i="1" dirty="0" err="1"/>
              <a:t>допомоги</a:t>
            </a:r>
            <a:r>
              <a:rPr lang="ru-RU" i="1" dirty="0"/>
              <a:t> </a:t>
            </a:r>
            <a:r>
              <a:rPr lang="ru-RU" i="1" dirty="0" err="1"/>
              <a:t>учням</a:t>
            </a:r>
            <a:r>
              <a:rPr lang="ru-RU" i="1" dirty="0"/>
              <a:t>( </a:t>
            </a:r>
            <a:r>
              <a:rPr lang="ru-RU" i="1" dirty="0" err="1"/>
              <a:t>навчальної</a:t>
            </a:r>
            <a:r>
              <a:rPr lang="ru-RU" i="1" dirty="0"/>
              <a:t>, </a:t>
            </a:r>
            <a:r>
              <a:rPr lang="ru-RU" i="1" dirty="0" err="1"/>
              <a:t>моральної</a:t>
            </a:r>
            <a:r>
              <a:rPr lang="ru-RU" i="1" dirty="0"/>
              <a:t>, </a:t>
            </a:r>
            <a:r>
              <a:rPr lang="ru-RU" i="1" dirty="0" err="1"/>
              <a:t>матеріальної</a:t>
            </a:r>
            <a:r>
              <a:rPr lang="ru-RU" i="1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7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1065903"/>
            <a:ext cx="9404723" cy="1400530"/>
          </a:xfrm>
        </p:spPr>
        <p:txBody>
          <a:bodyPr/>
          <a:lstStyle/>
          <a:p>
            <a:r>
              <a:rPr lang="uk-UA" sz="3200" dirty="0"/>
              <a:t>Форми організації виховної діяльності: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err="1"/>
              <a:t>Години</a:t>
            </a:r>
            <a:r>
              <a:rPr lang="ru-RU" sz="2400" i="1" dirty="0"/>
              <a:t> </a:t>
            </a:r>
            <a:r>
              <a:rPr lang="ru-RU" sz="2400" i="1" dirty="0" err="1"/>
              <a:t>спілкування</a:t>
            </a:r>
            <a:r>
              <a:rPr lang="ru-RU" sz="2400" i="1" dirty="0"/>
              <a:t>, </a:t>
            </a:r>
            <a:r>
              <a:rPr lang="ru-RU" sz="2400" i="1" dirty="0" err="1"/>
              <a:t>акції</a:t>
            </a:r>
            <a:r>
              <a:rPr lang="ru-RU" sz="2400" i="1" dirty="0"/>
              <a:t> </a:t>
            </a:r>
            <a:r>
              <a:rPr lang="ru-RU" sz="2400" i="1" dirty="0" err="1"/>
              <a:t>милосердя</a:t>
            </a:r>
            <a:r>
              <a:rPr lang="ru-RU" sz="2400" i="1" dirty="0"/>
              <a:t>, </a:t>
            </a:r>
            <a:r>
              <a:rPr lang="ru-RU" sz="2400" i="1" dirty="0" err="1"/>
              <a:t>екскурсії</a:t>
            </a:r>
            <a:r>
              <a:rPr lang="ru-RU" sz="2400" i="1" dirty="0"/>
              <a:t>, </a:t>
            </a:r>
            <a:r>
              <a:rPr lang="ru-RU" sz="2400" i="1" dirty="0" err="1"/>
              <a:t>зустрічі</a:t>
            </a:r>
            <a:r>
              <a:rPr lang="ru-RU" sz="2400" i="1" dirty="0"/>
              <a:t> </a:t>
            </a:r>
            <a:r>
              <a:rPr lang="ru-RU" sz="2400" i="1" dirty="0" err="1"/>
              <a:t>із</a:t>
            </a:r>
            <a:r>
              <a:rPr lang="ru-RU" sz="2400" i="1" dirty="0"/>
              <a:t> </a:t>
            </a:r>
            <a:r>
              <a:rPr lang="ru-RU" sz="2400" i="1" dirty="0" err="1"/>
              <a:t>відомими</a:t>
            </a:r>
            <a:r>
              <a:rPr lang="ru-RU" sz="2400" i="1" dirty="0"/>
              <a:t> </a:t>
            </a:r>
            <a:r>
              <a:rPr lang="ru-RU" sz="2400" i="1" dirty="0" err="1"/>
              <a:t>письменниками</a:t>
            </a:r>
            <a:r>
              <a:rPr lang="ru-RU" sz="2400" i="1" dirty="0"/>
              <a:t> </a:t>
            </a:r>
            <a:r>
              <a:rPr lang="ru-RU" sz="2400" i="1" dirty="0" err="1"/>
              <a:t>Прикарпаття</a:t>
            </a:r>
            <a:r>
              <a:rPr lang="ru-RU" sz="2400" i="1" dirty="0"/>
              <a:t>, </a:t>
            </a:r>
            <a:r>
              <a:rPr lang="ru-RU" sz="2400" i="1" dirty="0" err="1"/>
              <a:t>організація</a:t>
            </a:r>
            <a:r>
              <a:rPr lang="ru-RU" sz="2400" i="1" dirty="0"/>
              <a:t> </a:t>
            </a:r>
            <a:r>
              <a:rPr lang="ru-RU" sz="2400" i="1" dirty="0" err="1"/>
              <a:t>заходів</a:t>
            </a:r>
            <a:r>
              <a:rPr lang="ru-RU" sz="2400" i="1" dirty="0"/>
              <a:t>, </a:t>
            </a:r>
            <a:r>
              <a:rPr lang="ru-RU" sz="2400" i="1" dirty="0" err="1"/>
              <a:t>присвячених</a:t>
            </a:r>
            <a:r>
              <a:rPr lang="ru-RU" sz="2400" i="1" dirty="0"/>
              <a:t> Дню </a:t>
            </a:r>
            <a:r>
              <a:rPr lang="ru-RU" sz="2400" i="1" dirty="0" err="1"/>
              <a:t>української</a:t>
            </a:r>
            <a:r>
              <a:rPr lang="ru-RU" sz="2400" i="1" dirty="0"/>
              <a:t> </a:t>
            </a:r>
            <a:r>
              <a:rPr lang="ru-RU" sz="2400" i="1" dirty="0" err="1"/>
              <a:t>писемності</a:t>
            </a:r>
            <a:r>
              <a:rPr lang="ru-RU" sz="2400" i="1" dirty="0"/>
              <a:t> і </a:t>
            </a:r>
            <a:r>
              <a:rPr lang="ru-RU" sz="2400" i="1" dirty="0" err="1"/>
              <a:t>мови</a:t>
            </a:r>
            <a:r>
              <a:rPr lang="ru-RU" sz="2400" i="1" dirty="0"/>
              <a:t>, а </a:t>
            </a:r>
            <a:r>
              <a:rPr lang="ru-RU" sz="2400" i="1" dirty="0" err="1"/>
              <a:t>також</a:t>
            </a:r>
            <a:r>
              <a:rPr lang="ru-RU" sz="2400" i="1" dirty="0"/>
              <a:t> Дню </a:t>
            </a:r>
            <a:r>
              <a:rPr lang="ru-RU" sz="2400" i="1" dirty="0" err="1"/>
              <a:t>народження</a:t>
            </a:r>
            <a:r>
              <a:rPr lang="ru-RU" sz="2400" i="1" dirty="0"/>
              <a:t> Тараса </a:t>
            </a:r>
            <a:r>
              <a:rPr lang="ru-RU" sz="2400" i="1" dirty="0" err="1"/>
              <a:t>Шевченка</a:t>
            </a:r>
            <a:r>
              <a:rPr lang="ru-RU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01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743175"/>
            <a:ext cx="9404723" cy="1400530"/>
          </a:xfrm>
        </p:spPr>
        <p:txBody>
          <a:bodyPr/>
          <a:lstStyle/>
          <a:p>
            <a:r>
              <a:rPr lang="uk-UA" sz="6000" dirty="0"/>
              <a:t>Лідери класу: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94" y="1848523"/>
            <a:ext cx="60935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Цюцяк</a:t>
            </a:r>
            <a:r>
              <a:rPr lang="ru-RU" sz="2400" dirty="0"/>
              <a:t> </a:t>
            </a:r>
            <a:r>
              <a:rPr lang="ru-RU" sz="2400" dirty="0" err="1"/>
              <a:t>Соломія</a:t>
            </a:r>
            <a:r>
              <a:rPr lang="ru-RU" sz="2400" dirty="0"/>
              <a:t> ,  </a:t>
            </a:r>
            <a:r>
              <a:rPr lang="ru-RU" sz="2400" dirty="0" err="1"/>
              <a:t>Делянський</a:t>
            </a:r>
            <a:r>
              <a:rPr lang="ru-RU" sz="2400" dirty="0"/>
              <a:t> </a:t>
            </a:r>
            <a:r>
              <a:rPr lang="ru-RU" sz="2400" dirty="0" err="1"/>
              <a:t>Микола</a:t>
            </a:r>
            <a:r>
              <a:rPr lang="ru-RU" sz="2400" dirty="0"/>
              <a:t> ,</a:t>
            </a:r>
          </a:p>
          <a:p>
            <a:pPr marL="0" indent="0">
              <a:buNone/>
            </a:pPr>
            <a:r>
              <a:rPr lang="ru-RU" sz="2400" dirty="0"/>
              <a:t>Стецько  </a:t>
            </a:r>
            <a:r>
              <a:rPr lang="ru-RU" sz="2400" dirty="0" err="1"/>
              <a:t>Ірина</a:t>
            </a:r>
            <a:r>
              <a:rPr lang="ru-RU" sz="2400" dirty="0"/>
              <a:t>, </a:t>
            </a:r>
            <a:r>
              <a:rPr lang="ru-RU" sz="2400" dirty="0" err="1"/>
              <a:t>Римик</a:t>
            </a:r>
            <a:r>
              <a:rPr lang="ru-RU" sz="2400" dirty="0"/>
              <a:t> Ольга</a:t>
            </a:r>
            <a:r>
              <a:rPr lang="en-US" sz="2400" dirty="0"/>
              <a:t>, </a:t>
            </a:r>
            <a:r>
              <a:rPr lang="uk-UA" sz="2400" dirty="0"/>
              <a:t> </a:t>
            </a:r>
            <a:r>
              <a:rPr lang="uk-UA" sz="2400" dirty="0" err="1"/>
              <a:t>Негрич</a:t>
            </a:r>
            <a:r>
              <a:rPr lang="uk-UA" sz="2400" dirty="0"/>
              <a:t> Галина, </a:t>
            </a:r>
            <a:r>
              <a:rPr lang="uk-UA" sz="2400" dirty="0" err="1"/>
              <a:t>Чорнокниш</a:t>
            </a:r>
            <a:r>
              <a:rPr lang="uk-UA" sz="2400" dirty="0"/>
              <a:t> Даниїл</a:t>
            </a:r>
            <a:r>
              <a:rPr lang="ru-RU" sz="2400" dirty="0"/>
              <a:t>. </a:t>
            </a:r>
          </a:p>
          <a:p>
            <a:pPr marL="0" indent="0">
              <a:buNone/>
            </a:pPr>
            <a:r>
              <a:rPr lang="ru-RU" sz="2400" dirty="0" err="1"/>
              <a:t>Виховна</a:t>
            </a:r>
            <a:r>
              <a:rPr lang="ru-RU" sz="2400" dirty="0"/>
              <a:t> робота </a:t>
            </a:r>
            <a:r>
              <a:rPr lang="ru-RU" sz="2400" dirty="0" err="1"/>
              <a:t>здійснюється</a:t>
            </a:r>
            <a:r>
              <a:rPr lang="ru-RU" sz="2400" dirty="0"/>
              <a:t> з опорою на </a:t>
            </a:r>
            <a:r>
              <a:rPr lang="ru-RU" sz="2400" dirty="0" err="1"/>
              <a:t>лідерів</a:t>
            </a:r>
            <a:r>
              <a:rPr lang="ru-RU" sz="2400" dirty="0"/>
              <a:t> 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повести </a:t>
            </a:r>
            <a:r>
              <a:rPr lang="ru-RU" sz="2400" dirty="0" err="1"/>
              <a:t>клас</a:t>
            </a:r>
            <a:r>
              <a:rPr lang="ru-RU" sz="2400" dirty="0"/>
              <a:t>, </a:t>
            </a:r>
            <a:r>
              <a:rPr lang="ru-RU" sz="2400" dirty="0" err="1"/>
              <a:t>організувати</a:t>
            </a:r>
            <a:r>
              <a:rPr lang="ru-RU" sz="2400" dirty="0"/>
              <a:t> </a:t>
            </a:r>
            <a:r>
              <a:rPr lang="ru-RU" sz="2400" dirty="0" err="1"/>
              <a:t>продуктивну</a:t>
            </a:r>
            <a:r>
              <a:rPr lang="ru-RU" sz="2400" dirty="0"/>
              <a:t> роботу, </a:t>
            </a:r>
            <a:r>
              <a:rPr lang="ru-RU" sz="2400" dirty="0" err="1"/>
              <a:t>залучити</a:t>
            </a:r>
            <a:r>
              <a:rPr lang="ru-RU" sz="2400" dirty="0"/>
              <a:t> до активного </a:t>
            </a:r>
            <a:r>
              <a:rPr lang="ru-RU" sz="2400" dirty="0" err="1"/>
              <a:t>життя</a:t>
            </a:r>
            <a:r>
              <a:rPr lang="ru-RU" sz="2400" dirty="0"/>
              <a:t> в </a:t>
            </a:r>
            <a:r>
              <a:rPr lang="ru-RU" sz="2400" dirty="0" err="1"/>
              <a:t>класі</a:t>
            </a:r>
            <a:r>
              <a:rPr lang="ru-RU" sz="2400" dirty="0"/>
              <a:t> </a:t>
            </a:r>
            <a:r>
              <a:rPr lang="ru-RU" sz="2400" i="1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учнів</a:t>
            </a:r>
            <a:r>
              <a:rPr lang="ru-RU" sz="24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B7EB14-9F44-4EC8-8F82-8BAE33859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999" y="2110717"/>
            <a:ext cx="5279254" cy="367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1012115"/>
            <a:ext cx="9404723" cy="1400530"/>
          </a:xfrm>
        </p:spPr>
        <p:txBody>
          <a:bodyPr/>
          <a:lstStyle/>
          <a:p>
            <a:r>
              <a:rPr lang="ru-RU" sz="3600" dirty="0"/>
              <a:t> </a:t>
            </a:r>
            <a:r>
              <a:rPr lang="ru-RU" sz="3600" dirty="0" err="1"/>
              <a:t>Індивідуальна</a:t>
            </a:r>
            <a:r>
              <a:rPr lang="ru-RU" sz="3600" dirty="0"/>
              <a:t> робота з активом </a:t>
            </a:r>
            <a:r>
              <a:rPr lang="ru-RU" sz="3600" dirty="0" err="1"/>
              <a:t>класу</a:t>
            </a:r>
            <a:r>
              <a:rPr lang="ru-RU" sz="36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1.Активне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до </a:t>
            </a:r>
            <a:r>
              <a:rPr lang="ru-RU" dirty="0" err="1"/>
              <a:t>шкільних</a:t>
            </a:r>
            <a:r>
              <a:rPr lang="ru-RU" dirty="0"/>
              <a:t> і </a:t>
            </a:r>
            <a:r>
              <a:rPr lang="ru-RU" dirty="0" err="1"/>
              <a:t>позашкільних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у </a:t>
            </a:r>
            <a:r>
              <a:rPr lang="ru-RU" dirty="0" err="1"/>
              <a:t>педагогічній</a:t>
            </a:r>
            <a:r>
              <a:rPr lang="ru-RU" dirty="0"/>
              <a:t> і </a:t>
            </a:r>
            <a:r>
              <a:rPr lang="ru-RU" dirty="0" err="1"/>
              <a:t>громадській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класного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.</a:t>
            </a:r>
          </a:p>
          <a:p>
            <a:r>
              <a:rPr lang="ru-RU" dirty="0"/>
              <a:t>3.Контроль за </a:t>
            </a:r>
            <a:r>
              <a:rPr lang="ru-RU" dirty="0" err="1"/>
              <a:t>поведінкою</a:t>
            </a:r>
            <a:r>
              <a:rPr lang="ru-RU" dirty="0"/>
              <a:t>,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виглядом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.</a:t>
            </a:r>
          </a:p>
          <a:p>
            <a:r>
              <a:rPr lang="ru-RU" dirty="0"/>
              <a:t>4.Взаємодопомога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однокласниками</a:t>
            </a:r>
            <a:r>
              <a:rPr lang="ru-RU" dirty="0"/>
              <a:t> при </a:t>
            </a:r>
            <a:r>
              <a:rPr lang="ru-RU" dirty="0" err="1"/>
              <a:t>хворобі</a:t>
            </a:r>
            <a:r>
              <a:rPr lang="ru-RU" dirty="0"/>
              <a:t> та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уроків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61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4211" y="1078360"/>
            <a:ext cx="965433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У </a:t>
            </a:r>
            <a:r>
              <a:rPr lang="ru-RU" sz="2400" dirty="0" err="1"/>
              <a:t>класі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проведенні</a:t>
            </a:r>
            <a:r>
              <a:rPr lang="ru-RU" sz="2400" dirty="0"/>
              <a:t> </a:t>
            </a:r>
            <a:r>
              <a:rPr lang="ru-RU" sz="2400" dirty="0" err="1"/>
              <a:t>тематичні</a:t>
            </a:r>
            <a:r>
              <a:rPr lang="ru-RU" sz="2400" dirty="0"/>
              <a:t> </a:t>
            </a:r>
            <a:r>
              <a:rPr lang="ru-RU" sz="2400" dirty="0" err="1"/>
              <a:t>виховні</a:t>
            </a:r>
            <a:r>
              <a:rPr lang="ru-RU" sz="2400" dirty="0"/>
              <a:t> </a:t>
            </a:r>
            <a:r>
              <a:rPr lang="ru-RU" sz="2400" dirty="0" err="1"/>
              <a:t>години</a:t>
            </a:r>
            <a:r>
              <a:rPr lang="ru-RU" sz="2400" dirty="0"/>
              <a:t> до Дня </a:t>
            </a:r>
            <a:r>
              <a:rPr lang="ru-RU" sz="2400" dirty="0" err="1"/>
              <a:t>писемності</a:t>
            </a:r>
            <a:r>
              <a:rPr lang="ru-RU" sz="2400" dirty="0"/>
              <a:t> «</a:t>
            </a:r>
            <a:r>
              <a:rPr lang="ru-RU" sz="2400" dirty="0" err="1"/>
              <a:t>Мови</a:t>
            </a:r>
            <a:r>
              <a:rPr lang="ru-RU" sz="2400" dirty="0"/>
              <a:t> </a:t>
            </a:r>
            <a:r>
              <a:rPr lang="ru-RU" sz="2400" dirty="0" err="1"/>
              <a:t>рідної</a:t>
            </a:r>
            <a:r>
              <a:rPr lang="ru-RU" sz="2400" dirty="0"/>
              <a:t> голос», Дня </a:t>
            </a:r>
            <a:r>
              <a:rPr lang="ru-RU" sz="2400" dirty="0" err="1"/>
              <a:t>народження</a:t>
            </a:r>
            <a:r>
              <a:rPr lang="ru-RU" sz="2400" dirty="0"/>
              <a:t> Тараса Шевченка , «</a:t>
            </a:r>
            <a:r>
              <a:rPr lang="ru-RU" sz="2400" dirty="0" err="1"/>
              <a:t>Україна</a:t>
            </a:r>
            <a:r>
              <a:rPr lang="ru-RU" sz="2400" dirty="0"/>
              <a:t> – наш </a:t>
            </a:r>
            <a:r>
              <a:rPr lang="ru-RU" sz="2400" dirty="0" err="1"/>
              <a:t>спільний</a:t>
            </a:r>
            <a:r>
              <a:rPr lang="ru-RU" sz="2400" dirty="0"/>
              <a:t> </a:t>
            </a:r>
            <a:r>
              <a:rPr lang="ru-RU" sz="2400" dirty="0" err="1"/>
              <a:t>дім</a:t>
            </a:r>
            <a:r>
              <a:rPr lang="ru-RU" sz="2400" dirty="0"/>
              <a:t>», «</a:t>
            </a:r>
            <a:r>
              <a:rPr lang="ru-RU" sz="2400" dirty="0" err="1"/>
              <a:t>Уся</a:t>
            </a:r>
            <a:r>
              <a:rPr lang="ru-RU" sz="2400" dirty="0"/>
              <a:t> правда про </a:t>
            </a:r>
            <a:r>
              <a:rPr lang="ru-RU" sz="2400" dirty="0" err="1"/>
              <a:t>Чорнобиль</a:t>
            </a:r>
            <a:r>
              <a:rPr lang="ru-RU" dirty="0"/>
              <a:t>», «</a:t>
            </a:r>
            <a:r>
              <a:rPr lang="ru-RU" dirty="0" err="1"/>
              <a:t>Небезпека</a:t>
            </a:r>
            <a:r>
              <a:rPr lang="ru-RU" dirty="0"/>
              <a:t> </a:t>
            </a:r>
            <a:r>
              <a:rPr lang="ru-RU" dirty="0" err="1"/>
              <a:t>булінгу</a:t>
            </a:r>
            <a:r>
              <a:rPr lang="ru-RU" dirty="0"/>
              <a:t>», </a:t>
            </a:r>
            <a:r>
              <a:rPr lang="ru-RU" sz="2400" dirty="0" err="1"/>
              <a:t>тематичні</a:t>
            </a:r>
            <a:r>
              <a:rPr lang="ru-RU" sz="2400" dirty="0"/>
              <a:t> </a:t>
            </a:r>
            <a:r>
              <a:rPr lang="ru-RU" sz="2400" dirty="0" err="1"/>
              <a:t>тижні</a:t>
            </a:r>
            <a:r>
              <a:rPr lang="ru-RU" sz="24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97990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батьками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1.Батьківські </a:t>
            </a:r>
            <a:r>
              <a:rPr lang="ru-RU" dirty="0" err="1"/>
              <a:t>лекторії</a:t>
            </a:r>
            <a:r>
              <a:rPr lang="ru-RU" dirty="0"/>
              <a:t> , </a:t>
            </a:r>
            <a:r>
              <a:rPr lang="ru-RU" dirty="0" err="1"/>
              <a:t>збори</a:t>
            </a:r>
            <a:r>
              <a:rPr lang="ru-RU" dirty="0"/>
              <a:t>.</a:t>
            </a:r>
          </a:p>
          <a:p>
            <a:r>
              <a:rPr lang="ru-RU" dirty="0"/>
              <a:t>2.Індивідуальні </a:t>
            </a:r>
            <a:r>
              <a:rPr lang="ru-RU" dirty="0" err="1"/>
              <a:t>бесіди</a:t>
            </a:r>
            <a:r>
              <a:rPr lang="ru-RU" dirty="0"/>
              <a:t> з батьками ,</a:t>
            </a:r>
            <a:r>
              <a:rPr lang="ru-RU" dirty="0" err="1"/>
              <a:t>консультації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сімей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</a:t>
            </a:r>
          </a:p>
          <a:p>
            <a:r>
              <a:rPr lang="ru-RU" dirty="0"/>
              <a:t> 4.Родинне свято.</a:t>
            </a:r>
          </a:p>
          <a:p>
            <a:r>
              <a:rPr lang="ru-RU" dirty="0"/>
              <a:t>5. </a:t>
            </a:r>
            <a:r>
              <a:rPr lang="ru-RU" dirty="0" err="1"/>
              <a:t>Круглий</a:t>
            </a:r>
            <a:r>
              <a:rPr lang="ru-RU" dirty="0"/>
              <a:t> </a:t>
            </a:r>
            <a:r>
              <a:rPr lang="ru-RU" dirty="0" err="1"/>
              <a:t>стіл</a:t>
            </a:r>
            <a:r>
              <a:rPr lang="ru-RU" dirty="0"/>
              <a:t>,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в </a:t>
            </a:r>
            <a:r>
              <a:rPr lang="ru-RU" dirty="0" err="1"/>
              <a:t>сім'ї</a:t>
            </a:r>
            <a:r>
              <a:rPr lang="ru-RU" dirty="0"/>
              <a:t> </a:t>
            </a:r>
          </a:p>
          <a:p>
            <a:r>
              <a:rPr lang="ru-RU" dirty="0"/>
              <a:t>6.Анкетування, </a:t>
            </a:r>
            <a:r>
              <a:rPr lang="ru-RU" dirty="0" err="1"/>
              <a:t>тестування</a:t>
            </a:r>
            <a:r>
              <a:rPr lang="ru-RU" dirty="0"/>
              <a:t>.</a:t>
            </a:r>
            <a:endParaRPr lang="uk-UA" dirty="0"/>
          </a:p>
          <a:p>
            <a:r>
              <a:rPr lang="ru-RU" dirty="0"/>
              <a:t>7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до 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42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акс">
  <a:themeElements>
    <a:clrScheme name="Пара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TM03457496[[fn=Паралакс]]</Template>
  <TotalTime>132</TotalTime>
  <Words>477</Words>
  <Application>Microsoft Office PowerPoint</Application>
  <PresentationFormat>Широкий екран</PresentationFormat>
  <Paragraphs>44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0" baseType="lpstr">
      <vt:lpstr>Arial</vt:lpstr>
      <vt:lpstr>Corbel</vt:lpstr>
      <vt:lpstr>Паралакс</vt:lpstr>
      <vt:lpstr>                                         Звіт                        класного керівника 8 – А класу                        з виховної роботи                        за 2019 – 2020 н.р.                        Гаврилів Ірини Степанівни  </vt:lpstr>
      <vt:lpstr>Презентація PowerPoint</vt:lpstr>
      <vt:lpstr>Проблемне питання класного керівника:</vt:lpstr>
      <vt:lpstr>Завдання класного керівника:</vt:lpstr>
      <vt:lpstr>Форми організації виховної діяльності:</vt:lpstr>
      <vt:lpstr>Лідери класу:</vt:lpstr>
      <vt:lpstr> Індивідуальна робота з активом класу:</vt:lpstr>
      <vt:lpstr>Презентація PowerPoint</vt:lpstr>
      <vt:lpstr> Форми роботи з батьками :</vt:lpstr>
      <vt:lpstr>Презентація PowerPoint</vt:lpstr>
      <vt:lpstr>Виховні заходи</vt:lpstr>
      <vt:lpstr>Шевченківські читання</vt:lpstr>
      <vt:lpstr>Дбаємо про чистоту нашої школи</vt:lpstr>
      <vt:lpstr>Свято першого дзоника</vt:lpstr>
      <vt:lpstr>Різдвяний вертеп</vt:lpstr>
      <vt:lpstr>Екскурсія містом</vt:lpstr>
      <vt:lpstr>Презентація PowerPoint</vt:lpstr>
    </vt:vector>
  </TitlesOfParts>
  <Company>XTreme.ws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                      класного керівника 6 – А класу                        з виховної роботи                        за 2017 – 2018 н.р.                        Гаврилів Ірини Степанівни</dc:title>
  <dc:creator>irynahavryliv1972@gmail.com</dc:creator>
  <cp:lastModifiedBy>Olya Havryliv</cp:lastModifiedBy>
  <cp:revision>17</cp:revision>
  <dcterms:created xsi:type="dcterms:W3CDTF">2018-05-30T15:53:41Z</dcterms:created>
  <dcterms:modified xsi:type="dcterms:W3CDTF">2020-06-28T21:01:56Z</dcterms:modified>
</cp:coreProperties>
</file>