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9" r:id="rId24"/>
    <p:sldId id="280" r:id="rId25"/>
    <p:sldId id="281" r:id="rId26"/>
    <p:sldId id="282" r:id="rId27"/>
    <p:sldId id="283" r:id="rId2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8351" autoAdjust="0"/>
  </p:normalViewPr>
  <p:slideViewPr>
    <p:cSldViewPr>
      <p:cViewPr varScale="1">
        <p:scale>
          <a:sx n="65" d="100"/>
          <a:sy n="65" d="100"/>
        </p:scale>
        <p:origin x="-123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28D9C5-ABC0-46F4-89CC-938426D80891}" type="datetimeFigureOut">
              <a:rPr lang="uk-UA" smtClean="0"/>
              <a:pPr/>
              <a:t>10.09.2020</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EBCB54-3EFC-485E-8354-7CABE39E5F18}"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0EEBCB54-3EFC-485E-8354-7CABE39E5F18}" type="slidenum">
              <a:rPr lang="uk-UA" smtClean="0"/>
              <a:pPr/>
              <a:t>1</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20" name="Нижний колонтитул 19"/>
          <p:cNvSpPr>
            <a:spLocks noGrp="1"/>
          </p:cNvSpPr>
          <p:nvPr>
            <p:ph type="ftr" sz="quarter" idx="11"/>
          </p:nvPr>
        </p:nvSpPr>
        <p:spPr/>
        <p:txBody>
          <a:bodyPr/>
          <a:lstStyle>
            <a:extLst/>
          </a:lstStyle>
          <a:p>
            <a:endParaRPr lang="uk-UA"/>
          </a:p>
        </p:txBody>
      </p:sp>
      <p:sp>
        <p:nvSpPr>
          <p:cNvPr id="10" name="Номер слайда 9"/>
          <p:cNvSpPr>
            <a:spLocks noGrp="1"/>
          </p:cNvSpPr>
          <p:nvPr>
            <p:ph type="sldNum" sz="quarter" idx="12"/>
          </p:nvPr>
        </p:nvSpPr>
        <p:spPr/>
        <p:txBody>
          <a:bodyPr/>
          <a:lstStyle>
            <a:extLst/>
          </a:lstStyle>
          <a:p>
            <a:fld id="{576B5A96-4C12-461B-9286-06746CCA3AF8}" type="slidenum">
              <a:rPr lang="uk-UA" smtClean="0"/>
              <a:pPr/>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76B5A96-4C12-461B-9286-06746CCA3AF8}"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76B5A96-4C12-461B-9286-06746CCA3AF8}"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76B5A96-4C12-461B-9286-06746CCA3AF8}"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76B5A96-4C12-461B-9286-06746CCA3AF8}" type="slidenum">
              <a:rPr lang="uk-UA" smtClean="0"/>
              <a:pPr/>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576B5A96-4C12-461B-9286-06746CCA3AF8}"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576B5A96-4C12-461B-9286-06746CCA3AF8}"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576B5A96-4C12-461B-9286-06746CCA3AF8}"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576B5A96-4C12-461B-9286-06746CCA3AF8}" type="slidenum">
              <a:rPr lang="uk-UA" smtClean="0"/>
              <a:pPr/>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576B5A96-4C12-461B-9286-06746CCA3AF8}"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4749CEE6-4AB0-47C7-9E76-634912652444}" type="datetimeFigureOut">
              <a:rPr lang="uk-UA" smtClean="0"/>
              <a:pPr/>
              <a:t>10.09.2020</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576B5A96-4C12-461B-9286-06746CCA3AF8}" type="slidenum">
              <a:rPr lang="uk-UA" smtClean="0"/>
              <a:pPr/>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749CEE6-4AB0-47C7-9E76-634912652444}" type="datetimeFigureOut">
              <a:rPr lang="uk-UA" smtClean="0"/>
              <a:pPr/>
              <a:t>10.09.2020</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76B5A96-4C12-461B-9286-06746CCA3AF8}" type="slidenum">
              <a:rPr lang="uk-UA" smtClean="0"/>
              <a:pPr/>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testportal.gov.u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akon.rada.gov.ua/laws/show/z0645-17" TargetMode="External"/><Relationship Id="rId2" Type="http://schemas.openxmlformats.org/officeDocument/2006/relationships/hyperlink" Target="https://zakon.rada.gov.ua/laws/show/z0905-16" TargetMode="External"/><Relationship Id="rId1" Type="http://schemas.openxmlformats.org/officeDocument/2006/relationships/slideLayout" Target="../slideLayouts/slideLayout2.xml"/><Relationship Id="rId4" Type="http://schemas.openxmlformats.org/officeDocument/2006/relationships/hyperlink" Target="https://zakon.rada.gov.ua/laws/show/z0852-1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hyperlink" Target="https://osvita.ua/legislation/law/2234/" TargetMode="External"/><Relationship Id="rId2" Type="http://schemas.openxmlformats.org/officeDocument/2006/relationships/hyperlink" Target="https://osvita.ua/legislation/law/2231/" TargetMode="External"/><Relationship Id="rId1" Type="http://schemas.openxmlformats.org/officeDocument/2006/relationships/slideLayout" Target="../slideLayouts/slideLayout2.xml"/><Relationship Id="rId4" Type="http://schemas.openxmlformats.org/officeDocument/2006/relationships/hyperlink" Target="https://cutt.ly/OyA9z5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908721"/>
            <a:ext cx="7579568" cy="3949039"/>
          </a:xfrm>
        </p:spPr>
        <p:txBody>
          <a:bodyPr>
            <a:normAutofit fontScale="90000"/>
          </a:bodyPr>
          <a:lstStyle/>
          <a:p>
            <a:pPr algn="ctr"/>
            <a:r>
              <a:rPr lang="en-US"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Додаток</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3</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онлайн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засідання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педагогічної</a:t>
            </a:r>
            <a:r>
              <a:rPr lang="ru-RU" sz="2000" dirty="0" smtClean="0">
                <a:latin typeface="Times New Roman" pitchFamily="18" charset="0"/>
                <a:cs typeface="Times New Roman" pitchFamily="18" charset="0"/>
              </a:rPr>
              <a:t> ради</a:t>
            </a:r>
            <a:br>
              <a:rPr lang="ru-RU"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28.08.2020р</a:t>
            </a:r>
            <a:r>
              <a:rPr lang="uk-UA"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uk-UA" sz="5400" dirty="0" smtClean="0">
                <a:latin typeface="Times New Roman" pitchFamily="18" charset="0"/>
                <a:cs typeface="Times New Roman" pitchFamily="18" charset="0"/>
              </a:rPr>
              <a:t>Організація </a:t>
            </a:r>
            <a:r>
              <a:rPr lang="uk-UA" sz="5400" dirty="0" smtClean="0">
                <a:latin typeface="Times New Roman" pitchFamily="18" charset="0"/>
                <a:cs typeface="Times New Roman" pitchFamily="18" charset="0"/>
              </a:rPr>
              <a:t>освітнього процесу</a:t>
            </a:r>
            <a:br>
              <a:rPr lang="uk-UA" sz="5400" dirty="0" smtClean="0">
                <a:latin typeface="Times New Roman" pitchFamily="18" charset="0"/>
                <a:cs typeface="Times New Roman" pitchFamily="18" charset="0"/>
              </a:rPr>
            </a:br>
            <a:r>
              <a:rPr lang="uk-UA" sz="5400" dirty="0" smtClean="0">
                <a:latin typeface="Times New Roman" pitchFamily="18" charset="0"/>
                <a:cs typeface="Times New Roman" pitchFamily="18" charset="0"/>
              </a:rPr>
              <a:t> у 2020-2021 р.</a:t>
            </a:r>
            <a:endParaRPr lang="uk-UA" sz="5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a:xfrm>
            <a:off x="1432560" y="0"/>
            <a:ext cx="7406640" cy="6858000"/>
          </a:xfrm>
        </p:spPr>
        <p:txBody>
          <a:bodyPr/>
          <a:lstStyle/>
          <a:p>
            <a:endParaRPr lang="uk-UA" dirty="0"/>
          </a:p>
        </p:txBody>
      </p:sp>
      <p:graphicFrame>
        <p:nvGraphicFramePr>
          <p:cNvPr id="5" name="Таблица 4"/>
          <p:cNvGraphicFramePr>
            <a:graphicFrameLocks noGrp="1"/>
          </p:cNvGraphicFramePr>
          <p:nvPr/>
        </p:nvGraphicFramePr>
        <p:xfrm>
          <a:off x="4932038" y="404667"/>
          <a:ext cx="4211963" cy="5832644"/>
        </p:xfrm>
        <a:graphic>
          <a:graphicData uri="http://schemas.openxmlformats.org/drawingml/2006/table">
            <a:tbl>
              <a:tblPr/>
              <a:tblGrid>
                <a:gridCol w="1846049"/>
                <a:gridCol w="394319"/>
                <a:gridCol w="394319"/>
                <a:gridCol w="394319"/>
                <a:gridCol w="394319"/>
                <a:gridCol w="394319"/>
                <a:gridCol w="394319"/>
              </a:tblGrid>
              <a:tr h="650854">
                <a:tc rowSpan="2">
                  <a:txBody>
                    <a:bodyPr/>
                    <a:lstStyle/>
                    <a:p>
                      <a:pPr algn="ctr">
                        <a:lnSpc>
                          <a:spcPct val="115000"/>
                        </a:lnSpc>
                        <a:spcAft>
                          <a:spcPts val="0"/>
                        </a:spcAft>
                      </a:pPr>
                      <a:r>
                        <a:rPr lang="uk-UA" sz="900" b="1" dirty="0">
                          <a:latin typeface="Times New Roman"/>
                          <a:ea typeface="Times New Roman"/>
                          <a:cs typeface="Times New Roman"/>
                        </a:rPr>
                        <a:t>Навчальні предмети</a:t>
                      </a:r>
                      <a:endParaRPr lang="uk-UA" sz="800" dirty="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lnSpc>
                          <a:spcPct val="115000"/>
                        </a:lnSpc>
                        <a:spcAft>
                          <a:spcPts val="0"/>
                        </a:spcAft>
                      </a:pPr>
                      <a:endParaRPr lang="uk-UA" sz="800">
                        <a:latin typeface="Calibri"/>
                        <a:ea typeface="Calibri"/>
                        <a:cs typeface="Times New Roman"/>
                      </a:endParaRPr>
                    </a:p>
                    <a:p>
                      <a:pPr algn="ctr">
                        <a:lnSpc>
                          <a:spcPct val="115000"/>
                        </a:lnSpc>
                        <a:spcAft>
                          <a:spcPts val="0"/>
                        </a:spcAft>
                      </a:pPr>
                      <a:r>
                        <a:rPr lang="uk-UA" sz="900" b="1">
                          <a:latin typeface="Times New Roman"/>
                          <a:ea typeface="Times New Roman"/>
                          <a:cs typeface="Times New Roman"/>
                        </a:rPr>
                        <a:t>Кількість  годин на</a:t>
                      </a:r>
                      <a:endParaRPr lang="uk-UA" sz="800">
                        <a:latin typeface="Calibri"/>
                        <a:ea typeface="Calibri"/>
                        <a:cs typeface="Times New Roman"/>
                      </a:endParaRPr>
                    </a:p>
                    <a:p>
                      <a:pPr algn="ctr">
                        <a:lnSpc>
                          <a:spcPct val="115000"/>
                        </a:lnSpc>
                        <a:spcAft>
                          <a:spcPts val="0"/>
                        </a:spcAft>
                      </a:pPr>
                      <a:r>
                        <a:rPr lang="uk-UA" sz="900" b="1">
                          <a:latin typeface="Times New Roman"/>
                          <a:ea typeface="Times New Roman"/>
                          <a:cs typeface="Times New Roman"/>
                        </a:rPr>
                        <a:t>тиждень  у класах</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225295">
                <a:tc vMerge="1">
                  <a:txBody>
                    <a:bodyPr/>
                    <a:lstStyle/>
                    <a:p>
                      <a:endParaRPr lang="uk-UA"/>
                    </a:p>
                  </a:txBody>
                  <a:tcPr/>
                </a:tc>
                <a:tc>
                  <a:txBody>
                    <a:bodyPr/>
                    <a:lstStyle/>
                    <a:p>
                      <a:pPr algn="ctr">
                        <a:lnSpc>
                          <a:spcPct val="115000"/>
                        </a:lnSpc>
                        <a:spcAft>
                          <a:spcPts val="0"/>
                        </a:spcAft>
                      </a:pPr>
                      <a:r>
                        <a:rPr lang="uk-UA" sz="900" b="1">
                          <a:latin typeface="Times New Roman"/>
                          <a:ea typeface="Times New Roman"/>
                          <a:cs typeface="Times New Roman"/>
                        </a:rPr>
                        <a:t>1-А</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latin typeface="Times New Roman"/>
                          <a:ea typeface="Times New Roman"/>
                          <a:cs typeface="Times New Roman"/>
                        </a:rPr>
                        <a:t>1-Б</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latin typeface="Times New Roman"/>
                          <a:ea typeface="Times New Roman"/>
                          <a:cs typeface="Times New Roman"/>
                        </a:rPr>
                        <a:t>2-А</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latin typeface="Times New Roman"/>
                          <a:ea typeface="Times New Roman"/>
                          <a:cs typeface="Times New Roman"/>
                        </a:rPr>
                        <a:t>2-Б</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latin typeface="Times New Roman"/>
                          <a:ea typeface="Times New Roman"/>
                          <a:cs typeface="Times New Roman"/>
                        </a:rPr>
                        <a:t>3-А</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latin typeface="Times New Roman"/>
                          <a:ea typeface="Times New Roman"/>
                          <a:cs typeface="Times New Roman"/>
                        </a:rPr>
                        <a:t>3-Б</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Українська мова</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5</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5</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5</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5</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5</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5</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Іноземна мова</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Математика</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4</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4</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Я досліджую світ* </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7</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7</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8</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8</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7</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7</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Образотворче мистецтво**</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Музичне мистецтво**</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Інформатика</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dirty="0">
                          <a:latin typeface="Times New Roman"/>
                          <a:ea typeface="Times New Roman"/>
                          <a:cs typeface="Times New Roman"/>
                        </a:rPr>
                        <a:t>Фізична культура ***</a:t>
                      </a:r>
                      <a:endParaRPr lang="uk-UA" sz="800" dirty="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Усього</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19+3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19+3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21+3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21+3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22+3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22+3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6477">
                <a:tc>
                  <a:txBody>
                    <a:bodyPr/>
                    <a:lstStyle/>
                    <a:p>
                      <a:pPr>
                        <a:lnSpc>
                          <a:spcPct val="115000"/>
                        </a:lnSpc>
                        <a:spcAft>
                          <a:spcPts val="0"/>
                        </a:spcAft>
                      </a:pPr>
                      <a:r>
                        <a:rPr lang="uk-UA" sz="900">
                          <a:latin typeface="Times New Roman"/>
                          <a:ea typeface="Times New Roman"/>
                          <a:cs typeface="Times New Roman"/>
                        </a:rPr>
                        <a:t>Додаткові години на вивчення предметів інваріантної складової, курсів за вибором, проведення індивідуальних консультацій та групових занять </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295">
                <a:tc>
                  <a:txBody>
                    <a:bodyPr/>
                    <a:lstStyle/>
                    <a:p>
                      <a:pPr>
                        <a:lnSpc>
                          <a:spcPct val="115000"/>
                        </a:lnSpc>
                        <a:spcAft>
                          <a:spcPts val="0"/>
                        </a:spcAft>
                      </a:pPr>
                      <a:r>
                        <a:rPr lang="uk-UA" sz="900">
                          <a:latin typeface="Times New Roman"/>
                          <a:ea typeface="Times New Roman"/>
                          <a:cs typeface="Times New Roman"/>
                        </a:rPr>
                        <a:t>Християнська етика </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1</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591">
                <a:tc>
                  <a:txBody>
                    <a:bodyPr/>
                    <a:lstStyle/>
                    <a:p>
                      <a:pPr>
                        <a:lnSpc>
                          <a:spcPct val="115000"/>
                        </a:lnSpc>
                        <a:spcAft>
                          <a:spcPts val="0"/>
                        </a:spcAft>
                      </a:pPr>
                      <a:r>
                        <a:rPr lang="uk-UA" sz="900">
                          <a:latin typeface="Times New Roman"/>
                          <a:ea typeface="Times New Roman"/>
                          <a:cs typeface="Times New Roman"/>
                        </a:rPr>
                        <a:t>Гранично допустиме тижневе навчальне навантаження на учня </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20</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20</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22</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22</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6477">
                <a:tc>
                  <a:txBody>
                    <a:bodyPr/>
                    <a:lstStyle/>
                    <a:p>
                      <a:pPr>
                        <a:lnSpc>
                          <a:spcPct val="115000"/>
                        </a:lnSpc>
                        <a:spcAft>
                          <a:spcPts val="0"/>
                        </a:spcAft>
                      </a:pPr>
                      <a:r>
                        <a:rPr lang="uk-UA" sz="900">
                          <a:latin typeface="Times New Roman"/>
                          <a:ea typeface="Times New Roman"/>
                          <a:cs typeface="Times New Roman"/>
                        </a:rPr>
                        <a:t>Сумарна кількість навчальних годин інваріантної і варіативної складових, що фінансується з бюджету (без урахування поділу класів на групи)</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23</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25</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25</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latin typeface="Times New Roman"/>
                          <a:ea typeface="Times New Roman"/>
                          <a:cs typeface="Times New Roman"/>
                        </a:rPr>
                        <a:t>26</a:t>
                      </a:r>
                      <a:endParaRPr lang="uk-UA" sz="80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dirty="0">
                          <a:latin typeface="Times New Roman"/>
                          <a:ea typeface="Times New Roman"/>
                          <a:cs typeface="Times New Roman"/>
                        </a:rPr>
                        <a:t>26</a:t>
                      </a:r>
                      <a:endParaRPr lang="uk-UA" sz="800" dirty="0">
                        <a:latin typeface="Calibri"/>
                        <a:ea typeface="Calibri"/>
                        <a:cs typeface="Times New Roman"/>
                      </a:endParaRPr>
                    </a:p>
                  </a:txBody>
                  <a:tcPr marL="16270" marR="16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3712882"/>
            <a:ext cx="4860032" cy="22775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31800" algn="just" defTabSz="914400" rtl="0" eaLnBrk="1" fontAlgn="base" latinLnBrk="0" hangingPunct="1">
              <a:lnSpc>
                <a:spcPct val="100000"/>
              </a:lnSpc>
              <a:spcBef>
                <a:spcPct val="0"/>
              </a:spcBef>
              <a:spcAft>
                <a:spcPct val="0"/>
              </a:spcAft>
              <a:buClrTx/>
              <a:buSzTx/>
              <a:buFontTx/>
              <a:buNone/>
              <a:tabLst/>
            </a:pPr>
            <a:endPar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endParaRPr>
          </a:p>
          <a:p>
            <a:pPr marL="0" marR="0" lvl="0" indent="431800" algn="just" defTabSz="914400" rtl="0" eaLnBrk="1" fontAlgn="base" latinLnBrk="0" hangingPunct="1">
              <a:lnSpc>
                <a:spcPct val="100000"/>
              </a:lnSpc>
              <a:spcBef>
                <a:spcPct val="0"/>
              </a:spcBef>
              <a:spcAft>
                <a:spcPct val="0"/>
              </a:spcAft>
              <a:buClrTx/>
              <a:buSzTx/>
              <a:buFontTx/>
              <a:buNone/>
              <a:tabLst/>
            </a:pP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Орієнтовний розподіл годин між освітніми галузями в рамках цього інтегрованого предмета: мовно-літературна - 2; математична-1; природнича, технологічна,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інформатична</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соціальна і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здоровʹязбережна</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громадянська та історична – разом 4 ,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Інтегрований предмет або окремі предмети «Образотворче мистецтво» і «Музичне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мистцетво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Години, передбачені для фізичної культури, не враховуються під час визначення гранично допустимого навчального навантаження учнів, але обов'язково фінансуються</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Прямоугольник 7"/>
          <p:cNvSpPr/>
          <p:nvPr/>
        </p:nvSpPr>
        <p:spPr>
          <a:xfrm>
            <a:off x="971600" y="0"/>
            <a:ext cx="3528392" cy="1969770"/>
          </a:xfrm>
          <a:prstGeom prst="rect">
            <a:avLst/>
          </a:prstGeom>
        </p:spPr>
        <p:txBody>
          <a:bodyPr wrap="square">
            <a:spAutoFit/>
          </a:bodyPr>
          <a:lstStyle/>
          <a:p>
            <a:pPr lvl="0" indent="431800" algn="just" fontAlgn="base">
              <a:spcBef>
                <a:spcPct val="0"/>
              </a:spcBef>
              <a:spcAft>
                <a:spcPct val="0"/>
              </a:spcAft>
            </a:pPr>
            <a:r>
              <a:rPr lang="uk-UA" sz="1400" dirty="0">
                <a:solidFill>
                  <a:prstClr val="black"/>
                </a:solidFill>
                <a:latin typeface="Arial" pitchFamily="34" charset="0"/>
                <a:ea typeface="Times New Roman" pitchFamily="18" charset="0"/>
                <a:cs typeface="Times New Roman" pitchFamily="18" charset="0"/>
              </a:rPr>
              <a:t>Таблиця 1</a:t>
            </a:r>
            <a:endParaRPr lang="uk-UA" sz="800" dirty="0">
              <a:solidFill>
                <a:prstClr val="black"/>
              </a:solidFill>
              <a:latin typeface="Arial" pitchFamily="34" charset="0"/>
              <a:cs typeface="Arial" pitchFamily="34" charset="0"/>
            </a:endParaRPr>
          </a:p>
          <a:p>
            <a:pPr lvl="0" indent="431800" algn="just" eaLnBrk="0" fontAlgn="base" hangingPunct="0">
              <a:spcBef>
                <a:spcPct val="0"/>
              </a:spcBef>
              <a:spcAft>
                <a:spcPct val="0"/>
              </a:spcAft>
            </a:pPr>
            <a:r>
              <a:rPr lang="uk-UA" sz="1400" dirty="0">
                <a:solidFill>
                  <a:prstClr val="black"/>
                </a:solidFill>
                <a:latin typeface="Arial" pitchFamily="34" charset="0"/>
                <a:ea typeface="Times New Roman" pitchFamily="18" charset="0"/>
                <a:cs typeface="Times New Roman" pitchFamily="18" charset="0"/>
              </a:rPr>
              <a:t>                                           відповідно до Типової освітньої програми </a:t>
            </a:r>
            <a:endParaRPr lang="uk-UA" sz="800" dirty="0">
              <a:solidFill>
                <a:prstClr val="black"/>
              </a:solidFill>
              <a:latin typeface="Arial" pitchFamily="34" charset="0"/>
              <a:cs typeface="Arial" pitchFamily="34" charset="0"/>
            </a:endParaRPr>
          </a:p>
          <a:p>
            <a:pPr lvl="0" indent="431800" algn="just" eaLnBrk="0" fontAlgn="base" hangingPunct="0">
              <a:spcBef>
                <a:spcPct val="0"/>
              </a:spcBef>
              <a:spcAft>
                <a:spcPct val="0"/>
              </a:spcAft>
            </a:pPr>
            <a:r>
              <a:rPr lang="uk-UA" sz="1200" dirty="0">
                <a:solidFill>
                  <a:prstClr val="black"/>
                </a:solidFill>
                <a:latin typeface="Arial" pitchFamily="34" charset="0"/>
                <a:ea typeface="Times New Roman" pitchFamily="18" charset="0"/>
                <a:cs typeface="Times New Roman" pitchFamily="18" charset="0"/>
              </a:rPr>
              <a:t>(на підставі наказ МОН України від 08.10.2019р. №1273)</a:t>
            </a:r>
            <a:endParaRPr lang="uk-UA" sz="800" dirty="0">
              <a:solidFill>
                <a:prstClr val="black"/>
              </a:solidFill>
              <a:latin typeface="Arial" pitchFamily="34" charset="0"/>
              <a:cs typeface="Arial" pitchFamily="34" charset="0"/>
            </a:endParaRPr>
          </a:p>
          <a:p>
            <a:pPr lvl="0" indent="431800" algn="just" eaLnBrk="0" fontAlgn="base" hangingPunct="0">
              <a:spcBef>
                <a:spcPct val="0"/>
              </a:spcBef>
              <a:spcAft>
                <a:spcPct val="0"/>
              </a:spcAft>
            </a:pPr>
            <a:r>
              <a:rPr lang="uk-UA" sz="1400" b="1" dirty="0">
                <a:solidFill>
                  <a:prstClr val="black"/>
                </a:solidFill>
                <a:latin typeface="Arial" pitchFamily="34" charset="0"/>
                <a:ea typeface="Times New Roman" pitchFamily="18" charset="0"/>
                <a:cs typeface="Times New Roman" pitchFamily="18" charset="0"/>
              </a:rPr>
              <a:t>Навчальний план </a:t>
            </a:r>
            <a:endParaRPr lang="uk-UA" sz="800" dirty="0">
              <a:solidFill>
                <a:prstClr val="black"/>
              </a:solidFill>
              <a:latin typeface="Arial" pitchFamily="34" charset="0"/>
              <a:cs typeface="Arial" pitchFamily="34" charset="0"/>
            </a:endParaRPr>
          </a:p>
          <a:p>
            <a:pPr lvl="0" indent="431800" algn="just" eaLnBrk="0" fontAlgn="base" hangingPunct="0">
              <a:spcBef>
                <a:spcPct val="0"/>
              </a:spcBef>
              <a:spcAft>
                <a:spcPct val="0"/>
              </a:spcAft>
            </a:pPr>
            <a:r>
              <a:rPr lang="uk-UA" sz="1400" b="1" dirty="0">
                <a:solidFill>
                  <a:prstClr val="black"/>
                </a:solidFill>
                <a:latin typeface="Arial" pitchFamily="34" charset="0"/>
                <a:ea typeface="Times New Roman" pitchFamily="18" charset="0"/>
                <a:cs typeface="Times New Roman" pitchFamily="18" charset="0"/>
              </a:rPr>
              <a:t>для початкової школи з навчанням українською мовою</a:t>
            </a:r>
            <a:endParaRPr lang="uk-UA" sz="800" dirty="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5" name="Содержимое 4"/>
          <p:cNvGraphicFramePr>
            <a:graphicFrameLocks noGrp="1"/>
          </p:cNvGraphicFramePr>
          <p:nvPr>
            <p:ph idx="1"/>
          </p:nvPr>
        </p:nvGraphicFramePr>
        <p:xfrm>
          <a:off x="3923927" y="-5"/>
          <a:ext cx="5220072" cy="6858005"/>
        </p:xfrm>
        <a:graphic>
          <a:graphicData uri="http://schemas.openxmlformats.org/drawingml/2006/table">
            <a:tbl>
              <a:tblPr/>
              <a:tblGrid>
                <a:gridCol w="1493217"/>
                <a:gridCol w="1493217"/>
                <a:gridCol w="744546"/>
                <a:gridCol w="744546"/>
                <a:gridCol w="744546"/>
              </a:tblGrid>
              <a:tr h="587829">
                <a:tc rowSpan="2">
                  <a:txBody>
                    <a:bodyPr/>
                    <a:lstStyle/>
                    <a:p>
                      <a:pPr algn="ctr">
                        <a:spcAft>
                          <a:spcPts val="0"/>
                        </a:spcAft>
                      </a:pPr>
                      <a:r>
                        <a:rPr lang="uk-UA" sz="1200" b="1" dirty="0">
                          <a:solidFill>
                            <a:srgbClr val="000000"/>
                          </a:solidFill>
                          <a:latin typeface="Times New Roman"/>
                          <a:ea typeface="Calibri"/>
                          <a:cs typeface="Times New Roman"/>
                        </a:rPr>
                        <a:t>Освітні галузі</a:t>
                      </a:r>
                      <a:endParaRPr lang="uk-UA" sz="1200" dirty="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spcAft>
                          <a:spcPts val="0"/>
                        </a:spcAft>
                      </a:pPr>
                      <a:r>
                        <a:rPr lang="uk-UA" sz="1200" b="1">
                          <a:solidFill>
                            <a:srgbClr val="000000"/>
                          </a:solidFill>
                          <a:latin typeface="Times New Roman"/>
                          <a:ea typeface="Calibri"/>
                          <a:cs typeface="Times New Roman"/>
                        </a:rPr>
                        <a:t>Предмети</a:t>
                      </a:r>
                      <a:endParaRPr lang="uk-UA" sz="120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spcAft>
                          <a:spcPts val="0"/>
                        </a:spcAft>
                      </a:pPr>
                      <a:r>
                        <a:rPr lang="uk-UA" sz="1200" b="1">
                          <a:solidFill>
                            <a:srgbClr val="000000"/>
                          </a:solidFill>
                          <a:latin typeface="Times New Roman"/>
                          <a:ea typeface="Calibri"/>
                          <a:cs typeface="Times New Roman"/>
                        </a:rPr>
                        <a:t>Кількість годин  на  тиждень</a:t>
                      </a:r>
                      <a:endParaRPr lang="uk-UA" sz="1200">
                        <a:solidFill>
                          <a:srgbClr val="000000"/>
                        </a:solidFill>
                        <a:latin typeface="Microsoft Sans Serif"/>
                        <a:ea typeface="Microsoft Sans Serif"/>
                        <a:cs typeface="Times New Roman"/>
                      </a:endParaRPr>
                    </a:p>
                    <a:p>
                      <a:pPr algn="ctr">
                        <a:spcAft>
                          <a:spcPts val="0"/>
                        </a:spcAft>
                      </a:pPr>
                      <a:r>
                        <a:rPr lang="uk-UA" sz="1200" b="1">
                          <a:solidFill>
                            <a:srgbClr val="000000"/>
                          </a:solidFill>
                          <a:latin typeface="Times New Roman"/>
                          <a:ea typeface="Calibri"/>
                          <a:cs typeface="Times New Roman"/>
                        </a:rPr>
                        <a:t>у класах</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hMerge="1">
                  <a:txBody>
                    <a:bodyPr/>
                    <a:lstStyle/>
                    <a:p>
                      <a:endParaRPr lang="uk-UA"/>
                    </a:p>
                  </a:txBody>
                  <a:tcPr/>
                </a:tc>
              </a:tr>
              <a:tr h="195943">
                <a:tc vMerge="1">
                  <a:txBody>
                    <a:bodyPr/>
                    <a:lstStyle/>
                    <a:p>
                      <a:endParaRPr lang="uk-UA"/>
                    </a:p>
                  </a:txBody>
                  <a:tcPr/>
                </a:tc>
                <a:tc vMerge="1">
                  <a:txBody>
                    <a:bodyPr/>
                    <a:lstStyle/>
                    <a:p>
                      <a:endParaRPr lang="uk-UA"/>
                    </a:p>
                  </a:txBody>
                  <a:tcPr/>
                </a:tc>
                <a:tc>
                  <a:txBody>
                    <a:bodyPr/>
                    <a:lstStyle/>
                    <a:p>
                      <a:pPr algn="ctr">
                        <a:spcAft>
                          <a:spcPts val="0"/>
                        </a:spcAft>
                      </a:pP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uk-UA" sz="1200" b="1">
                          <a:solidFill>
                            <a:srgbClr val="000000"/>
                          </a:solidFill>
                          <a:latin typeface="Times New Roman"/>
                          <a:ea typeface="Calibri"/>
                          <a:cs typeface="Times New Roman"/>
                        </a:rPr>
                        <a:t>4-А</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uk-UA" sz="1200" b="1">
                          <a:solidFill>
                            <a:srgbClr val="000000"/>
                          </a:solidFill>
                          <a:latin typeface="Times New Roman"/>
                          <a:ea typeface="Calibri"/>
                          <a:cs typeface="Times New Roman"/>
                        </a:rPr>
                        <a:t>4-Б</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rowSpan="2">
                  <a:txBody>
                    <a:bodyPr/>
                    <a:lstStyle/>
                    <a:p>
                      <a:pPr marL="80645">
                        <a:spcAft>
                          <a:spcPts val="0"/>
                        </a:spcAft>
                      </a:pPr>
                      <a:r>
                        <a:rPr lang="uk-UA" sz="1200">
                          <a:solidFill>
                            <a:srgbClr val="000000"/>
                          </a:solidFill>
                          <a:latin typeface="Times New Roman"/>
                          <a:ea typeface="Calibri"/>
                          <a:cs typeface="Times New Roman"/>
                        </a:rPr>
                        <a:t>Мови і літератури (мовний і літературний компоненти)</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1280">
                        <a:spcAft>
                          <a:spcPts val="0"/>
                        </a:spcAft>
                      </a:pPr>
                      <a:r>
                        <a:rPr lang="uk-UA" sz="1200">
                          <a:solidFill>
                            <a:srgbClr val="000000"/>
                          </a:solidFill>
                          <a:latin typeface="Times New Roman"/>
                          <a:ea typeface="Calibri"/>
                          <a:cs typeface="Times New Roman"/>
                        </a:rPr>
                        <a:t>Українська мова</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7</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7</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87829">
                <a:tc vMerge="1">
                  <a:txBody>
                    <a:bodyPr/>
                    <a:lstStyle/>
                    <a:p>
                      <a:endParaRPr lang="uk-UA"/>
                    </a:p>
                  </a:txBody>
                  <a:tcPr/>
                </a:tc>
                <a:tc>
                  <a:txBody>
                    <a:bodyPr/>
                    <a:lstStyle/>
                    <a:p>
                      <a:pPr marL="81280">
                        <a:spcAft>
                          <a:spcPts val="0"/>
                        </a:spcAft>
                      </a:pPr>
                      <a:r>
                        <a:rPr lang="uk-UA" sz="1200">
                          <a:solidFill>
                            <a:srgbClr val="000000"/>
                          </a:solidFill>
                          <a:latin typeface="Times New Roman"/>
                          <a:ea typeface="Calibri"/>
                          <a:cs typeface="Times New Roman"/>
                        </a:rPr>
                        <a:t>Іноземна мова</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2</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2</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a:txBody>
                    <a:bodyPr/>
                    <a:lstStyle/>
                    <a:p>
                      <a:pPr marL="80645">
                        <a:spcAft>
                          <a:spcPts val="0"/>
                        </a:spcAft>
                      </a:pPr>
                      <a:r>
                        <a:rPr lang="uk-UA" sz="1200">
                          <a:solidFill>
                            <a:srgbClr val="000000"/>
                          </a:solidFill>
                          <a:latin typeface="Times New Roman"/>
                          <a:ea typeface="Calibri"/>
                          <a:cs typeface="Times New Roman"/>
                        </a:rPr>
                        <a:t>Математика</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1280">
                        <a:spcAft>
                          <a:spcPts val="0"/>
                        </a:spcAft>
                      </a:pPr>
                      <a:r>
                        <a:rPr lang="uk-UA" sz="1200">
                          <a:solidFill>
                            <a:srgbClr val="000000"/>
                          </a:solidFill>
                          <a:latin typeface="Times New Roman"/>
                          <a:ea typeface="Calibri"/>
                          <a:cs typeface="Times New Roman"/>
                        </a:rPr>
                        <a:t>Математика</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4</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4</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a:txBody>
                    <a:bodyPr/>
                    <a:lstStyle/>
                    <a:p>
                      <a:pPr marL="80645">
                        <a:spcAft>
                          <a:spcPts val="0"/>
                        </a:spcAft>
                      </a:pPr>
                      <a:r>
                        <a:rPr lang="uk-UA" sz="1200">
                          <a:solidFill>
                            <a:srgbClr val="000000"/>
                          </a:solidFill>
                          <a:latin typeface="Times New Roman"/>
                          <a:ea typeface="Calibri"/>
                          <a:cs typeface="Times New Roman"/>
                        </a:rPr>
                        <a:t>Природознавство</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1280">
                        <a:spcAft>
                          <a:spcPts val="0"/>
                        </a:spcAft>
                      </a:pPr>
                      <a:r>
                        <a:rPr lang="uk-UA" sz="1200">
                          <a:solidFill>
                            <a:srgbClr val="000000"/>
                          </a:solidFill>
                          <a:latin typeface="Times New Roman"/>
                          <a:ea typeface="Calibri"/>
                          <a:cs typeface="Times New Roman"/>
                        </a:rPr>
                        <a:t>Природознавство</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2</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2</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1886">
                <a:tc>
                  <a:txBody>
                    <a:bodyPr/>
                    <a:lstStyle/>
                    <a:p>
                      <a:pPr marL="80645">
                        <a:spcAft>
                          <a:spcPts val="0"/>
                        </a:spcAft>
                      </a:pPr>
                      <a:r>
                        <a:rPr lang="uk-UA" sz="1200">
                          <a:solidFill>
                            <a:srgbClr val="000000"/>
                          </a:solidFill>
                          <a:latin typeface="Times New Roman"/>
                          <a:ea typeface="Calibri"/>
                          <a:cs typeface="Times New Roman"/>
                        </a:rPr>
                        <a:t>Суспільствознавство</a:t>
                      </a:r>
                      <a:endParaRPr lang="uk-UA" sz="120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1280">
                        <a:spcAft>
                          <a:spcPts val="0"/>
                        </a:spcAft>
                      </a:pPr>
                      <a:r>
                        <a:rPr lang="uk-UA" sz="1200">
                          <a:solidFill>
                            <a:srgbClr val="000000"/>
                          </a:solidFill>
                          <a:latin typeface="Times New Roman"/>
                          <a:ea typeface="Calibri"/>
                          <a:cs typeface="Times New Roman"/>
                        </a:rPr>
                        <a:t>Я у світі</a:t>
                      </a:r>
                      <a:endParaRPr lang="uk-UA" sz="120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1886">
                <a:tc rowSpan="2">
                  <a:txBody>
                    <a:bodyPr/>
                    <a:lstStyle/>
                    <a:p>
                      <a:pPr marL="80645">
                        <a:spcAft>
                          <a:spcPts val="0"/>
                        </a:spcAft>
                      </a:pPr>
                      <a:r>
                        <a:rPr lang="uk-UA" sz="1200">
                          <a:solidFill>
                            <a:srgbClr val="000000"/>
                          </a:solidFill>
                          <a:latin typeface="Times New Roman"/>
                          <a:ea typeface="Calibri"/>
                          <a:cs typeface="Times New Roman"/>
                        </a:rPr>
                        <a:t>Мистецтво</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1280">
                        <a:spcAft>
                          <a:spcPts val="0"/>
                        </a:spcAft>
                      </a:pPr>
                      <a:r>
                        <a:rPr lang="uk-UA" sz="1200">
                          <a:solidFill>
                            <a:srgbClr val="000000"/>
                          </a:solidFill>
                          <a:latin typeface="Times New Roman"/>
                          <a:ea typeface="Calibri"/>
                          <a:cs typeface="Times New Roman"/>
                        </a:rPr>
                        <a:t>Образотворче мистецтво</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1886">
                <a:tc vMerge="1">
                  <a:txBody>
                    <a:bodyPr/>
                    <a:lstStyle/>
                    <a:p>
                      <a:endParaRPr lang="uk-UA"/>
                    </a:p>
                  </a:txBody>
                  <a:tcPr/>
                </a:tc>
                <a:tc>
                  <a:txBody>
                    <a:bodyPr/>
                    <a:lstStyle/>
                    <a:p>
                      <a:pPr marL="81280">
                        <a:spcAft>
                          <a:spcPts val="0"/>
                        </a:spcAft>
                      </a:pPr>
                      <a:r>
                        <a:rPr lang="uk-UA" sz="1200">
                          <a:solidFill>
                            <a:srgbClr val="000000"/>
                          </a:solidFill>
                          <a:latin typeface="Times New Roman"/>
                          <a:ea typeface="Calibri"/>
                          <a:cs typeface="Times New Roman"/>
                        </a:rPr>
                        <a:t>Музичне мистецтво</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rowSpan="2">
                  <a:txBody>
                    <a:bodyPr/>
                    <a:lstStyle/>
                    <a:p>
                      <a:pPr marL="80645">
                        <a:spcAft>
                          <a:spcPts val="0"/>
                        </a:spcAft>
                      </a:pPr>
                      <a:r>
                        <a:rPr lang="uk-UA" sz="1200">
                          <a:solidFill>
                            <a:srgbClr val="000000"/>
                          </a:solidFill>
                          <a:latin typeface="Times New Roman"/>
                          <a:ea typeface="Calibri"/>
                          <a:cs typeface="Times New Roman"/>
                        </a:rPr>
                        <a:t>Технології</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1280">
                        <a:spcAft>
                          <a:spcPts val="0"/>
                        </a:spcAft>
                      </a:pPr>
                      <a:r>
                        <a:rPr lang="uk-UA" sz="1200">
                          <a:solidFill>
                            <a:srgbClr val="000000"/>
                          </a:solidFill>
                          <a:latin typeface="Times New Roman"/>
                          <a:ea typeface="Calibri"/>
                          <a:cs typeface="Times New Roman"/>
                        </a:rPr>
                        <a:t>Трудове навчання</a:t>
                      </a:r>
                      <a:endParaRPr lang="uk-UA" sz="120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vMerge="1">
                  <a:txBody>
                    <a:bodyPr/>
                    <a:lstStyle/>
                    <a:p>
                      <a:endParaRPr lang="uk-UA"/>
                    </a:p>
                  </a:txBody>
                  <a:tcPr/>
                </a:tc>
                <a:tc>
                  <a:txBody>
                    <a:bodyPr/>
                    <a:lstStyle/>
                    <a:p>
                      <a:pPr marL="81280">
                        <a:spcAft>
                          <a:spcPts val="0"/>
                        </a:spcAft>
                      </a:pPr>
                      <a:r>
                        <a:rPr lang="uk-UA" sz="1200">
                          <a:solidFill>
                            <a:srgbClr val="000000"/>
                          </a:solidFill>
                          <a:latin typeface="Times New Roman"/>
                          <a:ea typeface="Calibri"/>
                          <a:cs typeface="Times New Roman"/>
                        </a:rPr>
                        <a:t>Інформатика</a:t>
                      </a:r>
                      <a:endParaRPr lang="uk-UA" sz="120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rowSpan="2">
                  <a:txBody>
                    <a:bodyPr/>
                    <a:lstStyle/>
                    <a:p>
                      <a:pPr marL="80645">
                        <a:spcAft>
                          <a:spcPts val="0"/>
                        </a:spcAft>
                      </a:pPr>
                      <a:r>
                        <a:rPr lang="uk-UA" sz="1200">
                          <a:solidFill>
                            <a:srgbClr val="000000"/>
                          </a:solidFill>
                          <a:latin typeface="Times New Roman"/>
                          <a:ea typeface="Calibri"/>
                          <a:cs typeface="Times New Roman"/>
                        </a:rPr>
                        <a:t>Здоров'я і фізична культура</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1280">
                        <a:spcAft>
                          <a:spcPts val="0"/>
                        </a:spcAft>
                      </a:pPr>
                      <a:r>
                        <a:rPr lang="uk-UA" sz="1200">
                          <a:solidFill>
                            <a:srgbClr val="000000"/>
                          </a:solidFill>
                          <a:latin typeface="Times New Roman"/>
                          <a:ea typeface="Calibri"/>
                          <a:cs typeface="Times New Roman"/>
                        </a:rPr>
                        <a:t>Основи здоров'я</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1886">
                <a:tc vMerge="1">
                  <a:txBody>
                    <a:bodyPr/>
                    <a:lstStyle/>
                    <a:p>
                      <a:endParaRPr lang="uk-UA"/>
                    </a:p>
                  </a:txBody>
                  <a:tcPr/>
                </a:tc>
                <a:tc>
                  <a:txBody>
                    <a:bodyPr/>
                    <a:lstStyle/>
                    <a:p>
                      <a:pPr marL="81280">
                        <a:spcAft>
                          <a:spcPts val="0"/>
                        </a:spcAft>
                      </a:pPr>
                      <a:r>
                        <a:rPr lang="uk-UA" sz="1200">
                          <a:solidFill>
                            <a:srgbClr val="000000"/>
                          </a:solidFill>
                          <a:latin typeface="Times New Roman"/>
                          <a:ea typeface="Calibri"/>
                          <a:cs typeface="Times New Roman"/>
                        </a:rPr>
                        <a:t>Фізична культура**</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uk-UA" sz="1200">
                          <a:solidFill>
                            <a:srgbClr val="000000"/>
                          </a:solidFill>
                          <a:latin typeface="Times New Roman"/>
                          <a:ea typeface="Calibri"/>
                          <a:cs typeface="Times New Roman"/>
                        </a:rPr>
                        <a:t>3</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a:solidFill>
                            <a:srgbClr val="000000"/>
                          </a:solidFill>
                          <a:latin typeface="Times New Roman"/>
                          <a:ea typeface="Calibri"/>
                          <a:cs typeface="Times New Roman"/>
                        </a:rPr>
                        <a:t>3</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gridSpan="2">
                  <a:txBody>
                    <a:bodyPr/>
                    <a:lstStyle/>
                    <a:p>
                      <a:pPr marL="80645">
                        <a:spcAft>
                          <a:spcPts val="0"/>
                        </a:spcAft>
                      </a:pPr>
                      <a:r>
                        <a:rPr lang="uk-UA" sz="1200" b="1">
                          <a:solidFill>
                            <a:srgbClr val="000000"/>
                          </a:solidFill>
                          <a:latin typeface="Times New Roman"/>
                          <a:ea typeface="Calibri"/>
                          <a:cs typeface="Times New Roman"/>
                        </a:rPr>
                        <a:t>Усього</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gridSpan="2">
                  <a:txBody>
                    <a:bodyPr/>
                    <a:lstStyle/>
                    <a:p>
                      <a:pPr algn="ctr">
                        <a:spcAft>
                          <a:spcPts val="0"/>
                        </a:spcAft>
                      </a:pPr>
                      <a:r>
                        <a:rPr lang="uk-UA" sz="1200" b="1">
                          <a:solidFill>
                            <a:srgbClr val="000000"/>
                          </a:solidFill>
                          <a:latin typeface="Times New Roman"/>
                          <a:ea typeface="Calibri"/>
                          <a:cs typeface="Times New Roman"/>
                        </a:rPr>
                        <a:t>21+3</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algn="ctr">
                        <a:spcAft>
                          <a:spcPts val="0"/>
                        </a:spcAft>
                      </a:pPr>
                      <a:r>
                        <a:rPr lang="uk-UA" sz="1200" b="1">
                          <a:solidFill>
                            <a:srgbClr val="000000"/>
                          </a:solidFill>
                          <a:latin typeface="Times New Roman"/>
                          <a:ea typeface="Calibri"/>
                          <a:cs typeface="Times New Roman"/>
                        </a:rPr>
                        <a:t>21+3</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gridSpan="2">
                  <a:txBody>
                    <a:bodyPr/>
                    <a:lstStyle/>
                    <a:p>
                      <a:pPr marL="80645">
                        <a:spcAft>
                          <a:spcPts val="0"/>
                        </a:spcAft>
                      </a:pPr>
                      <a:r>
                        <a:rPr lang="uk-UA" sz="1200" i="1">
                          <a:solidFill>
                            <a:srgbClr val="000000"/>
                          </a:solidFill>
                          <a:latin typeface="Times New Roman"/>
                          <a:ea typeface="Calibri"/>
                          <a:cs typeface="Times New Roman"/>
                        </a:rPr>
                        <a:t>Варіативна складова</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gridSpan="2">
                  <a:txBody>
                    <a:bodyPr/>
                    <a:lstStyle/>
                    <a:p>
                      <a:pPr marL="78740" algn="ctr">
                        <a:spcAft>
                          <a:spcPts val="0"/>
                        </a:spcAft>
                      </a:pPr>
                      <a:r>
                        <a:rPr lang="uk-UA" sz="1200">
                          <a:solidFill>
                            <a:srgbClr val="000000"/>
                          </a:solidFill>
                          <a:latin typeface="Times New Roman"/>
                          <a:ea typeface="Calibri"/>
                          <a:cs typeface="Times New Roman"/>
                        </a:rPr>
                        <a:t>2</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marL="78740" algn="ctr">
                        <a:spcAft>
                          <a:spcPts val="0"/>
                        </a:spcAft>
                      </a:pPr>
                      <a:r>
                        <a:rPr lang="uk-UA" sz="1200">
                          <a:solidFill>
                            <a:srgbClr val="000000"/>
                          </a:solidFill>
                          <a:latin typeface="Times New Roman"/>
                          <a:ea typeface="Calibri"/>
                          <a:cs typeface="Times New Roman"/>
                        </a:rPr>
                        <a:t>2</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gridSpan="2">
                  <a:txBody>
                    <a:bodyPr/>
                    <a:lstStyle/>
                    <a:p>
                      <a:pPr marL="80645">
                        <a:spcAft>
                          <a:spcPts val="0"/>
                        </a:spcAft>
                      </a:pPr>
                      <a:r>
                        <a:rPr lang="uk-UA" sz="1200">
                          <a:solidFill>
                            <a:srgbClr val="000000"/>
                          </a:solidFill>
                          <a:latin typeface="Times New Roman"/>
                          <a:ea typeface="Calibri"/>
                          <a:cs typeface="Times New Roman"/>
                        </a:rPr>
                        <a:t>Курси за вибором :</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gridSpan="2">
                  <a:txBody>
                    <a:bodyPr/>
                    <a:lstStyle/>
                    <a:p>
                      <a:pPr marL="78740" algn="ctr">
                        <a:spcAft>
                          <a:spcPts val="0"/>
                        </a:spcAft>
                      </a:pPr>
                      <a:r>
                        <a:rPr lang="uk-UA" sz="1200">
                          <a:solidFill>
                            <a:srgbClr val="000000"/>
                          </a:solidFill>
                          <a:latin typeface="Times New Roman"/>
                          <a:ea typeface="Calibri"/>
                          <a:cs typeface="Times New Roman"/>
                        </a:rPr>
                        <a:t>2</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marL="78740" algn="ctr">
                        <a:spcAft>
                          <a:spcPts val="0"/>
                        </a:spcAft>
                      </a:pPr>
                      <a:r>
                        <a:rPr lang="uk-UA" sz="1200">
                          <a:solidFill>
                            <a:srgbClr val="000000"/>
                          </a:solidFill>
                          <a:latin typeface="Times New Roman"/>
                          <a:ea typeface="Calibri"/>
                          <a:cs typeface="Times New Roman"/>
                        </a:rPr>
                        <a:t>2</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gridSpan="2">
                  <a:txBody>
                    <a:bodyPr/>
                    <a:lstStyle/>
                    <a:p>
                      <a:pPr marL="80645">
                        <a:spcAft>
                          <a:spcPts val="0"/>
                        </a:spcAft>
                      </a:pPr>
                      <a:r>
                        <a:rPr lang="uk-UA" sz="1200">
                          <a:solidFill>
                            <a:srgbClr val="000000"/>
                          </a:solidFill>
                          <a:latin typeface="Times New Roman"/>
                          <a:ea typeface="Calibri"/>
                          <a:cs typeface="Times New Roman"/>
                        </a:rPr>
                        <a:t>Християнська етика</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gridSpan="2">
                  <a:txBody>
                    <a:bodyPr/>
                    <a:lstStyle/>
                    <a:p>
                      <a:pPr marL="78740"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marL="78740"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1886">
                <a:tc gridSpan="2">
                  <a:txBody>
                    <a:bodyPr/>
                    <a:lstStyle/>
                    <a:p>
                      <a:pPr marL="80645">
                        <a:spcAft>
                          <a:spcPts val="0"/>
                        </a:spcAft>
                      </a:pPr>
                      <a:r>
                        <a:rPr lang="uk-UA" sz="1200">
                          <a:solidFill>
                            <a:srgbClr val="000000"/>
                          </a:solidFill>
                          <a:latin typeface="Times New Roman"/>
                          <a:ea typeface="Calibri"/>
                          <a:cs typeface="Times New Roman"/>
                        </a:rPr>
                        <a:t>Посилене вивчення основного предмета(укр..мова) </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gridSpan="2">
                  <a:txBody>
                    <a:bodyPr/>
                    <a:lstStyle/>
                    <a:p>
                      <a:pPr marL="78740" algn="ctr">
                        <a:spcAft>
                          <a:spcPts val="0"/>
                        </a:spcAft>
                      </a:pPr>
                      <a:endParaRPr lang="uk-UA" sz="1200">
                        <a:solidFill>
                          <a:srgbClr val="000000"/>
                        </a:solidFill>
                        <a:latin typeface="Times New Roman"/>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marL="78740" algn="ctr">
                        <a:spcAft>
                          <a:spcPts val="0"/>
                        </a:spcAft>
                      </a:pPr>
                      <a:endParaRPr lang="uk-UA" sz="1200">
                        <a:solidFill>
                          <a:srgbClr val="000000"/>
                        </a:solidFill>
                        <a:latin typeface="Times New Roman"/>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943">
                <a:tc gridSpan="2">
                  <a:txBody>
                    <a:bodyPr/>
                    <a:lstStyle/>
                    <a:p>
                      <a:pPr marL="80645">
                        <a:spcAft>
                          <a:spcPts val="0"/>
                        </a:spcAft>
                      </a:pPr>
                      <a:r>
                        <a:rPr lang="uk-UA" sz="1200">
                          <a:solidFill>
                            <a:srgbClr val="000000"/>
                          </a:solidFill>
                          <a:latin typeface="Times New Roman"/>
                          <a:ea typeface="Calibri"/>
                          <a:cs typeface="Times New Roman"/>
                        </a:rPr>
                        <a:t>Індивідуальне заняття</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gridSpan="2">
                  <a:txBody>
                    <a:bodyPr/>
                    <a:lstStyle/>
                    <a:p>
                      <a:pPr marL="78740"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marL="78740" algn="ctr">
                        <a:spcAft>
                          <a:spcPts val="0"/>
                        </a:spcAft>
                      </a:pPr>
                      <a:r>
                        <a:rPr lang="uk-UA" sz="1200">
                          <a:solidFill>
                            <a:srgbClr val="000000"/>
                          </a:solidFill>
                          <a:latin typeface="Times New Roman"/>
                          <a:ea typeface="Calibri"/>
                          <a:cs typeface="Times New Roman"/>
                        </a:rPr>
                        <a:t>1</a:t>
                      </a:r>
                      <a:endParaRPr lang="uk-UA" sz="1200">
                        <a:solidFill>
                          <a:srgbClr val="000000"/>
                        </a:solidFill>
                        <a:latin typeface="Microsoft Sans Serif"/>
                        <a:ea typeface="Microsoft Sans Serif"/>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1886">
                <a:tc gridSpan="2">
                  <a:txBody>
                    <a:bodyPr/>
                    <a:lstStyle/>
                    <a:p>
                      <a:pPr marL="80645">
                        <a:spcAft>
                          <a:spcPts val="0"/>
                        </a:spcAft>
                      </a:pPr>
                      <a:r>
                        <a:rPr lang="uk-UA" sz="1200">
                          <a:solidFill>
                            <a:srgbClr val="000000"/>
                          </a:solidFill>
                          <a:latin typeface="Times New Roman"/>
                          <a:ea typeface="Calibri"/>
                          <a:cs typeface="Times New Roman"/>
                        </a:rPr>
                        <a:t>Гранично допустиме тижневе навчальне навантаження на учня</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gridSpan="2">
                  <a:txBody>
                    <a:bodyPr/>
                    <a:lstStyle/>
                    <a:p>
                      <a:pPr marL="78740" algn="ctr">
                        <a:spcAft>
                          <a:spcPts val="0"/>
                        </a:spcAft>
                      </a:pPr>
                      <a:r>
                        <a:rPr lang="uk-UA" sz="1200">
                          <a:solidFill>
                            <a:srgbClr val="000000"/>
                          </a:solidFill>
                          <a:latin typeface="Times New Roman"/>
                          <a:ea typeface="Calibri"/>
                          <a:cs typeface="Times New Roman"/>
                        </a:rPr>
                        <a:t>23</a:t>
                      </a:r>
                      <a:endParaRPr lang="uk-UA" sz="120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marL="78740" algn="ctr">
                        <a:spcAft>
                          <a:spcPts val="0"/>
                        </a:spcAft>
                      </a:pPr>
                      <a:r>
                        <a:rPr lang="uk-UA" sz="1200">
                          <a:solidFill>
                            <a:srgbClr val="000000"/>
                          </a:solidFill>
                          <a:latin typeface="Times New Roman"/>
                          <a:ea typeface="Calibri"/>
                          <a:cs typeface="Times New Roman"/>
                        </a:rPr>
                        <a:t>23</a:t>
                      </a:r>
                      <a:endParaRPr lang="uk-UA" sz="120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79715">
                <a:tc gridSpan="2">
                  <a:txBody>
                    <a:bodyPr/>
                    <a:lstStyle/>
                    <a:p>
                      <a:pPr marL="80645">
                        <a:spcAft>
                          <a:spcPts val="0"/>
                        </a:spcAft>
                      </a:pPr>
                      <a:r>
                        <a:rPr lang="uk-UA" sz="1200" b="1">
                          <a:solidFill>
                            <a:srgbClr val="000000"/>
                          </a:solidFill>
                          <a:latin typeface="Times New Roman"/>
                          <a:ea typeface="Calibri"/>
                          <a:cs typeface="Times New Roman"/>
                        </a:rPr>
                        <a:t>Сумарна кількість навчальних годин інваріантної і варіативної складових, що фінансується з бюджету (без урахування поділу класів на групи)</a:t>
                      </a:r>
                      <a:endParaRPr lang="uk-UA" sz="1200">
                        <a:solidFill>
                          <a:srgbClr val="000000"/>
                        </a:solidFill>
                        <a:latin typeface="Microsoft Sans Serif"/>
                        <a:ea typeface="Microsoft Sans Serif"/>
                        <a:cs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gridSpan="2">
                  <a:txBody>
                    <a:bodyPr/>
                    <a:lstStyle/>
                    <a:p>
                      <a:pPr marL="78740" algn="ctr">
                        <a:spcAft>
                          <a:spcPts val="0"/>
                        </a:spcAft>
                      </a:pPr>
                      <a:r>
                        <a:rPr lang="uk-UA" sz="1200" dirty="0">
                          <a:solidFill>
                            <a:srgbClr val="000000"/>
                          </a:solidFill>
                          <a:latin typeface="Times New Roman"/>
                          <a:ea typeface="Calibri"/>
                          <a:cs typeface="Times New Roman"/>
                        </a:rPr>
                        <a:t>26</a:t>
                      </a:r>
                      <a:endParaRPr lang="uk-UA" sz="1200" dirty="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uk-UA"/>
                    </a:p>
                  </a:txBody>
                  <a:tcPr/>
                </a:tc>
                <a:tc>
                  <a:txBody>
                    <a:bodyPr/>
                    <a:lstStyle/>
                    <a:p>
                      <a:pPr marL="78740" algn="ctr">
                        <a:spcAft>
                          <a:spcPts val="0"/>
                        </a:spcAft>
                      </a:pPr>
                      <a:r>
                        <a:rPr lang="uk-UA" sz="1200" dirty="0">
                          <a:solidFill>
                            <a:srgbClr val="000000"/>
                          </a:solidFill>
                          <a:latin typeface="Times New Roman"/>
                          <a:ea typeface="Calibri"/>
                          <a:cs typeface="Times New Roman"/>
                        </a:rPr>
                        <a:t>26</a:t>
                      </a:r>
                      <a:endParaRPr lang="uk-UA" sz="1200" dirty="0">
                        <a:solidFill>
                          <a:srgbClr val="000000"/>
                        </a:solidFill>
                        <a:latin typeface="Microsoft Sans Serif"/>
                        <a:ea typeface="Microsoft Sans Serif"/>
                        <a:cs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3553" name="Rectangle 1"/>
          <p:cNvSpPr>
            <a:spLocks noChangeArrowheads="1"/>
          </p:cNvSpPr>
          <p:nvPr/>
        </p:nvSpPr>
        <p:spPr bwMode="auto">
          <a:xfrm>
            <a:off x="0" y="65149"/>
            <a:ext cx="3923928"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Таблиця 1</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відповідно до Типової освітньої програми </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підставі наказу МОН України від 20.04.2018р. №407)</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Навчальний план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початкової школи з українською мовою навчання</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Години, передбачені для фізичної культури, не враховуються під час визначення гранично допустимого навчального навантаження учнів, але обов'язково фінансуються.</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1259632" y="980728"/>
            <a:ext cx="1152128" cy="369332"/>
          </a:xfrm>
          <a:prstGeom prst="rect">
            <a:avLst/>
          </a:prstGeom>
          <a:noFill/>
        </p:spPr>
        <p:txBody>
          <a:bodyPr wrap="square" rtlCol="0">
            <a:spAutoFit/>
          </a:bodyPr>
          <a:lstStyle/>
          <a:p>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5" name="Содержимое 4"/>
          <p:cNvGraphicFramePr>
            <a:graphicFrameLocks noGrp="1"/>
          </p:cNvGraphicFramePr>
          <p:nvPr>
            <p:ph idx="1"/>
          </p:nvPr>
        </p:nvGraphicFramePr>
        <p:xfrm>
          <a:off x="4427985" y="260634"/>
          <a:ext cx="4716015" cy="6336719"/>
        </p:xfrm>
        <a:graphic>
          <a:graphicData uri="http://schemas.openxmlformats.org/drawingml/2006/table">
            <a:tbl>
              <a:tblPr/>
              <a:tblGrid>
                <a:gridCol w="1172456"/>
                <a:gridCol w="1172456"/>
                <a:gridCol w="536752"/>
                <a:gridCol w="473971"/>
                <a:gridCol w="473971"/>
                <a:gridCol w="473971"/>
                <a:gridCol w="412438"/>
              </a:tblGrid>
              <a:tr h="190136">
                <a:tc rowSpan="2">
                  <a:txBody>
                    <a:bodyPr/>
                    <a:lstStyle/>
                    <a:p>
                      <a:pPr algn="ctr">
                        <a:spcAft>
                          <a:spcPts val="0"/>
                        </a:spcAft>
                      </a:pPr>
                      <a:r>
                        <a:rPr lang="uk-UA" sz="800" b="1" dirty="0">
                          <a:solidFill>
                            <a:srgbClr val="000000"/>
                          </a:solidFill>
                          <a:latin typeface="Times New Roman"/>
                          <a:ea typeface="Calibri"/>
                          <a:cs typeface="Times New Roman"/>
                        </a:rPr>
                        <a:t>Освітні галузі</a:t>
                      </a:r>
                      <a:endParaRPr lang="uk-UA" sz="800" dirty="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uk-UA" sz="800" b="1">
                          <a:solidFill>
                            <a:srgbClr val="000000"/>
                          </a:solidFill>
                          <a:latin typeface="Times New Roman"/>
                          <a:ea typeface="Calibri"/>
                          <a:cs typeface="Times New Roman"/>
                        </a:rPr>
                        <a:t>Предмети</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uk-UA" sz="800" b="1">
                          <a:solidFill>
                            <a:srgbClr val="000000"/>
                          </a:solidFill>
                          <a:latin typeface="Times New Roman"/>
                          <a:ea typeface="Calibri"/>
                          <a:cs typeface="Times New Roman"/>
                        </a:rPr>
                        <a:t>Кількість годин на тиждень у класах</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172851">
                <a:tc vMerge="1">
                  <a:txBody>
                    <a:bodyPr/>
                    <a:lstStyle/>
                    <a:p>
                      <a:endParaRPr lang="uk-UA"/>
                    </a:p>
                  </a:txBody>
                  <a:tcPr/>
                </a:tc>
                <a:tc vMerge="1">
                  <a:txBody>
                    <a:bodyPr/>
                    <a:lstStyle/>
                    <a:p>
                      <a:endParaRPr lang="uk-UA"/>
                    </a:p>
                  </a:txBody>
                  <a:tcPr/>
                </a:tc>
                <a:tc>
                  <a:txBody>
                    <a:bodyPr/>
                    <a:lstStyle/>
                    <a:p>
                      <a:pPr algn="ctr">
                        <a:spcAft>
                          <a:spcPts val="0"/>
                        </a:spcAft>
                      </a:pPr>
                      <a:r>
                        <a:rPr lang="uk-UA" sz="800" b="1">
                          <a:solidFill>
                            <a:srgbClr val="000000"/>
                          </a:solidFill>
                          <a:latin typeface="Times New Roman"/>
                          <a:ea typeface="Calibri"/>
                          <a:cs typeface="Times New Roman"/>
                        </a:rPr>
                        <a:t>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6</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7</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8</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9</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rowSpan="5">
                  <a:txBody>
                    <a:bodyPr/>
                    <a:lstStyle/>
                    <a:p>
                      <a:pPr>
                        <a:spcAft>
                          <a:spcPts val="0"/>
                        </a:spcAft>
                      </a:pPr>
                      <a:r>
                        <a:rPr lang="uk-UA" sz="800" dirty="0">
                          <a:solidFill>
                            <a:srgbClr val="000000"/>
                          </a:solidFill>
                          <a:latin typeface="Times New Roman"/>
                          <a:ea typeface="Calibri"/>
                          <a:cs typeface="Times New Roman"/>
                        </a:rPr>
                        <a:t>Мови і літератури</a:t>
                      </a:r>
                      <a:endParaRPr lang="uk-UA" sz="800" dirty="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800">
                          <a:solidFill>
                            <a:srgbClr val="000000"/>
                          </a:solidFill>
                          <a:latin typeface="Times New Roman"/>
                          <a:ea typeface="Calibri"/>
                          <a:cs typeface="Times New Roman"/>
                        </a:rPr>
                        <a:t>Українська мова </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3,5+0,5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3,5+0,5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2,5+1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Українська література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Англійська мова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Французька мова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Зарубіжна література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rowSpan="3">
                  <a:txBody>
                    <a:bodyPr/>
                    <a:lstStyle/>
                    <a:p>
                      <a:pPr>
                        <a:spcAft>
                          <a:spcPts val="0"/>
                        </a:spcAft>
                      </a:pPr>
                      <a:r>
                        <a:rPr lang="uk-UA" sz="800">
                          <a:solidFill>
                            <a:srgbClr val="000000"/>
                          </a:solidFill>
                          <a:latin typeface="Times New Roman"/>
                          <a:ea typeface="Calibri"/>
                          <a:cs typeface="Times New Roman"/>
                        </a:rPr>
                        <a:t>Суспільство-знавство</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800">
                          <a:solidFill>
                            <a:srgbClr val="000000"/>
                          </a:solidFill>
                          <a:latin typeface="Times New Roman"/>
                          <a:ea typeface="Calibri"/>
                          <a:cs typeface="Times New Roman"/>
                        </a:rPr>
                        <a:t>Історія України</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Всесвітня історія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Основи правознавства </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rowSpan="3">
                  <a:txBody>
                    <a:bodyPr/>
                    <a:lstStyle/>
                    <a:p>
                      <a:pPr>
                        <a:spcAft>
                          <a:spcPts val="0"/>
                        </a:spcAft>
                      </a:pPr>
                      <a:r>
                        <a:rPr lang="uk-UA" sz="800">
                          <a:solidFill>
                            <a:srgbClr val="000000"/>
                          </a:solidFill>
                          <a:latin typeface="Times New Roman"/>
                          <a:ea typeface="Calibri"/>
                          <a:cs typeface="Times New Roman"/>
                        </a:rPr>
                        <a:t>Мистецтво*</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800">
                          <a:solidFill>
                            <a:srgbClr val="000000"/>
                          </a:solidFill>
                          <a:latin typeface="Times New Roman"/>
                          <a:ea typeface="Calibri"/>
                          <a:cs typeface="Times New Roman"/>
                        </a:rPr>
                        <a:t>Музичне мистецтво</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74">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Образотворче мистецтво</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Мистецтво</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rowSpan="3">
                  <a:txBody>
                    <a:bodyPr/>
                    <a:lstStyle/>
                    <a:p>
                      <a:pPr>
                        <a:spcAft>
                          <a:spcPts val="0"/>
                        </a:spcAft>
                      </a:pPr>
                      <a:r>
                        <a:rPr lang="uk-UA" sz="800">
                          <a:solidFill>
                            <a:srgbClr val="000000"/>
                          </a:solidFill>
                          <a:latin typeface="Times New Roman"/>
                          <a:ea typeface="Calibri"/>
                          <a:cs typeface="Times New Roman"/>
                        </a:rPr>
                        <a:t>Математика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800">
                          <a:solidFill>
                            <a:srgbClr val="000000"/>
                          </a:solidFill>
                          <a:latin typeface="Times New Roman"/>
                          <a:ea typeface="Calibri"/>
                          <a:cs typeface="Times New Roman"/>
                        </a:rPr>
                        <a:t>Математика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4</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4</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Алгебра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Геометрія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rowSpan="5">
                  <a:txBody>
                    <a:bodyPr/>
                    <a:lstStyle/>
                    <a:p>
                      <a:pPr>
                        <a:spcAft>
                          <a:spcPts val="0"/>
                        </a:spcAft>
                      </a:pPr>
                      <a:r>
                        <a:rPr lang="uk-UA" sz="800">
                          <a:solidFill>
                            <a:srgbClr val="000000"/>
                          </a:solidFill>
                          <a:latin typeface="Times New Roman"/>
                          <a:ea typeface="Calibri"/>
                          <a:cs typeface="Times New Roman"/>
                        </a:rPr>
                        <a:t>Природознавство</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800">
                          <a:solidFill>
                            <a:srgbClr val="000000"/>
                          </a:solidFill>
                          <a:latin typeface="Times New Roman"/>
                          <a:ea typeface="Calibri"/>
                          <a:cs typeface="Times New Roman"/>
                        </a:rPr>
                        <a:t>Природознавство</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Біологія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Географія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Фізика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Хімія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rowSpan="2">
                  <a:txBody>
                    <a:bodyPr/>
                    <a:lstStyle/>
                    <a:p>
                      <a:pPr>
                        <a:spcAft>
                          <a:spcPts val="0"/>
                        </a:spcAft>
                      </a:pPr>
                      <a:r>
                        <a:rPr lang="uk-UA" sz="800">
                          <a:solidFill>
                            <a:srgbClr val="000000"/>
                          </a:solidFill>
                          <a:latin typeface="Times New Roman"/>
                          <a:ea typeface="Calibri"/>
                          <a:cs typeface="Times New Roman"/>
                        </a:rPr>
                        <a:t>Технології</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800">
                          <a:solidFill>
                            <a:srgbClr val="000000"/>
                          </a:solidFill>
                          <a:latin typeface="Times New Roman"/>
                          <a:ea typeface="Calibri"/>
                          <a:cs typeface="Times New Roman"/>
                        </a:rPr>
                        <a:t>Трудове навчання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Інформатика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rowSpan="2">
                  <a:txBody>
                    <a:bodyPr/>
                    <a:lstStyle/>
                    <a:p>
                      <a:pPr>
                        <a:spcAft>
                          <a:spcPts val="0"/>
                        </a:spcAft>
                      </a:pPr>
                      <a:r>
                        <a:rPr lang="uk-UA" sz="800">
                          <a:solidFill>
                            <a:srgbClr val="000000"/>
                          </a:solidFill>
                          <a:latin typeface="Times New Roman"/>
                          <a:ea typeface="Calibri"/>
                          <a:cs typeface="Times New Roman"/>
                        </a:rPr>
                        <a:t>Здоров’я і фізична культура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800">
                          <a:solidFill>
                            <a:srgbClr val="000000"/>
                          </a:solidFill>
                          <a:latin typeface="Times New Roman"/>
                          <a:ea typeface="Calibri"/>
                          <a:cs typeface="Times New Roman"/>
                        </a:rPr>
                        <a:t>Основи здоров’я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vMerge="1">
                  <a:txBody>
                    <a:bodyPr/>
                    <a:lstStyle/>
                    <a:p>
                      <a:endParaRPr lang="uk-UA"/>
                    </a:p>
                  </a:txBody>
                  <a:tcPr/>
                </a:tc>
                <a:tc>
                  <a:txBody>
                    <a:bodyPr/>
                    <a:lstStyle/>
                    <a:p>
                      <a:pPr>
                        <a:spcAft>
                          <a:spcPts val="0"/>
                        </a:spcAft>
                      </a:pPr>
                      <a:r>
                        <a:rPr lang="uk-UA" sz="800">
                          <a:solidFill>
                            <a:srgbClr val="000000"/>
                          </a:solidFill>
                          <a:latin typeface="Times New Roman"/>
                          <a:ea typeface="Calibri"/>
                          <a:cs typeface="Times New Roman"/>
                        </a:rPr>
                        <a:t>Фізична культура**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b="1">
                          <a:solidFill>
                            <a:srgbClr val="000000"/>
                          </a:solidFill>
                          <a:latin typeface="Times New Roman"/>
                          <a:ea typeface="Calibri"/>
                          <a:cs typeface="Times New Roman"/>
                        </a:rPr>
                        <a:t>Разом (без фізкультури)</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r>
                        <a:rPr lang="uk-UA" sz="800" b="1">
                          <a:solidFill>
                            <a:srgbClr val="000000"/>
                          </a:solidFill>
                          <a:latin typeface="Times New Roman"/>
                          <a:ea typeface="Calibri"/>
                          <a:cs typeface="Times New Roman"/>
                        </a:rPr>
                        <a:t>25,5+1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27,5+1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29+1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29,5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31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Варіативна складова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r>
                        <a:rPr lang="uk-UA" sz="8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Курси за вибором :</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Християнська етика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Факультативи, індивідуальні заняття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r>
                        <a:rPr lang="uk-UA" sz="8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Мій Івано-Франківськ</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Українська мова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Математика</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Мистецтво</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Літературна студія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r>
                        <a:rPr lang="uk-UA" sz="8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800">
                        <a:solidFill>
                          <a:srgbClr val="000000"/>
                        </a:solidFill>
                        <a:latin typeface="Times New Roman"/>
                        <a:ea typeface="Calibri"/>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a:solidFill>
                            <a:srgbClr val="000000"/>
                          </a:solidFill>
                          <a:latin typeface="Times New Roman"/>
                          <a:ea typeface="Calibri"/>
                          <a:cs typeface="Times New Roman"/>
                        </a:rPr>
                        <a:t>Гранично допустиме навчальне навантаження</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r>
                        <a:rPr lang="uk-UA" sz="800">
                          <a:solidFill>
                            <a:srgbClr val="000000"/>
                          </a:solidFill>
                          <a:latin typeface="Times New Roman"/>
                          <a:ea typeface="Calibri"/>
                          <a:cs typeface="Times New Roman"/>
                        </a:rPr>
                        <a:t>28</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31</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33</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a:solidFill>
                            <a:srgbClr val="000000"/>
                          </a:solidFill>
                          <a:latin typeface="Times New Roman"/>
                          <a:ea typeface="Calibri"/>
                          <a:cs typeface="Times New Roman"/>
                        </a:rPr>
                        <a:t>33</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937">
                <a:tc gridSpan="2">
                  <a:txBody>
                    <a:bodyPr/>
                    <a:lstStyle/>
                    <a:p>
                      <a:pPr>
                        <a:spcAft>
                          <a:spcPts val="0"/>
                        </a:spcAft>
                      </a:pPr>
                      <a:r>
                        <a:rPr lang="uk-UA" sz="800" b="1">
                          <a:solidFill>
                            <a:srgbClr val="000000"/>
                          </a:solidFill>
                          <a:latin typeface="Times New Roman"/>
                          <a:ea typeface="Calibri"/>
                          <a:cs typeface="Times New Roman"/>
                        </a:rPr>
                        <a:t>Всього (без урахування поділу класів на групи)</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ctr">
                        <a:spcAft>
                          <a:spcPts val="0"/>
                        </a:spcAft>
                      </a:pPr>
                      <a:r>
                        <a:rPr lang="uk-UA" sz="800" b="1">
                          <a:solidFill>
                            <a:srgbClr val="000000"/>
                          </a:solidFill>
                          <a:latin typeface="Times New Roman"/>
                          <a:ea typeface="Calibri"/>
                          <a:cs typeface="Times New Roman"/>
                        </a:rPr>
                        <a:t>29,5+1,5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31,5+2,5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33+2</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a:solidFill>
                            <a:srgbClr val="000000"/>
                          </a:solidFill>
                          <a:latin typeface="Times New Roman"/>
                          <a:ea typeface="Calibri"/>
                          <a:cs typeface="Times New Roman"/>
                        </a:rPr>
                        <a:t>32,5+3,5</a:t>
                      </a:r>
                      <a:endParaRPr lang="uk-UA" sz="80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800" b="1" dirty="0">
                          <a:solidFill>
                            <a:srgbClr val="000000"/>
                          </a:solidFill>
                          <a:latin typeface="Times New Roman"/>
                          <a:ea typeface="Calibri"/>
                          <a:cs typeface="Times New Roman"/>
                        </a:rPr>
                        <a:t>34+2</a:t>
                      </a:r>
                      <a:endParaRPr lang="uk-UA" sz="800" dirty="0">
                        <a:solidFill>
                          <a:srgbClr val="000000"/>
                        </a:solidFill>
                        <a:latin typeface="Microsoft Sans Serif"/>
                        <a:ea typeface="Microsoft Sans Serif"/>
                        <a:cs typeface="Times New Roman"/>
                      </a:endParaRPr>
                    </a:p>
                  </a:txBody>
                  <a:tcPr marL="47142" marR="471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577" name="Rectangle 1"/>
          <p:cNvSpPr>
            <a:spLocks noChangeArrowheads="1"/>
          </p:cNvSpPr>
          <p:nvPr/>
        </p:nvSpPr>
        <p:spPr bwMode="auto">
          <a:xfrm>
            <a:off x="0" y="98428"/>
            <a:ext cx="4499992"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Таблиця 1</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відповідно до Типової освітньої програми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підставі наказу МОН України від 20.04.2018р.№408)</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Навчальний план закладу загальної середньої освіти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 навчанням українською мовою і вивченням двох іноземних мов</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*Години, передбачені для фізичної культури, не враховуються під час визначення гранично допустимого навчального навантаження учнів, але обов'язково фінансуються.</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межах галузі «Суспільствознавство» у 5-му класі вивчається курс «Історія України (Вступ до історії)», у 6-му – інтегрований курс «Всесвітня історія. Історія України».</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graphicFrame>
        <p:nvGraphicFramePr>
          <p:cNvPr id="5" name="Содержимое 4"/>
          <p:cNvGraphicFramePr>
            <a:graphicFrameLocks noGrp="1"/>
          </p:cNvGraphicFramePr>
          <p:nvPr>
            <p:ph idx="1"/>
          </p:nvPr>
        </p:nvGraphicFramePr>
        <p:xfrm>
          <a:off x="179511" y="764709"/>
          <a:ext cx="4464496" cy="6093290"/>
        </p:xfrm>
        <a:graphic>
          <a:graphicData uri="http://schemas.openxmlformats.org/drawingml/2006/table">
            <a:tbl>
              <a:tblPr/>
              <a:tblGrid>
                <a:gridCol w="2937102"/>
                <a:gridCol w="763697"/>
                <a:gridCol w="763697"/>
              </a:tblGrid>
              <a:tr h="394886">
                <a:tc rowSpan="2">
                  <a:txBody>
                    <a:bodyPr/>
                    <a:lstStyle/>
                    <a:p>
                      <a:pPr indent="4445" algn="ctr">
                        <a:lnSpc>
                          <a:spcPct val="115000"/>
                        </a:lnSpc>
                        <a:spcAft>
                          <a:spcPts val="0"/>
                        </a:spcAft>
                      </a:pPr>
                      <a:endParaRPr lang="uk-UA" sz="800" dirty="0">
                        <a:solidFill>
                          <a:srgbClr val="000000"/>
                        </a:solidFill>
                        <a:latin typeface="Microsoft Sans Serif"/>
                        <a:ea typeface="Microsoft Sans Serif"/>
                        <a:cs typeface="Times New Roman"/>
                      </a:endParaRPr>
                    </a:p>
                    <a:p>
                      <a:pPr indent="4445" algn="ctr">
                        <a:lnSpc>
                          <a:spcPct val="115000"/>
                        </a:lnSpc>
                        <a:spcAft>
                          <a:spcPts val="0"/>
                        </a:spcAft>
                      </a:pPr>
                      <a:r>
                        <a:rPr lang="uk-UA" sz="900" b="1" dirty="0">
                          <a:solidFill>
                            <a:srgbClr val="000000"/>
                          </a:solidFill>
                          <a:latin typeface="Times New Roman"/>
                          <a:ea typeface="Calibri"/>
                          <a:cs typeface="Times New Roman"/>
                        </a:rPr>
                        <a:t>Предмети</a:t>
                      </a:r>
                      <a:endParaRPr lang="uk-UA" sz="800" dirty="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4445" algn="ctr">
                        <a:lnSpc>
                          <a:spcPct val="115000"/>
                        </a:lnSpc>
                        <a:spcAft>
                          <a:spcPts val="0"/>
                        </a:spcAft>
                      </a:pPr>
                      <a:r>
                        <a:rPr lang="uk-UA" sz="900" b="1">
                          <a:solidFill>
                            <a:srgbClr val="000000"/>
                          </a:solidFill>
                          <a:latin typeface="Times New Roman"/>
                          <a:ea typeface="Calibri"/>
                          <a:cs typeface="Times New Roman"/>
                        </a:rPr>
                        <a:t>Кількість годин на тиждень у класах</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r>
              <a:tr h="196332">
                <a:tc vMerge="1">
                  <a:txBody>
                    <a:bodyPr/>
                    <a:lstStyle/>
                    <a:p>
                      <a:endParaRPr lang="uk-UA"/>
                    </a:p>
                  </a:txBody>
                  <a:tcPr/>
                </a:tc>
                <a:tc>
                  <a:txBody>
                    <a:bodyPr/>
                    <a:lstStyle/>
                    <a:p>
                      <a:pPr algn="ctr">
                        <a:lnSpc>
                          <a:spcPct val="115000"/>
                        </a:lnSpc>
                        <a:spcAft>
                          <a:spcPts val="0"/>
                        </a:spcAft>
                      </a:pPr>
                      <a:r>
                        <a:rPr lang="uk-UA" sz="900" b="1">
                          <a:solidFill>
                            <a:srgbClr val="000000"/>
                          </a:solidFill>
                          <a:latin typeface="Times New Roman"/>
                          <a:ea typeface="Calibri"/>
                          <a:cs typeface="Times New Roman"/>
                        </a:rPr>
                        <a:t>10</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11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363">
                <a:tc>
                  <a:txBody>
                    <a:bodyPr/>
                    <a:lstStyle/>
                    <a:p>
                      <a:pPr marL="20955">
                        <a:lnSpc>
                          <a:spcPct val="115000"/>
                        </a:lnSpc>
                        <a:spcAft>
                          <a:spcPts val="0"/>
                        </a:spcAft>
                      </a:pPr>
                      <a:r>
                        <a:rPr lang="uk-UA" sz="900" b="1">
                          <a:solidFill>
                            <a:srgbClr val="000000"/>
                          </a:solidFill>
                          <a:latin typeface="Times New Roman"/>
                          <a:ea typeface="Calibri"/>
                          <a:cs typeface="Times New Roman"/>
                        </a:rPr>
                        <a:t>Базові предмети</a:t>
                      </a:r>
                      <a:r>
                        <a:rPr lang="uk-UA" sz="700" b="1" baseline="300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27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26</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Українська мова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Українська  література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Зарубіжна література</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Англійська мова</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Історія України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1,5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6332">
                <a:tc>
                  <a:txBody>
                    <a:bodyPr/>
                    <a:lstStyle/>
                    <a:p>
                      <a:pPr marL="20955">
                        <a:lnSpc>
                          <a:spcPct val="115000"/>
                        </a:lnSpc>
                        <a:spcAft>
                          <a:spcPts val="0"/>
                        </a:spcAft>
                      </a:pPr>
                      <a:r>
                        <a:rPr lang="uk-UA" sz="900" dirty="0">
                          <a:solidFill>
                            <a:srgbClr val="000000"/>
                          </a:solidFill>
                          <a:latin typeface="Times New Roman"/>
                          <a:ea typeface="Calibri"/>
                          <a:cs typeface="Times New Roman"/>
                        </a:rPr>
                        <a:t>Всесвітня історія</a:t>
                      </a:r>
                      <a:endParaRPr lang="uk-UA" sz="800" dirty="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dirty="0">
                          <a:solidFill>
                            <a:srgbClr val="000000"/>
                          </a:solidFill>
                          <a:latin typeface="Times New Roman"/>
                          <a:ea typeface="Calibri"/>
                          <a:cs typeface="Times New Roman"/>
                        </a:rPr>
                        <a:t>1</a:t>
                      </a:r>
                      <a:endParaRPr lang="uk-UA" sz="800" dirty="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dirty="0">
                          <a:solidFill>
                            <a:srgbClr val="000000"/>
                          </a:solidFill>
                          <a:latin typeface="Times New Roman"/>
                          <a:ea typeface="Calibri"/>
                          <a:cs typeface="Times New Roman"/>
                        </a:rPr>
                        <a:t>Громадянська освіта</a:t>
                      </a:r>
                      <a:endParaRPr lang="uk-UA" sz="800" dirty="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dirty="0">
                          <a:solidFill>
                            <a:srgbClr val="000000"/>
                          </a:solidFill>
                          <a:latin typeface="Times New Roman"/>
                          <a:ea typeface="Calibri"/>
                          <a:cs typeface="Times New Roman"/>
                        </a:rPr>
                        <a:t>2</a:t>
                      </a:r>
                      <a:endParaRPr lang="uk-UA" sz="800" dirty="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uk-UA" sz="900">
                          <a:solidFill>
                            <a:srgbClr val="000000"/>
                          </a:solidFill>
                          <a:latin typeface="Times New Roman"/>
                          <a:ea typeface="Calibri"/>
                          <a:cs typeface="Times New Roman"/>
                        </a:rPr>
                        <a:t>0</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196332">
                <a:tc>
                  <a:txBody>
                    <a:bodyPr/>
                    <a:lstStyle/>
                    <a:p>
                      <a:pPr marL="20955">
                        <a:lnSpc>
                          <a:spcPct val="115000"/>
                        </a:lnSpc>
                        <a:spcAft>
                          <a:spcPts val="0"/>
                        </a:spcAft>
                      </a:pPr>
                      <a:r>
                        <a:rPr lang="uk-UA" sz="900">
                          <a:solidFill>
                            <a:srgbClr val="000000"/>
                          </a:solidFill>
                          <a:latin typeface="Times New Roman"/>
                          <a:ea typeface="Times New Roman"/>
                          <a:cs typeface="Times New Roman"/>
                        </a:rPr>
                        <a:t>Математика (алгебра і початки аналізу та геометрія)</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dirty="0">
                          <a:solidFill>
                            <a:srgbClr val="000000"/>
                          </a:solidFill>
                          <a:latin typeface="Times New Roman"/>
                          <a:ea typeface="Calibri"/>
                          <a:cs typeface="Times New Roman"/>
                        </a:rPr>
                        <a:t>3</a:t>
                      </a:r>
                      <a:endParaRPr lang="uk-UA" sz="800" dirty="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Біологія і екологія</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Географія</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Фізика і астрономія</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4</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Хімія</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1,5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Фізична культура</a:t>
                      </a:r>
                      <a:r>
                        <a:rPr lang="uk-UA" sz="900" b="1" baseline="30000">
                          <a:solidFill>
                            <a:srgbClr val="000000"/>
                          </a:solidFill>
                          <a:latin typeface="Times New Roman"/>
                          <a:ea typeface="Calibri"/>
                          <a:cs typeface="Times New Roman"/>
                        </a:rPr>
                        <a:t>4</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Захист Вітчизни</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1,5</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b="1">
                          <a:solidFill>
                            <a:srgbClr val="000000"/>
                          </a:solidFill>
                          <a:latin typeface="Times New Roman"/>
                          <a:ea typeface="Calibri"/>
                          <a:cs typeface="Times New Roman"/>
                        </a:rPr>
                        <a:t>Профільний предмет</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6</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6</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Технології</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6</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6</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b="1">
                          <a:solidFill>
                            <a:srgbClr val="000000"/>
                          </a:solidFill>
                          <a:latin typeface="Times New Roman"/>
                          <a:ea typeface="Calibri"/>
                          <a:cs typeface="Times New Roman"/>
                        </a:rPr>
                        <a:t>Вибірково-обов’язкові предмети</a:t>
                      </a:r>
                      <a:r>
                        <a:rPr lang="uk-UA" sz="900">
                          <a:solidFill>
                            <a:srgbClr val="000000"/>
                          </a:solidFill>
                          <a:latin typeface="Times New Roman"/>
                          <a:ea typeface="Calibri"/>
                          <a:cs typeface="Times New Roman"/>
                        </a:rPr>
                        <a:t>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3</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Інформатика</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Мистецтво</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b="1">
                          <a:solidFill>
                            <a:srgbClr val="000000"/>
                          </a:solidFill>
                          <a:latin typeface="Times New Roman"/>
                          <a:ea typeface="Calibri"/>
                          <a:cs typeface="Times New Roman"/>
                        </a:rPr>
                        <a:t>Додаткові години</a:t>
                      </a:r>
                      <a:r>
                        <a:rPr lang="uk-UA" sz="900" b="1" baseline="30000">
                          <a:solidFill>
                            <a:srgbClr val="000000"/>
                          </a:solidFill>
                          <a:latin typeface="Times New Roman"/>
                          <a:ea typeface="Calibri"/>
                          <a:cs typeface="Times New Roman"/>
                        </a:rPr>
                        <a:t> </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2</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Французька мова</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Захист України</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Математика</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0,5</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855">
                <a:tc>
                  <a:txBody>
                    <a:bodyPr/>
                    <a:lstStyle/>
                    <a:p>
                      <a:pPr marL="20955">
                        <a:lnSpc>
                          <a:spcPct val="115000"/>
                        </a:lnSpc>
                        <a:spcAft>
                          <a:spcPts val="0"/>
                        </a:spcAft>
                      </a:pPr>
                      <a:r>
                        <a:rPr lang="uk-UA" sz="900">
                          <a:solidFill>
                            <a:srgbClr val="000000"/>
                          </a:solidFill>
                          <a:latin typeface="Times New Roman"/>
                          <a:ea typeface="Calibri"/>
                          <a:cs typeface="Times New Roman"/>
                        </a:rPr>
                        <a:t>Українська мова</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a:solidFill>
                          <a:srgbClr val="000000"/>
                        </a:solidFill>
                        <a:latin typeface="Times New Roman"/>
                        <a:ea typeface="Calibri"/>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1</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332">
                <a:tc>
                  <a:txBody>
                    <a:bodyPr/>
                    <a:lstStyle/>
                    <a:p>
                      <a:pPr marL="20955">
                        <a:lnSpc>
                          <a:spcPct val="115000"/>
                        </a:lnSpc>
                        <a:spcAft>
                          <a:spcPts val="0"/>
                        </a:spcAft>
                      </a:pPr>
                      <a:r>
                        <a:rPr lang="uk-UA" sz="900">
                          <a:solidFill>
                            <a:srgbClr val="000000"/>
                          </a:solidFill>
                          <a:latin typeface="Times New Roman"/>
                          <a:ea typeface="Calibri"/>
                          <a:cs typeface="Times New Roman"/>
                        </a:rPr>
                        <a:t>Гранично допустиме тижневе навантаження на учня</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32+6</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Calibri"/>
                          <a:cs typeface="Times New Roman"/>
                        </a:rPr>
                        <a:t>32+6</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886">
                <a:tc>
                  <a:txBody>
                    <a:bodyPr/>
                    <a:lstStyle/>
                    <a:p>
                      <a:pPr marL="20955">
                        <a:lnSpc>
                          <a:spcPct val="115000"/>
                        </a:lnSpc>
                        <a:spcAft>
                          <a:spcPts val="0"/>
                        </a:spcAft>
                      </a:pPr>
                      <a:r>
                        <a:rPr lang="uk-UA" sz="900" b="1">
                          <a:solidFill>
                            <a:srgbClr val="000000"/>
                          </a:solidFill>
                          <a:latin typeface="Times New Roman"/>
                          <a:ea typeface="Calibri"/>
                          <a:cs typeface="Times New Roman"/>
                        </a:rPr>
                        <a:t>Всього фінансується </a:t>
                      </a:r>
                      <a:r>
                        <a:rPr lang="uk-UA" sz="900">
                          <a:solidFill>
                            <a:srgbClr val="000000"/>
                          </a:solidFill>
                          <a:latin typeface="Times New Roman"/>
                          <a:ea typeface="Calibri"/>
                          <a:cs typeface="Times New Roman"/>
                        </a:rPr>
                        <a:t>(без урахування поділу класу на групи)</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a:solidFill>
                            <a:srgbClr val="000000"/>
                          </a:solidFill>
                          <a:latin typeface="Times New Roman"/>
                          <a:ea typeface="Calibri"/>
                          <a:cs typeface="Times New Roman"/>
                        </a:rPr>
                        <a:t>38</a:t>
                      </a:r>
                      <a:endParaRPr lang="uk-UA" sz="80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dirty="0">
                          <a:solidFill>
                            <a:srgbClr val="000000"/>
                          </a:solidFill>
                          <a:latin typeface="Times New Roman"/>
                          <a:ea typeface="Calibri"/>
                          <a:cs typeface="Times New Roman"/>
                        </a:rPr>
                        <a:t>38</a:t>
                      </a:r>
                      <a:endParaRPr lang="uk-UA" sz="800" dirty="0">
                        <a:solidFill>
                          <a:srgbClr val="000000"/>
                        </a:solidFill>
                        <a:latin typeface="Microsoft Sans Serif"/>
                        <a:ea typeface="Microsoft Sans Serif"/>
                        <a:cs typeface="Times New Roman"/>
                      </a:endParaRPr>
                    </a:p>
                  </a:txBody>
                  <a:tcPr marL="43283" marR="432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601" name="Rectangle 1"/>
          <p:cNvSpPr>
            <a:spLocks noChangeArrowheads="1"/>
          </p:cNvSpPr>
          <p:nvPr/>
        </p:nvSpPr>
        <p:spPr bwMode="auto">
          <a:xfrm flipH="1">
            <a:off x="1403648" y="123111"/>
            <a:ext cx="7740352"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914900" algn="just" defTabSz="914400" rtl="0" eaLnBrk="1" fontAlgn="base" latinLnBrk="0" hangingPunct="1">
              <a:lnSpc>
                <a:spcPct val="100000"/>
              </a:lnSpc>
              <a:spcBef>
                <a:spcPct val="0"/>
              </a:spcBef>
              <a:spcAft>
                <a:spcPct val="0"/>
              </a:spcAft>
              <a:buClrTx/>
              <a:buSzTx/>
              <a:buFontTx/>
              <a:buNone/>
              <a:tabLst>
                <a:tab pos="439102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Таблиця 1</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914900" algn="r" defTabSz="914400" rtl="0" eaLnBrk="0" fontAlgn="base" latinLnBrk="0" hangingPunct="0">
              <a:lnSpc>
                <a:spcPct val="100000"/>
              </a:lnSpc>
              <a:spcBef>
                <a:spcPct val="0"/>
              </a:spcBef>
              <a:spcAft>
                <a:spcPct val="0"/>
              </a:spcAft>
              <a:buClrTx/>
              <a:buSzTx/>
              <a:buFontTx/>
              <a:buNone/>
              <a:tabLst>
                <a:tab pos="439102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відповідно до Типової освітньої програми</a:t>
            </a:r>
          </a:p>
          <a:p>
            <a:pPr marL="0" marR="0" lvl="0" indent="4914900" algn="r" defTabSz="914400" rtl="0" eaLnBrk="0" fontAlgn="base" latinLnBrk="0" hangingPunct="0">
              <a:lnSpc>
                <a:spcPct val="100000"/>
              </a:lnSpc>
              <a:spcBef>
                <a:spcPct val="0"/>
              </a:spcBef>
              <a:spcAft>
                <a:spcPct val="0"/>
              </a:spcAft>
              <a:buClrTx/>
              <a:buSzTx/>
              <a:buFontTx/>
              <a:buNone/>
              <a:tabLst>
                <a:tab pos="439102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a:t>
            </a:r>
            <a:r>
              <a:rPr kumimoji="0" lang="uk-UA" sz="1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підставі наказу МОН  України</a:t>
            </a:r>
          </a:p>
          <a:p>
            <a:pPr marL="0" marR="0" lvl="0" indent="4914900" algn="r" defTabSz="914400" rtl="0" eaLnBrk="0" fontAlgn="base" latinLnBrk="0" hangingPunct="0">
              <a:lnSpc>
                <a:spcPct val="100000"/>
              </a:lnSpc>
              <a:spcBef>
                <a:spcPct val="0"/>
              </a:spcBef>
              <a:spcAft>
                <a:spcPct val="0"/>
              </a:spcAft>
              <a:buClrTx/>
              <a:buSzTx/>
              <a:buFontTx/>
              <a:buNone/>
              <a:tabLst>
                <a:tab pos="4391025" algn="l"/>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 20.04.2018р. №408)</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914900" algn="just" defTabSz="914400" rtl="0" eaLnBrk="0" fontAlgn="base" latinLnBrk="0" hangingPunct="0">
              <a:lnSpc>
                <a:spcPct val="100000"/>
              </a:lnSpc>
              <a:spcBef>
                <a:spcPct val="0"/>
              </a:spcBef>
              <a:spcAft>
                <a:spcPct val="0"/>
              </a:spcAft>
              <a:buClrTx/>
              <a:buSzTx/>
              <a:buFontTx/>
              <a:buNone/>
              <a:tabLst>
                <a:tab pos="4391025" algn="l"/>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Навчальний план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914900" algn="r" defTabSz="914400" rtl="0" eaLnBrk="0" fontAlgn="base" latinLnBrk="0" hangingPunct="0">
              <a:lnSpc>
                <a:spcPct val="100000"/>
              </a:lnSpc>
              <a:spcBef>
                <a:spcPct val="0"/>
              </a:spcBef>
              <a:spcAft>
                <a:spcPct val="0"/>
              </a:spcAft>
              <a:buClrTx/>
              <a:buSzTx/>
              <a:buFontTx/>
              <a:buNone/>
              <a:tabLst>
                <a:tab pos="4391025" algn="l"/>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10-11 класів закладів загальної середньої освіти</a:t>
            </a:r>
            <a:r>
              <a:rPr kumimoji="0" lang="uk-UA" sz="1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p>
          <a:p>
            <a:pPr marL="0" marR="0" lvl="0" indent="4914900" algn="r" defTabSz="914400" rtl="0" eaLnBrk="0" fontAlgn="base" latinLnBrk="0" hangingPunct="0">
              <a:lnSpc>
                <a:spcPct val="100000"/>
              </a:lnSpc>
              <a:spcBef>
                <a:spcPct val="0"/>
              </a:spcBef>
              <a:spcAft>
                <a:spcPct val="0"/>
              </a:spcAft>
              <a:buClrTx/>
              <a:buSzTx/>
              <a:buFontTx/>
              <a:buNone/>
              <a:tabLst>
                <a:tab pos="4391025" algn="l"/>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Години фізичної культури не входять до гранично</a:t>
            </a:r>
          </a:p>
          <a:p>
            <a:pPr marL="0" marR="0" lvl="0" indent="4914900" algn="r" defTabSz="914400" rtl="0" eaLnBrk="0" fontAlgn="base" latinLnBrk="0" hangingPunct="0">
              <a:lnSpc>
                <a:spcPct val="100000"/>
              </a:lnSpc>
              <a:spcBef>
                <a:spcPct val="0"/>
              </a:spcBef>
              <a:spcAft>
                <a:spcPct val="0"/>
              </a:spcAft>
              <a:buClrTx/>
              <a:buSzTx/>
              <a:buFontTx/>
              <a:buNone/>
              <a:tabLst>
                <a:tab pos="4391025" algn="l"/>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допустимого тижневого навантаження на здобувача освіти.</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914900" algn="just" defTabSz="914400" rtl="0" eaLnBrk="0" fontAlgn="base" latinLnBrk="0" hangingPunct="0">
              <a:lnSpc>
                <a:spcPct val="100000"/>
              </a:lnSpc>
              <a:spcBef>
                <a:spcPct val="0"/>
              </a:spcBef>
              <a:spcAft>
                <a:spcPct val="0"/>
              </a:spcAft>
              <a:buClrTx/>
              <a:buSzTx/>
              <a:buFontTx/>
              <a:buNone/>
              <a:tabLst>
                <a:tab pos="4391025" algn="l"/>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Поділ на групи</a:t>
            </a:r>
            <a:endParaRPr lang="uk-UA" dirty="0"/>
          </a:p>
        </p:txBody>
      </p:sp>
      <p:sp>
        <p:nvSpPr>
          <p:cNvPr id="3" name="Содержимое 2"/>
          <p:cNvSpPr>
            <a:spLocks noGrp="1"/>
          </p:cNvSpPr>
          <p:nvPr>
            <p:ph idx="1"/>
          </p:nvPr>
        </p:nvSpPr>
        <p:spPr/>
        <p:txBody>
          <a:bodyPr>
            <a:normAutofit fontScale="70000" lnSpcReduction="20000"/>
          </a:bodyPr>
          <a:lstStyle/>
          <a:p>
            <a:pPr algn="just">
              <a:buNone/>
            </a:pPr>
            <a:r>
              <a:rPr lang="uk-UA" dirty="0" smtClean="0">
                <a:latin typeface="Times New Roman" pitchFamily="18" charset="0"/>
                <a:cs typeface="Times New Roman" pitchFamily="18" charset="0"/>
              </a:rPr>
              <a:t>       Відповідно до Порядку поділу класів на групи при вивченні окремих предметів у закладах загальної середньої освіти (додаток 2 до наказу МОН України від 20.02.2002 № 128, зареєстрованого в Міністерстві юстиції України 06.03.2002 за № 229/6517, із змінами, внесеними згідно з наказом Міністерства освіти України № 572 від 09.10.2002, наказом Міністерства освіти і науки, молоді та спорту України № 921 від 17.08.2012, наказом Міністерства освіти і науки України № 401 від 08.04.2016) клас може ділитися на групи під час вивчення української мови за умови 25 учнів (рішенням міської ради) та іноземної мов за умови більше 27 учнів у класі, під час проведення практичних занять з інформатики з використанням комп’ютерів за умови не менше 8 учнів у групі, трудове навчання за умови 27 учнів.</a:t>
            </a: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Режим роботи у помаранчевій </a:t>
            </a:r>
            <a:br>
              <a:rPr lang="uk-UA" dirty="0" smtClean="0"/>
            </a:br>
            <a:r>
              <a:rPr lang="uk-UA" dirty="0" smtClean="0"/>
              <a:t>зоні    </a:t>
            </a:r>
            <a:endParaRPr lang="uk-UA" dirty="0"/>
          </a:p>
        </p:txBody>
      </p:sp>
      <p:sp>
        <p:nvSpPr>
          <p:cNvPr id="3" name="Содержимое 2"/>
          <p:cNvSpPr>
            <a:spLocks noGrp="1"/>
          </p:cNvSpPr>
          <p:nvPr>
            <p:ph idx="1"/>
          </p:nvPr>
        </p:nvSpPr>
        <p:spPr/>
        <p:txBody>
          <a:bodyPr>
            <a:normAutofit/>
          </a:bodyPr>
          <a:lstStyle/>
          <a:p>
            <a:pPr>
              <a:buNone/>
            </a:pPr>
            <a:r>
              <a:rPr lang="uk-UA" sz="1800" dirty="0" smtClean="0">
                <a:latin typeface="Times New Roman" pitchFamily="18" charset="0"/>
                <a:cs typeface="Times New Roman" pitchFamily="18" charset="0"/>
              </a:rPr>
              <a:t>І зміна                                                             ІІ зміна</a:t>
            </a:r>
          </a:p>
          <a:p>
            <a:pPr>
              <a:buNone/>
            </a:pPr>
            <a:r>
              <a:rPr lang="uk-UA" sz="1800" dirty="0" smtClean="0">
                <a:latin typeface="Times New Roman" pitchFamily="18" charset="0"/>
                <a:cs typeface="Times New Roman" pitchFamily="18" charset="0"/>
              </a:rPr>
              <a:t>1 урок - 08.00  - 08.30                         13.30 – 14.00</a:t>
            </a:r>
          </a:p>
          <a:p>
            <a:pPr>
              <a:buNone/>
            </a:pPr>
            <a:r>
              <a:rPr lang="uk-UA" sz="1800" dirty="0" smtClean="0">
                <a:latin typeface="Times New Roman" pitchFamily="18" charset="0"/>
                <a:cs typeface="Times New Roman" pitchFamily="18" charset="0"/>
              </a:rPr>
              <a:t>2 урок – 08.35 – 09.05                         14.05 – 14.35</a:t>
            </a:r>
          </a:p>
          <a:p>
            <a:pPr>
              <a:buNone/>
            </a:pPr>
            <a:r>
              <a:rPr lang="uk-UA" sz="1800" dirty="0" smtClean="0">
                <a:latin typeface="Times New Roman" pitchFamily="18" charset="0"/>
                <a:cs typeface="Times New Roman" pitchFamily="18" charset="0"/>
              </a:rPr>
              <a:t>3 урок – 09.15 – 09.45                         14.45 – 15.15</a:t>
            </a:r>
          </a:p>
          <a:p>
            <a:pPr>
              <a:buNone/>
            </a:pPr>
            <a:r>
              <a:rPr lang="uk-UA" sz="1800" dirty="0" smtClean="0">
                <a:latin typeface="Times New Roman" pitchFamily="18" charset="0"/>
                <a:cs typeface="Times New Roman" pitchFamily="18" charset="0"/>
              </a:rPr>
              <a:t>4 урок – 09.55 – 10.25                         15.25 – 15.55</a:t>
            </a:r>
          </a:p>
          <a:p>
            <a:pPr>
              <a:buNone/>
            </a:pPr>
            <a:r>
              <a:rPr lang="uk-UA" sz="1800" dirty="0" smtClean="0">
                <a:latin typeface="Times New Roman" pitchFamily="18" charset="0"/>
                <a:cs typeface="Times New Roman" pitchFamily="18" charset="0"/>
              </a:rPr>
              <a:t>5 урок -  10.35 – 11.05                         16.05 – 16.35</a:t>
            </a:r>
          </a:p>
          <a:p>
            <a:pPr>
              <a:buNone/>
            </a:pPr>
            <a:r>
              <a:rPr lang="uk-UA" sz="1800" dirty="0" smtClean="0">
                <a:latin typeface="Times New Roman" pitchFamily="18" charset="0"/>
                <a:cs typeface="Times New Roman" pitchFamily="18" charset="0"/>
              </a:rPr>
              <a:t>6 урок – 11.15 – 11.45                          16.45 – 17.15</a:t>
            </a:r>
          </a:p>
          <a:p>
            <a:pPr>
              <a:buNone/>
            </a:pPr>
            <a:r>
              <a:rPr lang="uk-UA" sz="1800" dirty="0" smtClean="0">
                <a:latin typeface="Times New Roman" pitchFamily="18" charset="0"/>
                <a:cs typeface="Times New Roman" pitchFamily="18" charset="0"/>
              </a:rPr>
              <a:t>7 урок – 11.50 – 12.20                          17.20 – 17.50</a:t>
            </a:r>
          </a:p>
          <a:p>
            <a:pPr>
              <a:buNone/>
            </a:pPr>
            <a:endParaRPr lang="uk-UA" sz="1800" dirty="0" smtClean="0">
              <a:latin typeface="Times New Roman" pitchFamily="18" charset="0"/>
              <a:cs typeface="Times New Roman" pitchFamily="18" charset="0"/>
            </a:endParaRPr>
          </a:p>
          <a:p>
            <a:pPr algn="ctr">
              <a:buNone/>
            </a:pPr>
            <a:r>
              <a:rPr lang="uk-UA" sz="1800" dirty="0" smtClean="0">
                <a:latin typeface="Times New Roman" pitchFamily="18" charset="0"/>
                <a:cs typeface="Times New Roman" pitchFamily="18" charset="0"/>
              </a:rPr>
              <a:t>ГПД</a:t>
            </a:r>
          </a:p>
          <a:p>
            <a:pPr algn="ctr">
              <a:buNone/>
            </a:pPr>
            <a:r>
              <a:rPr lang="uk-UA" sz="1800" dirty="0" smtClean="0">
                <a:latin typeface="Times New Roman" pitchFamily="18" charset="0"/>
                <a:cs typeface="Times New Roman" pitchFamily="18" charset="0"/>
              </a:rPr>
              <a:t>1 клас 10.20 – 16.20</a:t>
            </a:r>
          </a:p>
          <a:p>
            <a:pPr algn="ctr">
              <a:buNone/>
            </a:pPr>
            <a:r>
              <a:rPr lang="uk-UA" sz="1800" dirty="0" smtClean="0">
                <a:latin typeface="Times New Roman" pitchFamily="18" charset="0"/>
                <a:cs typeface="Times New Roman" pitchFamily="18" charset="0"/>
              </a:rPr>
              <a:t>2 клас 11.00 – 17.00</a:t>
            </a:r>
          </a:p>
          <a:p>
            <a:pPr algn="ctr">
              <a:buNone/>
            </a:pPr>
            <a:r>
              <a:rPr lang="uk-UA" sz="1800" dirty="0" smtClean="0">
                <a:latin typeface="Times New Roman" pitchFamily="18" charset="0"/>
                <a:cs typeface="Times New Roman" pitchFamily="18" charset="0"/>
              </a:rPr>
              <a:t>3 клас 11.00 – 17.00</a:t>
            </a:r>
            <a:endParaRPr lang="uk-UA"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Календарно-тематичне планування </a:t>
            </a:r>
            <a:endParaRPr lang="uk-UA" dirty="0"/>
          </a:p>
        </p:txBody>
      </p:sp>
      <p:sp>
        <p:nvSpPr>
          <p:cNvPr id="3" name="Содержимое 2"/>
          <p:cNvSpPr>
            <a:spLocks noGrp="1"/>
          </p:cNvSpPr>
          <p:nvPr>
            <p:ph idx="1"/>
          </p:nvPr>
        </p:nvSpPr>
        <p:spPr/>
        <p:txBody>
          <a:bodyPr>
            <a:normAutofit fontScale="40000" lnSpcReduction="20000"/>
          </a:bodyPr>
          <a:lstStyle/>
          <a:p>
            <a:pPr>
              <a:buNone/>
            </a:pPr>
            <a:r>
              <a:rPr lang="uk-UA" sz="3500" b="1" dirty="0" smtClean="0">
                <a:latin typeface="Times New Roman" pitchFamily="18" charset="0"/>
                <a:cs typeface="Times New Roman" pitchFamily="18" charset="0"/>
              </a:rPr>
              <a:t>Календарно-тематичне та поурочне планування </a:t>
            </a:r>
            <a:r>
              <a:rPr lang="uk-UA" sz="3500" dirty="0" smtClean="0">
                <a:latin typeface="Times New Roman" pitchFamily="18" charset="0"/>
                <a:cs typeface="Times New Roman" pitchFamily="18" charset="0"/>
              </a:rPr>
              <a:t>здійснюється</a:t>
            </a:r>
            <a:r>
              <a:rPr lang="uk-UA" sz="3500" b="1" dirty="0" smtClean="0">
                <a:latin typeface="Times New Roman" pitchFamily="18" charset="0"/>
                <a:cs typeface="Times New Roman" pitchFamily="18" charset="0"/>
              </a:rPr>
              <a:t> </a:t>
            </a:r>
            <a:r>
              <a:rPr lang="uk-UA" sz="3500" dirty="0" smtClean="0">
                <a:latin typeface="Times New Roman" pitchFamily="18" charset="0"/>
                <a:cs typeface="Times New Roman" pitchFamily="18" charset="0"/>
              </a:rPr>
              <a:t>вчителем у довільній формі, у тому числі з використанням друкованих чи електронних джерел тощо. Формат, обсяг, структура, зміст та оформлення календарно-тематичних планів та поурочних планів-конспектів є індивідуальною справою вчителя. Встановлення універсальних стандартів таких документів у межах закладу загальної середньої освіти міста, району чи області є неприпустимим.</a:t>
            </a:r>
          </a:p>
          <a:p>
            <a:pPr>
              <a:buNone/>
            </a:pPr>
            <a:r>
              <a:rPr lang="uk-UA" sz="3500" dirty="0" smtClean="0">
                <a:latin typeface="Times New Roman" pitchFamily="18" charset="0"/>
                <a:cs typeface="Times New Roman" pitchFamily="18" charset="0"/>
              </a:rPr>
              <a:t>Автономія вчителя має бути забезпечена академічною свободою, включаючи свободу викладання, свободу від втручання в педагогічну, науково-педагогічну та наукову діяльність, вільним вибором форм, методів і засобів навчання, що відпо­ві­дають освітній програмі, розробленням і упровадженням авторських навчальних програм, </a:t>
            </a:r>
            <a:r>
              <a:rPr lang="uk-UA" sz="3500" dirty="0" err="1" smtClean="0">
                <a:latin typeface="Times New Roman" pitchFamily="18" charset="0"/>
                <a:cs typeface="Times New Roman" pitchFamily="18" charset="0"/>
              </a:rPr>
              <a:t>проєктів</a:t>
            </a:r>
            <a:r>
              <a:rPr lang="uk-UA" sz="3500" dirty="0" smtClean="0">
                <a:latin typeface="Times New Roman" pitchFamily="18" charset="0"/>
                <a:cs typeface="Times New Roman" pitchFamily="18" charset="0"/>
              </a:rPr>
              <a:t>, освітніх методик і технологій, методів і засобів, насамперед методик </a:t>
            </a:r>
            <a:r>
              <a:rPr lang="uk-UA" sz="3500" dirty="0" err="1" smtClean="0">
                <a:latin typeface="Times New Roman" pitchFamily="18" charset="0"/>
                <a:cs typeface="Times New Roman" pitchFamily="18" charset="0"/>
              </a:rPr>
              <a:t>компетентнісного</a:t>
            </a:r>
            <a:r>
              <a:rPr lang="uk-UA" sz="3500" dirty="0" smtClean="0">
                <a:latin typeface="Times New Roman" pitchFamily="18" charset="0"/>
                <a:cs typeface="Times New Roman" pitchFamily="18" charset="0"/>
              </a:rPr>
              <a:t> навчання.</a:t>
            </a:r>
          </a:p>
          <a:p>
            <a:pPr>
              <a:buNone/>
            </a:pPr>
            <a:r>
              <a:rPr lang="uk-UA" sz="3500" dirty="0" smtClean="0">
                <a:latin typeface="Times New Roman" pitchFamily="18" charset="0"/>
                <a:cs typeface="Times New Roman" pitchFamily="18" charset="0"/>
              </a:rPr>
              <a:t>Вчитель має право на вільний вибір освітніх програм, форм навчання, закладів освіти, установ і організацій, інших суб’єктів освітньої діяльності, що здійснюють підвищення кваліфікації та перепідготовку педагогічних працівників.</a:t>
            </a:r>
          </a:p>
          <a:p>
            <a:pPr>
              <a:buNone/>
            </a:pPr>
            <a:r>
              <a:rPr lang="uk-UA" sz="3500" dirty="0" smtClean="0">
                <a:latin typeface="Times New Roman" pitchFamily="18" charset="0"/>
                <a:cs typeface="Times New Roman" pitchFamily="18" charset="0"/>
              </a:rPr>
              <a:t>Під час розроблення календарно-тематичного та системи поурочного планування вчитель має самостійно вибудовувати послідовність формування очікуваних результатів навчання, враховуючи при цьому послідовність розгортання змісту в підручнику. Учитель може переносити теми уроків, відповідно до того, як учні засвоїли навчальний матеріал, визначати кількість годин на вивчення окремих тем. Адміністрація закладу загальної середньої освіти або працівники методичних служб можуть лише надавати методичну допомогу вчителеві, з метою покращення освітнього процесу, а не контролювати його.</a:t>
            </a:r>
          </a:p>
          <a:p>
            <a:pPr>
              <a:buNone/>
            </a:pPr>
            <a:r>
              <a:rPr lang="uk-UA" sz="3500" dirty="0" smtClean="0">
                <a:latin typeface="Times New Roman" pitchFamily="18" charset="0"/>
                <a:cs typeface="Times New Roman" pitchFamily="18" charset="0"/>
              </a:rPr>
              <a:t>Дату та написання усіх видів </a:t>
            </a:r>
            <a:r>
              <a:rPr lang="uk-UA" sz="3500" dirty="0" err="1" smtClean="0">
                <a:latin typeface="Times New Roman" pitchFamily="18" charset="0"/>
                <a:cs typeface="Times New Roman" pitchFamily="18" charset="0"/>
              </a:rPr>
              <a:t>котролю</a:t>
            </a:r>
            <a:r>
              <a:rPr lang="uk-UA" sz="3500" dirty="0" smtClean="0">
                <a:latin typeface="Times New Roman" pitchFamily="18" charset="0"/>
                <a:cs typeface="Times New Roman" pitchFamily="18" charset="0"/>
              </a:rPr>
              <a:t> відповідно до програмових вимог та методичних рекомендацій подати  на розгляд  заступнику з навчально-виховної роботи. </a:t>
            </a:r>
          </a:p>
          <a:p>
            <a:pPr>
              <a:buNone/>
            </a:pPr>
            <a:endParaRPr lang="uk-UA" sz="3500" dirty="0" smtClean="0">
              <a:latin typeface="Times New Roman" pitchFamily="18" charset="0"/>
              <a:cs typeface="Times New Roman" pitchFamily="18" charset="0"/>
            </a:endParaRPr>
          </a:p>
          <a:p>
            <a:pPr>
              <a:buNone/>
            </a:pPr>
            <a:endParaRPr lang="uk-UA" sz="3500" dirty="0" smtClean="0">
              <a:latin typeface="Times New Roman" pitchFamily="18" charset="0"/>
              <a:cs typeface="Times New Roman" pitchFamily="18" charset="0"/>
            </a:endParaRPr>
          </a:p>
          <a:p>
            <a:pPr>
              <a:buNone/>
            </a:pPr>
            <a:endParaRPr lang="uk-U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Содержимое 2"/>
          <p:cNvSpPr>
            <a:spLocks noGrp="1"/>
          </p:cNvSpPr>
          <p:nvPr>
            <p:ph idx="1"/>
          </p:nvPr>
        </p:nvSpPr>
        <p:spPr/>
        <p:txBody>
          <a:bodyPr/>
          <a:lstStyle/>
          <a:p>
            <a:endParaRPr lang="uk-UA"/>
          </a:p>
        </p:txBody>
      </p:sp>
      <p:sp>
        <p:nvSpPr>
          <p:cNvPr id="26625" name="Rectangle 1"/>
          <p:cNvSpPr>
            <a:spLocks noChangeArrowheads="1"/>
          </p:cNvSpPr>
          <p:nvPr/>
        </p:nvSpPr>
        <p:spPr bwMode="auto">
          <a:xfrm>
            <a:off x="0" y="326202"/>
            <a:ext cx="91440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початку 2020/2021 навчального року, задля забезпечення якісного виконання освітніх програм в умовах очного та/або дистанційного навчання, пропонується приділити більше уваги традиційному повторенню вивченого матеріалу за минулий рік, запровадити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коригуюче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навчання».</a:t>
            </a:r>
            <a:endParaRPr kumimoji="0" lang="uk-UA"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цього може бути проведено діагностичні роботи (усні співбесіди), опитування у 2-11-х класах з основних навчальних предметів з метою визначення рівня засвоєння матеріалу учнями за попередній рік (здебільшого, за період карантину). Слід зазначити, що оцінки за такі діагностичні роботи не бажано виставляти до класного журналу, адже вони є орієнтиром для визначення рівня залишкових знань і вмінь. Відповідно до результатів спланувати роботу (колективну або індивідуальну) щодо актуалізації окремих тем, систематизації знань та умінь, практичного їх закріплення тощо. Тривалість періоду такого навчання кожен вчитель визначає самостійно: попередньо планує з урахуванням досвіду організації дистанційного навчання в минулому році, вносить певні корективи до плану після проведення діагностичних робіт.</a:t>
            </a:r>
            <a:endParaRPr kumimoji="0" lang="uk-UA"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Рекомендується під час календарно-тематичного планування у навчальних програмах і календарно-тематичних планах виділити ключові теми, на яких ґрунтується подальше опрацювання програмового матеріалу.</a:t>
            </a:r>
            <a:endParaRPr kumimoji="0" lang="uk-UA"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Це дозволить без порушення системи програмових вимог ущільнювати, оптимізувати вивчення предмета, концентрувати увагу на відпрацюванні позицій, що мають забезпечити якісну самостійну роботу учнів в умовах дистанційного навчання. Під час вибору на початку навчального року навчально-методичного комплексу для вивчення предмета передбачити можливості використання засобів та інструментарію дистанційного навчання в умовах очного навчання.</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0"/>
            <a:ext cx="7498080" cy="692696"/>
          </a:xfrm>
        </p:spPr>
        <p:txBody>
          <a:bodyPr>
            <a:normAutofit fontScale="90000"/>
          </a:bodyPr>
          <a:lstStyle/>
          <a:p>
            <a:pPr algn="ctr"/>
            <a:r>
              <a:rPr lang="uk-UA" dirty="0" smtClean="0"/>
              <a:t>Оцінювання</a:t>
            </a:r>
            <a:endParaRPr lang="uk-UA" dirty="0"/>
          </a:p>
        </p:txBody>
      </p:sp>
      <p:sp>
        <p:nvSpPr>
          <p:cNvPr id="3" name="Содержимое 2"/>
          <p:cNvSpPr>
            <a:spLocks noGrp="1"/>
          </p:cNvSpPr>
          <p:nvPr>
            <p:ph idx="1"/>
          </p:nvPr>
        </p:nvSpPr>
        <p:spPr>
          <a:xfrm>
            <a:off x="971600" y="692696"/>
            <a:ext cx="8172400" cy="5555704"/>
          </a:xfrm>
        </p:spPr>
        <p:txBody>
          <a:bodyPr>
            <a:noAutofit/>
          </a:bodyPr>
          <a:lstStyle/>
          <a:p>
            <a:pPr>
              <a:buNone/>
            </a:pPr>
            <a:r>
              <a:rPr lang="uk-UA" sz="1200" dirty="0" smtClean="0"/>
              <a:t>Оцінювання результатів навчання учнів у закладах загальної середньої освіти урегульовано такими документами:</a:t>
            </a:r>
          </a:p>
          <a:p>
            <a:pPr lvl="0">
              <a:buNone/>
            </a:pPr>
            <a:r>
              <a:rPr lang="uk-UA" sz="1200" dirty="0" smtClean="0"/>
              <a:t>Закон України «Про повну загальну середню освіту» (стаття 17);</a:t>
            </a:r>
          </a:p>
          <a:p>
            <a:pPr lvl="0">
              <a:buNone/>
            </a:pPr>
            <a:r>
              <a:rPr lang="uk-UA" sz="1200" dirty="0" smtClean="0"/>
              <a:t>Порядок переведення учнів (вихованців) закладу загальної середньої освіти до наступного класу, затверджений наказом Міністерства освіти і науки України 14.07.2015 № 762 (у редакції наказу Міністерства освіти і науки України від 08.05.2019 № 621), зареєстрований у Міністерстві юстиції України 30.07.2015 за № 924/27369;</a:t>
            </a:r>
          </a:p>
          <a:p>
            <a:pPr lvl="0">
              <a:buNone/>
            </a:pPr>
            <a:r>
              <a:rPr lang="uk-UA" sz="1200" dirty="0" smtClean="0"/>
              <a:t>Інструкція з ведення класного журналу 5-11(12)-х класів загальноосвітніх навчальних закладів, затверджена наказом Міністерства освіти і науки України від 03.06.2006 № 496.</a:t>
            </a:r>
          </a:p>
          <a:p>
            <a:pPr>
              <a:buNone/>
            </a:pPr>
            <a:r>
              <a:rPr lang="uk-UA" sz="1200" dirty="0" smtClean="0"/>
              <a:t>При виставленні </a:t>
            </a:r>
            <a:r>
              <a:rPr lang="uk-UA" sz="1200" b="1" i="1" dirty="0" smtClean="0"/>
              <a:t>тематичної оцінки</a:t>
            </a:r>
            <a:r>
              <a:rPr lang="uk-UA" sz="1200" dirty="0" smtClean="0"/>
              <a:t> враховуються всі види навчальної діяльності, що підлягали оцінюванню протягом вивчення теми. При цьому проведення окремої тематичної атестації при здійсненні відповідного оцінювання не передбачається.</a:t>
            </a:r>
          </a:p>
          <a:p>
            <a:pPr>
              <a:buNone/>
            </a:pPr>
            <a:r>
              <a:rPr lang="uk-UA" sz="1200" b="1" i="1" dirty="0" smtClean="0"/>
              <a:t>Семестрове оцінювання </a:t>
            </a:r>
            <a:r>
              <a:rPr lang="uk-UA" sz="1200" dirty="0" smtClean="0"/>
              <a:t>здійснюється на підставі тематичних оцінок.</a:t>
            </a:r>
            <a:r>
              <a:rPr lang="uk-UA" sz="1200" b="1" i="1" dirty="0" smtClean="0"/>
              <a:t> </a:t>
            </a:r>
            <a:r>
              <a:rPr lang="uk-UA" sz="1200" dirty="0" smtClean="0"/>
              <a:t>При цьому мають враховуватися динаміка особистих навчальних досягнень учня (учениці) з предмета протягом семестру, важливість теми, тривалість її вивчення, складність змісту тощо.</a:t>
            </a:r>
          </a:p>
          <a:p>
            <a:pPr>
              <a:buNone/>
            </a:pPr>
            <a:r>
              <a:rPr lang="uk-UA" sz="1200" b="1" i="1" dirty="0" smtClean="0"/>
              <a:t>Річне оцінювання </a:t>
            </a:r>
            <a:r>
              <a:rPr lang="uk-UA" sz="1200" dirty="0" smtClean="0"/>
              <a:t>здійснюється на підставі семестрових або</a:t>
            </a:r>
            <a:r>
              <a:rPr lang="uk-UA" sz="1200" b="1" i="1" dirty="0" smtClean="0"/>
              <a:t> </a:t>
            </a:r>
            <a:r>
              <a:rPr lang="uk-UA" sz="1200" dirty="0" smtClean="0"/>
              <a:t>скоригованих семестрових оцінок. Річна оцінка не обов’язково є середнім арифметичним від оцінок за І та ІІ семестри. При виставлення річної оцінки мають враховуватися: динаміка особистих навчальних досягнень учня (учениці) з предмета протягом року; важливість тем, які вивчались у І та ІІ семестрах, тривалість їх вивчення та складність змісту; рівень узагальнення й уміння застосовувати набуті протягом навчального року знання тощо.</a:t>
            </a:r>
          </a:p>
          <a:p>
            <a:pPr>
              <a:buNone/>
            </a:pPr>
            <a:r>
              <a:rPr lang="uk-UA" sz="1200" dirty="0" smtClean="0"/>
              <a:t>Наголошуємо, що відповідно до чинних нормативних актів і семестрова і річна оцінки можуть підлягати коригуванню.</a:t>
            </a:r>
          </a:p>
          <a:p>
            <a:pPr>
              <a:buNone/>
            </a:pPr>
            <a:r>
              <a:rPr lang="uk-UA" sz="1200" dirty="0" smtClean="0"/>
              <a:t>Коригування семестрової оцінки проводиться згідно з пунктом 3.2. Інструкції з ведення класного журналу 5-11(12)-х класів загальноосвітніх навчальних закладів, затвердженої наказом Міністерства освіти і науки України від 03.06.2006 № 496.</a:t>
            </a:r>
          </a:p>
          <a:p>
            <a:pPr>
              <a:buNone/>
            </a:pPr>
            <a:r>
              <a:rPr lang="uk-UA" sz="1200" dirty="0" smtClean="0"/>
              <a:t>Коригування річної оцінки проводиться згідно з пунктами 9-10 Порядку переведення учнів (вихованців) закладу загальної середньої освіти до наступного класу, затвердженого наказом Міністерства освіти і науки України 14.07 2015 № 762 (у редакції наказу Міністерства освіти і науки України від 08 травня 2019 року № 621), зареєстрованого в Міністерстві юстиції України 30 липня 2015 р. за № 924/27369, річне оцінювання може коригуватись.</a:t>
            </a:r>
          </a:p>
          <a:p>
            <a:pPr>
              <a:buNone/>
            </a:pPr>
            <a:endParaRPr lang="uk-UA" sz="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62074"/>
          </a:xfrm>
        </p:spPr>
        <p:txBody>
          <a:bodyPr>
            <a:normAutofit fontScale="90000"/>
          </a:bodyPr>
          <a:lstStyle/>
          <a:p>
            <a:r>
              <a:rPr lang="uk-UA" dirty="0" smtClean="0"/>
              <a:t>Варте уваги від МОН</a:t>
            </a:r>
            <a:endParaRPr lang="uk-UA" dirty="0"/>
          </a:p>
        </p:txBody>
      </p:sp>
      <p:sp>
        <p:nvSpPr>
          <p:cNvPr id="3" name="Содержимое 2"/>
          <p:cNvSpPr>
            <a:spLocks noGrp="1"/>
          </p:cNvSpPr>
          <p:nvPr>
            <p:ph idx="1"/>
          </p:nvPr>
        </p:nvSpPr>
        <p:spPr>
          <a:xfrm>
            <a:off x="179512" y="764704"/>
            <a:ext cx="8754176" cy="5112568"/>
          </a:xfrm>
        </p:spPr>
        <p:txBody>
          <a:bodyPr>
            <a:noAutofit/>
          </a:bodyPr>
          <a:lstStyle/>
          <a:p>
            <a:pPr>
              <a:buNone/>
            </a:pPr>
            <a:r>
              <a:rPr lang="uk-UA" sz="1200" dirty="0" smtClean="0">
                <a:latin typeface="Times New Roman" pitchFamily="18" charset="0"/>
                <a:cs typeface="Times New Roman" pitchFamily="18" charset="0"/>
              </a:rPr>
              <a:t>Організація освітнього процесу і в умовах очного, і в умовах дистанційного навчання не повинна призводити до перевантаження учнів та має забезпечувати безпечні та нешкідливі умови здобуття освіти.</a:t>
            </a:r>
          </a:p>
          <a:p>
            <a:pPr>
              <a:buNone/>
            </a:pPr>
            <a:r>
              <a:rPr lang="uk-UA" sz="1200" dirty="0" smtClean="0">
                <a:latin typeface="Times New Roman" pitchFamily="18" charset="0"/>
                <a:cs typeface="Times New Roman" pitchFamily="18" charset="0"/>
              </a:rPr>
              <a:t>Режим роботи закладу загальної середньої освіти визначається закладом освіти самостійно на основі відповідних нормативно-правових актів. Задля дотримання безпечних умов перебування учасників освітнього процесу у закладі освіти рекомендуємо керуватись нормативними документами Міністерства охорони здоров’я України, місцевих органів влади щодо здійснення протиепідемічних заходів.</a:t>
            </a:r>
          </a:p>
          <a:p>
            <a:pPr>
              <a:buNone/>
            </a:pPr>
            <a:r>
              <a:rPr lang="uk-UA" sz="1200" dirty="0" smtClean="0">
                <a:latin typeface="Times New Roman" pitchFamily="18" charset="0"/>
                <a:cs typeface="Times New Roman" pitchFamily="18" charset="0"/>
              </a:rPr>
              <a:t>Організація освітнього процесу у 2020/2021 навчального році реалізува­ти­меть­ся також із врахуванням результатів знакової події для української освіти: у грудні 2019 року </a:t>
            </a:r>
            <a:r>
              <a:rPr lang="uk-UA" sz="1200" dirty="0" err="1" smtClean="0">
                <a:latin typeface="Times New Roman" pitchFamily="18" charset="0"/>
                <a:cs typeface="Times New Roman" pitchFamily="18" charset="0"/>
              </a:rPr>
              <a:t>оприлюднено</a:t>
            </a:r>
            <a:r>
              <a:rPr lang="uk-UA" sz="1200" dirty="0" smtClean="0">
                <a:latin typeface="Times New Roman" pitchFamily="18" charset="0"/>
                <a:cs typeface="Times New Roman" pitchFamily="18" charset="0"/>
              </a:rPr>
              <a:t> Національний звіт за результатами міжнародного дослідження якості освіти PISA-2018, у якому Україна брала участь вперше (режим доступу: </a:t>
            </a:r>
            <a:r>
              <a:rPr lang="uk-UA" sz="1200" u="sng" dirty="0" smtClean="0">
                <a:latin typeface="Times New Roman" pitchFamily="18" charset="0"/>
                <a:cs typeface="Times New Roman" pitchFamily="18" charset="0"/>
                <a:hlinkClick r:id="rId2"/>
              </a:rPr>
              <a:t>http://testportal.gov.ua</a:t>
            </a:r>
            <a:r>
              <a:rPr lang="uk-UA" sz="1200" dirty="0" smtClean="0">
                <a:latin typeface="Times New Roman" pitchFamily="18" charset="0"/>
                <a:cs typeface="Times New Roman" pitchFamily="18" charset="0"/>
              </a:rPr>
              <a:t>), який містить рекомендації щодо подальшого розвитку освіти в Україні в </a:t>
            </a:r>
            <a:r>
              <a:rPr lang="uk-UA" sz="1200" dirty="0" err="1" smtClean="0">
                <a:latin typeface="Times New Roman" pitchFamily="18" charset="0"/>
                <a:cs typeface="Times New Roman" pitchFamily="18" charset="0"/>
              </a:rPr>
              <a:t>коротко-</a:t>
            </a:r>
            <a:r>
              <a:rPr lang="uk-UA" sz="1200" dirty="0" smtClean="0">
                <a:latin typeface="Times New Roman" pitchFamily="18" charset="0"/>
                <a:cs typeface="Times New Roman" pitchFamily="18" charset="0"/>
              </a:rPr>
              <a:t> та довгостроковій перспективах.</a:t>
            </a:r>
          </a:p>
          <a:p>
            <a:pPr>
              <a:buNone/>
            </a:pPr>
            <a:r>
              <a:rPr lang="uk-UA" sz="1200" dirty="0" smtClean="0">
                <a:latin typeface="Times New Roman" pitchFamily="18" charset="0"/>
                <a:cs typeface="Times New Roman" pitchFamily="18" charset="0"/>
              </a:rPr>
              <a:t>Окрім того, PISA не перевіряє, чи засвоїли учні зміст освітньої програми, а оцінює, наскільки учні здатні використовувати здобуті знання, уміння та навички в реальному житті. Кожне дослідження PISA має провідну компетентність: для PISA-2018 – читацька грамотність, для PISA-2021 – математична, для PISA-2024 – природничо-наукова компетентність.</a:t>
            </a:r>
          </a:p>
          <a:p>
            <a:pPr>
              <a:buNone/>
            </a:pPr>
            <a:r>
              <a:rPr lang="uk-UA" sz="1200" dirty="0" smtClean="0">
                <a:latin typeface="Times New Roman" pitchFamily="18" charset="0"/>
                <a:cs typeface="Times New Roman" pitchFamily="18" charset="0"/>
              </a:rPr>
              <a:t>5 серпня 2020 року Кабінет Міністрів України ухвалив Концепцію розвитку природничо-математичної освіти (STEM-</a:t>
            </a:r>
            <a:r>
              <a:rPr lang="uk-UA" sz="1200" dirty="0" err="1" smtClean="0">
                <a:latin typeface="Times New Roman" pitchFamily="18" charset="0"/>
                <a:cs typeface="Times New Roman" pitchFamily="18" charset="0"/>
              </a:rPr>
              <a:t>освіти</a:t>
            </a:r>
            <a:r>
              <a:rPr lang="uk-UA" sz="1200" dirty="0" smtClean="0">
                <a:latin typeface="Times New Roman" pitchFamily="18" charset="0"/>
                <a:cs typeface="Times New Roman" pitchFamily="18" charset="0"/>
              </a:rPr>
              <a:t>), реалізація якої передбачена до 2027 року. Концепція спрямована на модернізацію STEM-освіти, її широко­мас­штаб­не впровадження на всіх складниках та рівнях освіти, встановлення партнерства з роботодавцями і науковими установами та їхнє залучення до роз­витку природничо-математичної освіти, тому пропонуємо вчителям природничих дисциплін скоригувати свої навчальні плани із змістом зазначеного документа, оскільки розвиток STEM-освіти може бути забезпечений на початковому, базовому та профільному рівнях. STEM-освіта може реалізуватися через усі види освіти – формальну, неформальну, </a:t>
            </a:r>
            <a:r>
              <a:rPr lang="uk-UA" sz="1200" dirty="0" err="1" smtClean="0">
                <a:latin typeface="Times New Roman" pitchFamily="18" charset="0"/>
                <a:cs typeface="Times New Roman" pitchFamily="18" charset="0"/>
              </a:rPr>
              <a:t>інформальну</a:t>
            </a:r>
            <a:r>
              <a:rPr lang="uk-UA" sz="1200" dirty="0" smtClean="0">
                <a:latin typeface="Times New Roman" pitchFamily="18" charset="0"/>
                <a:cs typeface="Times New Roman" pitchFamily="18" charset="0"/>
              </a:rPr>
              <a:t> (на </a:t>
            </a:r>
            <a:r>
              <a:rPr lang="uk-UA" sz="1200" dirty="0" err="1" smtClean="0">
                <a:latin typeface="Times New Roman" pitchFamily="18" charset="0"/>
                <a:cs typeface="Times New Roman" pitchFamily="18" charset="0"/>
              </a:rPr>
              <a:t>онлайн-платформах</a:t>
            </a:r>
            <a:r>
              <a:rPr lang="uk-UA" sz="1200" dirty="0" smtClean="0">
                <a:latin typeface="Times New Roman" pitchFamily="18" charset="0"/>
                <a:cs typeface="Times New Roman" pitchFamily="18" charset="0"/>
              </a:rPr>
              <a:t>, у STEM-центрах/лабораторіях, за допомогою екскурсій, турнірів, конкурсів, фестивалів, практикумів тощо).</a:t>
            </a:r>
          </a:p>
          <a:p>
            <a:pPr>
              <a:buNone/>
            </a:pPr>
            <a:r>
              <a:rPr lang="uk-UA" sz="1200" dirty="0" smtClean="0">
                <a:latin typeface="Times New Roman" pitchFamily="18" charset="0"/>
                <a:cs typeface="Times New Roman" pitchFamily="18" charset="0"/>
              </a:rPr>
              <a:t>Згідно з Концепцією, навчальні методики та навчальні програми STEM-освіти будуть спрямовані на формування </a:t>
            </a:r>
            <a:r>
              <a:rPr lang="uk-UA" sz="1200" dirty="0" err="1" smtClean="0">
                <a:latin typeface="Times New Roman" pitchFamily="18" charset="0"/>
                <a:cs typeface="Times New Roman" pitchFamily="18" charset="0"/>
              </a:rPr>
              <a:t>компетентностей</a:t>
            </a:r>
            <a:r>
              <a:rPr lang="uk-UA" sz="1200" dirty="0" smtClean="0">
                <a:latin typeface="Times New Roman" pitchFamily="18" charset="0"/>
                <a:cs typeface="Times New Roman" pitchFamily="18" charset="0"/>
              </a:rPr>
              <a:t>, актуальних на ринку праці. Зокрема, це критичне, інженерне і алгоритмічне мислення, навички оброблення інформації й аналізу даних, цифрова грамотність, креативні якості та </a:t>
            </a:r>
            <a:r>
              <a:rPr lang="uk-UA" sz="1200" dirty="0" err="1" smtClean="0">
                <a:latin typeface="Times New Roman" pitchFamily="18" charset="0"/>
                <a:cs typeface="Times New Roman" pitchFamily="18" charset="0"/>
              </a:rPr>
              <a:t>інноваційність</a:t>
            </a:r>
            <a:r>
              <a:rPr lang="uk-UA" sz="1200" dirty="0" smtClean="0">
                <a:latin typeface="Times New Roman" pitchFamily="18" charset="0"/>
                <a:cs typeface="Times New Roman" pitchFamily="18" charset="0"/>
              </a:rPr>
              <a:t>, навички комунікації.</a:t>
            </a:r>
          </a:p>
          <a:p>
            <a:pPr>
              <a:buNone/>
            </a:pPr>
            <a:r>
              <a:rPr lang="uk-UA" sz="1200" dirty="0" smtClean="0">
                <a:latin typeface="Times New Roman" pitchFamily="18" charset="0"/>
                <a:cs typeface="Times New Roman" pitchFamily="18" charset="0"/>
              </a:rPr>
              <a:t>STEM-освіта буде впроваджуватись із урахуванням принципів особистісного підходу, постійного оновлення змісту освіти відповідно до нових досягнень науки та вимог ринку праці, формування необхідних </a:t>
            </a:r>
            <a:r>
              <a:rPr lang="uk-UA" sz="1200" dirty="0" err="1" smtClean="0">
                <a:latin typeface="Times New Roman" pitchFamily="18" charset="0"/>
                <a:cs typeface="Times New Roman" pitchFamily="18" charset="0"/>
              </a:rPr>
              <a:t>компетентностей</a:t>
            </a:r>
            <a:r>
              <a:rPr lang="uk-UA" sz="1200" dirty="0" smtClean="0">
                <a:latin typeface="Times New Roman" pitchFamily="18" charset="0"/>
                <a:cs typeface="Times New Roman" pitchFamily="18" charset="0"/>
              </a:rPr>
              <a:t> на всіх складниках та рівнях освіти, розвитку закладів спеціалізованої освіти наукового спрямування.</a:t>
            </a:r>
          </a:p>
          <a:p>
            <a:pPr>
              <a:buNone/>
            </a:pPr>
            <a:r>
              <a:rPr lang="uk-UA" sz="1200" dirty="0" smtClean="0">
                <a:latin typeface="Times New Roman" pitchFamily="18" charset="0"/>
                <a:cs typeface="Times New Roman" pitchFamily="18" charset="0"/>
              </a:rPr>
              <a:t>Інформуємо, що освітньому процесі заклади загальної середньої освіти можуть використовувати лише навчальну літературу, що має гриф Міністерства освіти і науки України або висновок «Схвалено для використання в загальноосвітніх навчальних закладах» відповідною комісією Науково-методичної ради Міністерства освіти і науки України. </a:t>
            </a:r>
          </a:p>
          <a:p>
            <a:pPr>
              <a:buNone/>
            </a:pPr>
            <a:endParaRPr lang="uk-UA"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1052736"/>
            <a:ext cx="8064896" cy="4801314"/>
          </a:xfrm>
          <a:prstGeom prst="rect">
            <a:avLst/>
          </a:prstGeom>
          <a:noFill/>
        </p:spPr>
        <p:txBody>
          <a:bodyPr wrap="square" rtlCol="0">
            <a:spAutoFit/>
          </a:bodyPr>
          <a:lstStyle/>
          <a:p>
            <a:pPr>
              <a:buFont typeface="Wingdings" pitchFamily="2" charset="2"/>
              <a:buChar char="q"/>
            </a:pPr>
            <a:r>
              <a:rPr lang="uk-UA" dirty="0" smtClean="0"/>
              <a:t> </a:t>
            </a:r>
            <a:r>
              <a:rPr lang="uk-UA" dirty="0" smtClean="0">
                <a:latin typeface="Times New Roman" pitchFamily="18" charset="0"/>
                <a:cs typeface="Times New Roman" pitchFamily="18" charset="0"/>
              </a:rPr>
              <a:t>Закон України </a:t>
            </a:r>
            <a:r>
              <a:rPr lang="uk-UA" dirty="0" err="1" smtClean="0">
                <a:latin typeface="Times New Roman" pitchFamily="18" charset="0"/>
                <a:cs typeface="Times New Roman" pitchFamily="18" charset="0"/>
              </a:rPr>
              <a:t>“Про</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освіту”</a:t>
            </a:r>
            <a:endParaRPr lang="uk-UA" dirty="0" smtClean="0">
              <a:latin typeface="Times New Roman" pitchFamily="18" charset="0"/>
              <a:cs typeface="Times New Roman" pitchFamily="18" charset="0"/>
            </a:endParaRPr>
          </a:p>
          <a:p>
            <a:pPr>
              <a:buFont typeface="Wingdings" pitchFamily="2" charset="2"/>
              <a:buChar char="q"/>
            </a:pPr>
            <a:r>
              <a:rPr lang="uk-UA" dirty="0">
                <a:latin typeface="Times New Roman" pitchFamily="18" charset="0"/>
                <a:cs typeface="Times New Roman" pitchFamily="18" charset="0"/>
              </a:rPr>
              <a:t> </a:t>
            </a:r>
            <a:r>
              <a:rPr lang="uk-UA" dirty="0" smtClean="0">
                <a:latin typeface="Times New Roman" pitchFamily="18" charset="0"/>
                <a:cs typeface="Times New Roman" pitchFamily="18" charset="0"/>
              </a:rPr>
              <a:t>Закон України </a:t>
            </a:r>
            <a:r>
              <a:rPr lang="uk-UA" dirty="0" err="1" smtClean="0">
                <a:latin typeface="Times New Roman" pitchFamily="18" charset="0"/>
                <a:cs typeface="Times New Roman" pitchFamily="18" charset="0"/>
              </a:rPr>
              <a:t>“Про</a:t>
            </a:r>
            <a:r>
              <a:rPr lang="uk-UA" dirty="0" smtClean="0">
                <a:latin typeface="Times New Roman" pitchFamily="18" charset="0"/>
                <a:cs typeface="Times New Roman" pitchFamily="18" charset="0"/>
              </a:rPr>
              <a:t> загальну середню </a:t>
            </a:r>
            <a:r>
              <a:rPr lang="uk-UA" dirty="0" err="1" smtClean="0">
                <a:latin typeface="Times New Roman" pitchFamily="18" charset="0"/>
                <a:cs typeface="Times New Roman" pitchFamily="18" charset="0"/>
              </a:rPr>
              <a:t>освіту”</a:t>
            </a:r>
            <a:endParaRPr lang="uk-UA" dirty="0" smtClean="0">
              <a:latin typeface="Times New Roman" pitchFamily="18" charset="0"/>
              <a:cs typeface="Times New Roman" pitchFamily="18" charset="0"/>
            </a:endParaRPr>
          </a:p>
          <a:p>
            <a:pPr lvl="0">
              <a:buFont typeface="Wingdings" pitchFamily="2" charset="2"/>
              <a:buChar char="q"/>
            </a:pPr>
            <a:r>
              <a:rPr lang="uk-UA" dirty="0">
                <a:latin typeface="Times New Roman" pitchFamily="18" charset="0"/>
                <a:cs typeface="Times New Roman" pitchFamily="18" charset="0"/>
              </a:rPr>
              <a:t> Концепція «Нова українська школа</a:t>
            </a:r>
            <a:r>
              <a:rPr lang="uk-UA" dirty="0" smtClean="0">
                <a:latin typeface="Times New Roman" pitchFamily="18" charset="0"/>
                <a:cs typeface="Times New Roman" pitchFamily="18" charset="0"/>
              </a:rPr>
              <a:t>»</a:t>
            </a:r>
          </a:p>
          <a:p>
            <a:pPr lvl="0">
              <a:buFont typeface="Wingdings" pitchFamily="2" charset="2"/>
              <a:buChar char="q"/>
            </a:pPr>
            <a:r>
              <a:rPr lang="uk-UA" dirty="0">
                <a:latin typeface="Times New Roman" pitchFamily="18" charset="0"/>
                <a:cs typeface="Times New Roman" pitchFamily="18" charset="0"/>
              </a:rPr>
              <a:t> </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Державний стандарт початкової загальної освіти, затверджений постановою </a:t>
            </a:r>
            <a:r>
              <a:rPr lang="uk-UA" dirty="0" smtClean="0">
                <a:latin typeface="Times New Roman" pitchFamily="18" charset="0"/>
                <a:cs typeface="Times New Roman" pitchFamily="18" charset="0"/>
              </a:rPr>
              <a:t>   Кабінету </a:t>
            </a:r>
            <a:r>
              <a:rPr lang="uk-UA" dirty="0">
                <a:latin typeface="Times New Roman" pitchFamily="18" charset="0"/>
                <a:cs typeface="Times New Roman" pitchFamily="18" charset="0"/>
              </a:rPr>
              <a:t>Міністрів України від 21.02.2018 р. №87 (для </a:t>
            </a:r>
            <a:r>
              <a:rPr lang="uk-UA" dirty="0" smtClean="0">
                <a:latin typeface="Times New Roman" pitchFamily="18" charset="0"/>
                <a:cs typeface="Times New Roman" pitchFamily="18" charset="0"/>
              </a:rPr>
              <a:t>1-3  класів)</a:t>
            </a:r>
          </a:p>
          <a:p>
            <a:pPr lvl="0">
              <a:buFont typeface="Wingdings" pitchFamily="2" charset="2"/>
              <a:buChar char="q"/>
            </a:pPr>
            <a:r>
              <a:rPr lang="uk-UA" dirty="0">
                <a:latin typeface="Times New Roman" pitchFamily="18" charset="0"/>
                <a:cs typeface="Times New Roman" pitchFamily="18" charset="0"/>
              </a:rPr>
              <a:t> </a:t>
            </a:r>
            <a:r>
              <a:rPr lang="uk-UA" dirty="0" smtClean="0">
                <a:latin typeface="Times New Roman" pitchFamily="18" charset="0"/>
                <a:cs typeface="Times New Roman" pitchFamily="18" charset="0"/>
              </a:rPr>
              <a:t>Державний </a:t>
            </a:r>
            <a:r>
              <a:rPr lang="uk-UA" dirty="0">
                <a:latin typeface="Times New Roman" pitchFamily="18" charset="0"/>
                <a:cs typeface="Times New Roman" pitchFamily="18" charset="0"/>
              </a:rPr>
              <a:t>стандарт початкової загальної освіти, затверджений постановою Кабінету Міністрів України від 20.04.2011 року №</a:t>
            </a:r>
            <a:r>
              <a:rPr lang="uk-UA" dirty="0" smtClean="0">
                <a:latin typeface="Times New Roman" pitchFamily="18" charset="0"/>
                <a:cs typeface="Times New Roman" pitchFamily="18" charset="0"/>
              </a:rPr>
              <a:t>462</a:t>
            </a:r>
          </a:p>
          <a:p>
            <a:pPr lvl="0">
              <a:buFont typeface="Wingdings" pitchFamily="2" charset="2"/>
              <a:buChar char="q"/>
            </a:pPr>
            <a:r>
              <a:rPr lang="uk-UA" dirty="0" smtClean="0">
                <a:latin typeface="Times New Roman" pitchFamily="18" charset="0"/>
                <a:cs typeface="Times New Roman" pitchFamily="18" charset="0"/>
              </a:rPr>
              <a:t>Державний </a:t>
            </a:r>
            <a:r>
              <a:rPr lang="uk-UA" dirty="0">
                <a:latin typeface="Times New Roman" pitchFamily="18" charset="0"/>
                <a:cs typeface="Times New Roman" pitchFamily="18" charset="0"/>
              </a:rPr>
              <a:t>стандарт базової і повної загальної освіти, затверджений постановою Кабінету Міністрів України від 23.11.2011 року №</a:t>
            </a:r>
            <a:r>
              <a:rPr lang="uk-UA" dirty="0" smtClean="0">
                <a:latin typeface="Times New Roman" pitchFamily="18" charset="0"/>
                <a:cs typeface="Times New Roman" pitchFamily="18" charset="0"/>
              </a:rPr>
              <a:t>1392</a:t>
            </a:r>
          </a:p>
          <a:p>
            <a:pPr lvl="0">
              <a:buFont typeface="Wingdings" pitchFamily="2" charset="2"/>
              <a:buChar char="q"/>
            </a:pPr>
            <a:r>
              <a:rPr lang="uk-UA" dirty="0">
                <a:latin typeface="Times New Roman" pitchFamily="18" charset="0"/>
                <a:cs typeface="Times New Roman" pitchFamily="18" charset="0"/>
              </a:rPr>
              <a:t> </a:t>
            </a:r>
            <a:r>
              <a:rPr lang="uk-UA" dirty="0" smtClean="0">
                <a:latin typeface="Times New Roman" pitchFamily="18" charset="0"/>
                <a:cs typeface="Times New Roman" pitchFamily="18" charset="0"/>
              </a:rPr>
              <a:t>Концепція </a:t>
            </a:r>
            <a:r>
              <a:rPr lang="uk-UA" dirty="0">
                <a:latin typeface="Times New Roman" pitchFamily="18" charset="0"/>
                <a:cs typeface="Times New Roman" pitchFamily="18" charset="0"/>
              </a:rPr>
              <a:t>профільного навчання в старшій школі з урахуванням вимог Концепції профільного навчання в старшій школі, затвердженої наказом Міністерства освіти та науки України від 11.09.2009 №854 «Про затвердження нової редакції Концепції профільного навчання у старшій школі</a:t>
            </a:r>
            <a:r>
              <a:rPr lang="uk-UA" dirty="0" smtClean="0">
                <a:latin typeface="Times New Roman" pitchFamily="18" charset="0"/>
                <a:cs typeface="Times New Roman" pitchFamily="18" charset="0"/>
              </a:rPr>
              <a:t>»</a:t>
            </a:r>
          </a:p>
          <a:p>
            <a:pPr lvl="0">
              <a:buFont typeface="Wingdings" pitchFamily="2" charset="2"/>
              <a:buChar char="q"/>
            </a:pPr>
            <a:r>
              <a:rPr lang="uk-UA" dirty="0" smtClean="0">
                <a:latin typeface="Times New Roman" pitchFamily="18" charset="0"/>
                <a:cs typeface="Times New Roman" pitchFamily="18" charset="0"/>
              </a:rPr>
              <a:t> «Про затвердження порядку проведення інституційного аудиту ЗЗСО» від 09.01.2019 р №17</a:t>
            </a:r>
          </a:p>
          <a:p>
            <a:pPr>
              <a:buFont typeface="Wingdings" pitchFamily="2" charset="2"/>
              <a:buChar char="q"/>
            </a:pPr>
            <a:endParaRPr lang="uk-UA" dirty="0" smtClean="0">
              <a:latin typeface="Times New Roman" pitchFamily="18" charset="0"/>
              <a:cs typeface="Times New Roman" pitchFamily="18" charset="0"/>
            </a:endParaRPr>
          </a:p>
          <a:p>
            <a:pPr>
              <a:buFont typeface="Wingdings" pitchFamily="2" charset="2"/>
              <a:buChar char="q"/>
            </a:pP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Ведення класного журналу</a:t>
            </a:r>
            <a:endParaRPr lang="uk-UA"/>
          </a:p>
        </p:txBody>
      </p:sp>
      <p:sp>
        <p:nvSpPr>
          <p:cNvPr id="3" name="Содержимое 2"/>
          <p:cNvSpPr>
            <a:spLocks noGrp="1"/>
          </p:cNvSpPr>
          <p:nvPr>
            <p:ph idx="1"/>
          </p:nvPr>
        </p:nvSpPr>
        <p:spPr/>
        <p:txBody>
          <a:bodyPr>
            <a:normAutofit fontScale="85000" lnSpcReduction="20000"/>
          </a:bodyPr>
          <a:lstStyle/>
          <a:p>
            <a:pPr>
              <a:buFont typeface="Wingdings" pitchFamily="2" charset="2"/>
              <a:buChar char="q"/>
            </a:pPr>
            <a:r>
              <a:rPr lang="ru-RU" dirty="0" smtClean="0">
                <a:latin typeface="Times New Roman" pitchFamily="18" charset="0"/>
                <a:cs typeface="Times New Roman" pitchFamily="18" charset="0"/>
              </a:rPr>
              <a:t>Наказ МОН № 496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03.06.08 року Про </a:t>
            </a:r>
            <a:r>
              <a:rPr lang="ru-RU" dirty="0" err="1" smtClean="0">
                <a:latin typeface="Times New Roman" pitchFamily="18" charset="0"/>
                <a:cs typeface="Times New Roman" pitchFamily="18" charset="0"/>
              </a:rPr>
              <a:t>затвердження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Інструкції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класного</a:t>
            </a:r>
            <a:r>
              <a:rPr lang="ru-RU" dirty="0" smtClean="0">
                <a:latin typeface="Times New Roman" pitchFamily="18" charset="0"/>
                <a:cs typeface="Times New Roman" pitchFamily="18" charset="0"/>
              </a:rPr>
              <a:t> журналу </a:t>
            </a:r>
            <a:r>
              <a:rPr lang="ru-RU" dirty="0" err="1" smtClean="0">
                <a:latin typeface="Times New Roman" pitchFamily="18" charset="0"/>
                <a:cs typeface="Times New Roman" pitchFamily="18" charset="0"/>
              </a:rPr>
              <a:t>учнів</a:t>
            </a:r>
            <a:r>
              <a:rPr lang="ru-RU" dirty="0" smtClean="0">
                <a:latin typeface="Times New Roman" pitchFamily="18" charset="0"/>
                <a:cs typeface="Times New Roman" pitchFamily="18" charset="0"/>
              </a:rPr>
              <a:t> 5-11(12)-</a:t>
            </a:r>
            <a:r>
              <a:rPr lang="ru-RU" dirty="0" err="1" smtClean="0">
                <a:latin typeface="Times New Roman" pitchFamily="18" charset="0"/>
                <a:cs typeface="Times New Roman" pitchFamily="18" charset="0"/>
              </a:rPr>
              <a:t>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класів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загальноосвітніх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навчальних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закладів</a:t>
            </a:r>
            <a:endParaRPr lang="ru-RU" dirty="0" smtClean="0">
              <a:latin typeface="Times New Roman" pitchFamily="18" charset="0"/>
              <a:cs typeface="Times New Roman" pitchFamily="18" charset="0"/>
            </a:endParaRPr>
          </a:p>
          <a:p>
            <a:pPr>
              <a:buFont typeface="Wingdings" pitchFamily="2" charset="2"/>
              <a:buChar char="q"/>
            </a:pPr>
            <a:r>
              <a:rPr lang="ru-RU" dirty="0" smtClean="0">
                <a:latin typeface="Times New Roman" pitchFamily="18" charset="0"/>
                <a:cs typeface="Times New Roman" pitchFamily="18" charset="0"/>
              </a:rPr>
              <a:t>Наказ МОН № 412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08.04.15 року  Про </a:t>
            </a:r>
            <a:r>
              <a:rPr lang="ru-RU" dirty="0" err="1" smtClean="0">
                <a:latin typeface="Times New Roman" pitchFamily="18" charset="0"/>
                <a:cs typeface="Times New Roman" pitchFamily="18" charset="0"/>
              </a:rPr>
              <a:t>затвердження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Інструкції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щодо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заповнення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Класного</a:t>
            </a:r>
            <a:r>
              <a:rPr lang="ru-RU" dirty="0" smtClean="0">
                <a:latin typeface="Times New Roman" pitchFamily="18" charset="0"/>
                <a:cs typeface="Times New Roman" pitchFamily="18" charset="0"/>
              </a:rPr>
              <a:t> журналу для 1-4-х </a:t>
            </a:r>
            <a:r>
              <a:rPr lang="ru-RU" dirty="0" err="1" smtClean="0">
                <a:latin typeface="Times New Roman" pitchFamily="18" charset="0"/>
                <a:cs typeface="Times New Roman" pitchFamily="18" charset="0"/>
              </a:rPr>
              <a:t>класів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загальноосвітніх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навчальних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закладів</a:t>
            </a:r>
            <a:endParaRPr lang="ru-RU" dirty="0" smtClean="0">
              <a:latin typeface="Times New Roman" pitchFamily="18" charset="0"/>
              <a:cs typeface="Times New Roman" pitchFamily="18" charset="0"/>
            </a:endParaRPr>
          </a:p>
          <a:p>
            <a:pPr>
              <a:buFont typeface="Wingdings" pitchFamily="2" charset="2"/>
              <a:buChar char="q"/>
            </a:pPr>
            <a:r>
              <a:rPr lang="ru-RU" dirty="0" smtClean="0">
                <a:latin typeface="Times New Roman" pitchFamily="18" charset="0"/>
                <a:cs typeface="Times New Roman" pitchFamily="18" charset="0"/>
              </a:rPr>
              <a:t>НАКАЗ  МОН № 1362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07 </a:t>
            </a:r>
            <a:r>
              <a:rPr lang="ru-RU" dirty="0" err="1" smtClean="0">
                <a:latin typeface="Times New Roman" pitchFamily="18" charset="0"/>
                <a:cs typeface="Times New Roman" pitchFamily="18" charset="0"/>
              </a:rPr>
              <a:t>грудня</a:t>
            </a:r>
            <a:r>
              <a:rPr lang="ru-RU" dirty="0" smtClean="0">
                <a:latin typeface="Times New Roman" pitchFamily="18" charset="0"/>
                <a:cs typeface="Times New Roman" pitchFamily="18" charset="0"/>
              </a:rPr>
              <a:t> 2018 року Про </a:t>
            </a:r>
            <a:r>
              <a:rPr lang="ru-RU" dirty="0" err="1" smtClean="0">
                <a:latin typeface="Times New Roman" pitchFamily="18" charset="0"/>
                <a:cs typeface="Times New Roman" pitchFamily="18" charset="0"/>
              </a:rPr>
              <a:t>затвердження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методичних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рекомендацій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щодо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заповнення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Класного</a:t>
            </a:r>
            <a:r>
              <a:rPr lang="ru-RU" dirty="0" smtClean="0">
                <a:latin typeface="Times New Roman" pitchFamily="18" charset="0"/>
                <a:cs typeface="Times New Roman" pitchFamily="18" charset="0"/>
              </a:rPr>
              <a:t> журналу </a:t>
            </a:r>
            <a:r>
              <a:rPr lang="ru-RU" dirty="0" err="1" smtClean="0">
                <a:latin typeface="Times New Roman" pitchFamily="18" charset="0"/>
                <a:cs typeface="Times New Roman" pitchFamily="18" charset="0"/>
              </a:rPr>
              <a:t>учнів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першого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класу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Нової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української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школи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змінами</a:t>
            </a:r>
            <a:r>
              <a:rPr lang="ru-RU" dirty="0" smtClean="0">
                <a:latin typeface="Times New Roman" pitchFamily="18" charset="0"/>
                <a:cs typeface="Times New Roman" pitchFamily="18" charset="0"/>
              </a:rPr>
              <a:t> Наказ МОН № 21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09.01.2020 року</a:t>
            </a:r>
          </a:p>
          <a:p>
            <a:pPr>
              <a:buNone/>
            </a:pPr>
            <a:endParaRPr lang="uk-U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При заповненні журналу звертаємо увагу</a:t>
            </a:r>
            <a:endParaRPr lang="uk-UA" dirty="0"/>
          </a:p>
        </p:txBody>
      </p:sp>
      <p:sp>
        <p:nvSpPr>
          <p:cNvPr id="3" name="Содержимое 2"/>
          <p:cNvSpPr>
            <a:spLocks noGrp="1"/>
          </p:cNvSpPr>
          <p:nvPr>
            <p:ph idx="1"/>
          </p:nvPr>
        </p:nvSpPr>
        <p:spPr/>
        <p:txBody>
          <a:bodyPr>
            <a:normAutofit fontScale="85000" lnSpcReduction="20000"/>
          </a:bodyPr>
          <a:lstStyle/>
          <a:p>
            <a:r>
              <a:rPr lang="uk-UA" sz="1600" dirty="0" smtClean="0"/>
              <a:t>у 1 класі завдання додому  не дається;</a:t>
            </a:r>
          </a:p>
          <a:p>
            <a:r>
              <a:rPr lang="uk-UA" sz="1600" dirty="0" smtClean="0"/>
              <a:t>у 2 класі домашнє завдання є необов’язковим, проте на непарній сторінці розвороту журналу в графі «Завдання додому» можуть зазначатися пошуково-дослідницькі та творчі завдання;</a:t>
            </a:r>
          </a:p>
          <a:p>
            <a:r>
              <a:rPr lang="uk-UA" sz="1600" dirty="0" smtClean="0"/>
              <a:t>у 3-4 класах домашні завдання, у разі їх надання, обов’язково фіксуються у Класному журналі;</a:t>
            </a:r>
          </a:p>
          <a:p>
            <a:r>
              <a:rPr lang="uk-UA" sz="1600" dirty="0" smtClean="0"/>
              <a:t>на вихідні, святкові та канікулярні дні домашнє завдання у початкових класах не задається та відповідно не фіксується у Класному журналі.»;</a:t>
            </a:r>
          </a:p>
          <a:p>
            <a:r>
              <a:rPr lang="uk-UA" sz="1600" dirty="0" smtClean="0"/>
              <a:t>робити записи на всіх сторінках журналу необхідно чітко й розбірливо, пастою або чорнилом чорного кольору;</a:t>
            </a:r>
          </a:p>
          <a:p>
            <a:pPr algn="just"/>
            <a:r>
              <a:rPr lang="uk-UA" sz="1600" dirty="0" smtClean="0"/>
              <a:t>. Усі записи ведуться чітко і розбірливо. Виправлення з використанням гумки чи коректора не допускаються. Помилковий запис акуратно закреслюється (однією прямою лінією, якщо це слово, і похилою з правого верхнього кута до нижнього лівого у клітинці з балами) і поряд (у цій же клітинці або рядку) пишеться правильний. Виправлення бала, відмітки про успішність, назви теми засвідчується підписом керівника загальноосвітнього навчального закладу і скріплюється печаткою загальноосвітнього навчального закладу (за наявності) внизу сторінки журналу.; </a:t>
            </a:r>
          </a:p>
          <a:p>
            <a:pPr algn="just"/>
            <a:r>
              <a:rPr lang="uk-UA" sz="1600" dirty="0" smtClean="0"/>
              <a:t>дата проведення занять записується дробом, чисельник якого є датою, а знаменник - місяцем поточного року. Наприклад, 04/09 означає, що заняття проведено четвертого вересня;</a:t>
            </a:r>
          </a:p>
          <a:p>
            <a:pPr algn="just"/>
            <a:r>
              <a:rPr lang="uk-UA" sz="1600" dirty="0" smtClean="0"/>
              <a:t>усі записи щодо оцінювання різних видів діяльності та контролю роблять у формі називного відмінка: «зошит», а не «за зошит»; «І семестр», а не «за І семестр»; «практична робота», а не «за практичну роботу» тощо.</a:t>
            </a:r>
          </a:p>
          <a:p>
            <a:pPr algn="just"/>
            <a:endParaRPr lang="uk-UA" sz="1600" dirty="0" smtClean="0"/>
          </a:p>
          <a:p>
            <a:pPr algn="just"/>
            <a:endParaRPr lang="uk-UA" sz="1600" dirty="0" smtClean="0"/>
          </a:p>
          <a:p>
            <a:endParaRPr lang="uk-UA" sz="1600" dirty="0" smtClean="0"/>
          </a:p>
          <a:p>
            <a:endParaRPr lang="uk-U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a:xfrm>
            <a:off x="1435608" y="332656"/>
            <a:ext cx="7498080" cy="5915744"/>
          </a:xfrm>
        </p:spPr>
        <p:txBody>
          <a:bodyPr>
            <a:normAutofit lnSpcReduction="10000"/>
          </a:bodyPr>
          <a:lstStyle/>
          <a:p>
            <a:pPr algn="just"/>
            <a:r>
              <a:rPr lang="uk-UA" sz="1600" dirty="0" smtClean="0"/>
              <a:t>у разі не атестації учня робиться відповідний запис: </a:t>
            </a:r>
            <a:r>
              <a:rPr lang="uk-UA" sz="1600" b="1" dirty="0" smtClean="0"/>
              <a:t>н/а (не атестований(а))</a:t>
            </a:r>
            <a:r>
              <a:rPr lang="uk-UA" sz="1600" dirty="0" smtClean="0"/>
              <a:t>;</a:t>
            </a:r>
          </a:p>
          <a:p>
            <a:pPr algn="just"/>
            <a:r>
              <a:rPr lang="uk-UA" sz="1600" dirty="0" smtClean="0"/>
              <a:t>у випадку відсутності вчителя педагогічний працівник, який його заміняє, у графі «завдання додому» після запису домашнього завдання записує «заміна», прізвище, ініціали та засвідчує запис власним підписом;</a:t>
            </a:r>
          </a:p>
          <a:p>
            <a:pPr algn="just"/>
            <a:r>
              <a:rPr lang="uk-UA" sz="1600" b="1" dirty="0" smtClean="0"/>
              <a:t>поточна оцінка</a:t>
            </a:r>
            <a:r>
              <a:rPr lang="uk-UA" sz="1600" dirty="0" smtClean="0"/>
              <a:t> виставляється до класного журналу в колонку з надписом, що засвідчує дату проведення заняття, коли здійснювалося оцінювання учня (учениці);</a:t>
            </a:r>
          </a:p>
          <a:p>
            <a:pPr algn="just"/>
            <a:r>
              <a:rPr lang="uk-UA" sz="1600" b="1" dirty="0" smtClean="0"/>
              <a:t>тематична оцінка</a:t>
            </a:r>
            <a:r>
              <a:rPr lang="uk-UA" sz="1600" dirty="0" smtClean="0"/>
              <a:t> виставляється до класного журналу в колонку з надписом </a:t>
            </a:r>
            <a:r>
              <a:rPr lang="uk-UA" sz="1600" b="1" dirty="0" smtClean="0"/>
              <a:t>Тематична</a:t>
            </a:r>
            <a:r>
              <a:rPr lang="uk-UA" sz="1600" dirty="0" smtClean="0"/>
              <a:t> без дати;</a:t>
            </a:r>
          </a:p>
          <a:p>
            <a:pPr algn="just"/>
            <a:r>
              <a:rPr lang="uk-UA" sz="1600" b="1" dirty="0" smtClean="0"/>
              <a:t>семестрова оцінка</a:t>
            </a:r>
            <a:r>
              <a:rPr lang="uk-UA" sz="1600" dirty="0" smtClean="0"/>
              <a:t> виставляється без дати до класного журналу в колонку з надписом І семестр, ІІ семестр;</a:t>
            </a:r>
          </a:p>
          <a:p>
            <a:pPr algn="just"/>
            <a:r>
              <a:rPr lang="uk-UA" sz="1600" dirty="0" smtClean="0"/>
              <a:t>якщо учень (учениця) був(</a:t>
            </a:r>
            <a:r>
              <a:rPr lang="uk-UA" sz="1600" dirty="0" err="1" smtClean="0"/>
              <a:t>ла</a:t>
            </a:r>
            <a:r>
              <a:rPr lang="uk-UA" sz="1600" dirty="0" smtClean="0"/>
              <a:t>) відсутній(я) на уроках протягом семестру, у відповідну клітинку замість оцінки за </a:t>
            </a:r>
            <a:r>
              <a:rPr lang="uk-UA" sz="1600" b="1" dirty="0" smtClean="0"/>
              <a:t>І семестр чи ІІ семестр</a:t>
            </a:r>
            <a:r>
              <a:rPr lang="uk-UA" sz="1600" dirty="0" smtClean="0"/>
              <a:t> виставляється </a:t>
            </a:r>
            <a:r>
              <a:rPr lang="uk-UA" sz="1600" b="1" dirty="0" smtClean="0"/>
              <a:t>н/а (не атестований(а))</a:t>
            </a:r>
            <a:r>
              <a:rPr lang="uk-UA" sz="1600" dirty="0" smtClean="0"/>
              <a:t>.</a:t>
            </a:r>
          </a:p>
          <a:p>
            <a:r>
              <a:rPr lang="uk-UA" sz="1600" dirty="0" smtClean="0"/>
              <a:t>семестрова оцінка може підлягати коригуванню. Скоригована семестрова оцінка виставляється без дати у порожню колонку   поруч із колонкою </a:t>
            </a:r>
            <a:r>
              <a:rPr lang="uk-UA" sz="1600" b="1" dirty="0" smtClean="0"/>
              <a:t>І семестр або ІІ семестр</a:t>
            </a:r>
            <a:r>
              <a:rPr lang="uk-UA" sz="1600" dirty="0" smtClean="0"/>
              <a:t>. Колонки для виставлення скоригованих відповідну клітинку замість оцінки за </a:t>
            </a:r>
            <a:r>
              <a:rPr lang="uk-UA" sz="1600" b="1" dirty="0" smtClean="0"/>
              <a:t>І семестр чи ІІ семестр</a:t>
            </a:r>
            <a:r>
              <a:rPr lang="uk-UA" sz="1600" dirty="0" smtClean="0"/>
              <a:t> виставляється </a:t>
            </a:r>
            <a:r>
              <a:rPr lang="uk-UA" sz="1600" b="1" dirty="0" smtClean="0"/>
              <a:t>н/а (не атестований(а))</a:t>
            </a:r>
            <a:r>
              <a:rPr lang="uk-UA" sz="1600" dirty="0" smtClean="0"/>
              <a:t>;</a:t>
            </a:r>
          </a:p>
          <a:p>
            <a:r>
              <a:rPr lang="uk-UA" sz="1600" dirty="0" smtClean="0"/>
              <a:t>сторінки на предмети розподіляємо  відповідно до  Типового навчального плану;</a:t>
            </a:r>
          </a:p>
          <a:p>
            <a:r>
              <a:rPr lang="uk-UA" sz="1600" dirty="0" smtClean="0"/>
              <a:t>. опрацьовуємо Інструкції з  ведення класних журналів.</a:t>
            </a:r>
          </a:p>
          <a:p>
            <a:endParaRPr lang="uk-UA" sz="1600" dirty="0" smtClean="0"/>
          </a:p>
          <a:p>
            <a:endParaRPr lang="uk-UA" sz="1600" dirty="0" smtClean="0"/>
          </a:p>
          <a:p>
            <a:pPr algn="just"/>
            <a:endParaRPr lang="uk-UA" sz="1600" dirty="0" smtClean="0"/>
          </a:p>
          <a:p>
            <a:pPr algn="just"/>
            <a:endParaRPr lang="uk-UA" sz="1600" dirty="0" smtClean="0"/>
          </a:p>
          <a:p>
            <a:pPr algn="just"/>
            <a:endParaRPr lang="uk-UA" sz="1600" dirty="0" smtClean="0"/>
          </a:p>
          <a:p>
            <a:pPr algn="just"/>
            <a:endParaRPr lang="uk-UA" sz="1600" dirty="0" smtClean="0"/>
          </a:p>
          <a:p>
            <a:pPr algn="just"/>
            <a:endParaRPr lang="uk-UA"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Методичні об‘єднання</a:t>
            </a:r>
            <a:endParaRPr lang="uk-UA" dirty="0"/>
          </a:p>
        </p:txBody>
      </p:sp>
      <p:sp>
        <p:nvSpPr>
          <p:cNvPr id="3" name="Содержимое 2"/>
          <p:cNvSpPr>
            <a:spLocks noGrp="1"/>
          </p:cNvSpPr>
          <p:nvPr>
            <p:ph idx="1"/>
          </p:nvPr>
        </p:nvSpPr>
        <p:spPr/>
        <p:txBody>
          <a:bodyPr/>
          <a:lstStyle/>
          <a:p>
            <a:r>
              <a:rPr lang="uk-UA" dirty="0" smtClean="0"/>
              <a:t>суспільно-гуманітарного циклу (керівниця – Гаврилів І. С.);</a:t>
            </a:r>
          </a:p>
          <a:p>
            <a:r>
              <a:rPr lang="uk-UA" dirty="0" smtClean="0"/>
              <a:t>природничо-математичних наук (керівниця – </a:t>
            </a:r>
            <a:r>
              <a:rPr lang="uk-UA" dirty="0" err="1" smtClean="0"/>
              <a:t>Зварич</a:t>
            </a:r>
            <a:r>
              <a:rPr lang="uk-UA" dirty="0" smtClean="0"/>
              <a:t> М. В.);</a:t>
            </a:r>
          </a:p>
          <a:p>
            <a:r>
              <a:rPr lang="uk-UA" dirty="0" smtClean="0"/>
              <a:t>іноземних мов (керівниця – Дем’янчук Н. П.);</a:t>
            </a:r>
          </a:p>
          <a:p>
            <a:r>
              <a:rPr lang="uk-UA" dirty="0" smtClean="0"/>
              <a:t>художньо-естетичного циклу (Семенів У. М.);</a:t>
            </a:r>
          </a:p>
          <a:p>
            <a:r>
              <a:rPr lang="uk-UA" dirty="0" smtClean="0"/>
              <a:t>початкової освіти (</a:t>
            </a:r>
            <a:r>
              <a:rPr lang="uk-UA" dirty="0" err="1" smtClean="0"/>
              <a:t>Римик</a:t>
            </a:r>
            <a:r>
              <a:rPr lang="uk-UA" dirty="0" smtClean="0"/>
              <a:t> Л. М.)</a:t>
            </a:r>
            <a:endParaRPr lang="uk-U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Методичні тижні </a:t>
            </a:r>
            <a:endParaRPr lang="uk-UA" dirty="0"/>
          </a:p>
        </p:txBody>
      </p:sp>
      <p:sp>
        <p:nvSpPr>
          <p:cNvPr id="3" name="Содержимое 2"/>
          <p:cNvSpPr>
            <a:spLocks noGrp="1"/>
          </p:cNvSpPr>
          <p:nvPr>
            <p:ph idx="1"/>
          </p:nvPr>
        </p:nvSpPr>
        <p:spPr/>
        <p:txBody>
          <a:bodyPr/>
          <a:lstStyle/>
          <a:p>
            <a:pPr>
              <a:buNone/>
            </a:pPr>
            <a:r>
              <a:rPr lang="uk-UA" dirty="0" smtClean="0"/>
              <a:t>Грудень – початкова освіта.</a:t>
            </a:r>
          </a:p>
          <a:p>
            <a:pPr>
              <a:buNone/>
            </a:pPr>
            <a:r>
              <a:rPr lang="uk-UA" dirty="0" smtClean="0"/>
              <a:t>Лютий – природничо-математичний.</a:t>
            </a:r>
          </a:p>
          <a:p>
            <a:pPr>
              <a:buNone/>
            </a:pPr>
            <a:r>
              <a:rPr lang="uk-UA" dirty="0" smtClean="0"/>
              <a:t>Лютий - іноземних мов.</a:t>
            </a:r>
          </a:p>
          <a:p>
            <a:pPr>
              <a:buNone/>
            </a:pPr>
            <a:r>
              <a:rPr lang="uk-UA" dirty="0" smtClean="0"/>
              <a:t>Березень – суспільно-гуманітарних предметів.</a:t>
            </a:r>
          </a:p>
          <a:p>
            <a:pPr>
              <a:buNone/>
            </a:pPr>
            <a:r>
              <a:rPr lang="uk-UA" dirty="0" smtClean="0"/>
              <a:t>Березень – художньо-естетичного циклу.</a:t>
            </a:r>
          </a:p>
          <a:p>
            <a:pPr>
              <a:buNone/>
            </a:pPr>
            <a:endParaRPr lang="uk-U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1643043" y="500043"/>
          <a:ext cx="5914556" cy="5891647"/>
        </p:xfrm>
        <a:graphic>
          <a:graphicData uri="http://schemas.openxmlformats.org/drawingml/2006/table">
            <a:tbl>
              <a:tblPr/>
              <a:tblGrid>
                <a:gridCol w="410931"/>
                <a:gridCol w="3081985"/>
                <a:gridCol w="924595"/>
                <a:gridCol w="1497045"/>
              </a:tblGrid>
              <a:tr h="182677">
                <a:tc>
                  <a:txBody>
                    <a:bodyPr/>
                    <a:lstStyle/>
                    <a:p>
                      <a:pPr algn="ctr">
                        <a:lnSpc>
                          <a:spcPct val="115000"/>
                        </a:lnSpc>
                        <a:spcAft>
                          <a:spcPts val="0"/>
                        </a:spcAft>
                      </a:pPr>
                      <a:r>
                        <a:rPr lang="uk-UA" sz="900" b="1" dirty="0">
                          <a:solidFill>
                            <a:srgbClr val="000000"/>
                          </a:solidFill>
                          <a:latin typeface="Times New Roman"/>
                          <a:ea typeface="Times New Roman"/>
                          <a:cs typeface="Times New Roman"/>
                        </a:rPr>
                        <a:t>№</a:t>
                      </a:r>
                      <a:endParaRPr lang="uk-UA" sz="900" dirty="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Times New Roman"/>
                          <a:cs typeface="Times New Roman"/>
                        </a:rPr>
                        <a:t>Тематика</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Times New Roman"/>
                          <a:cs typeface="Times New Roman"/>
                        </a:rPr>
                        <a:t>Термін</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Times New Roman"/>
                          <a:cs typeface="Times New Roman"/>
                        </a:rPr>
                        <a:t>Відповідальні</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4807">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1.</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2.</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3.</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4.</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5.</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6.</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7. </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900" b="1" dirty="0">
                          <a:solidFill>
                            <a:srgbClr val="000000"/>
                          </a:solidFill>
                          <a:latin typeface="Times New Roman"/>
                          <a:ea typeface="Times New Roman"/>
                          <a:cs typeface="Times New Roman"/>
                        </a:rPr>
                        <a:t>І</a:t>
                      </a:r>
                      <a:endParaRPr lang="uk-UA" sz="900" dirty="0">
                        <a:latin typeface="Times New Roman"/>
                        <a:ea typeface="Times New Roman"/>
                        <a:cs typeface="Times New Roman"/>
                      </a:endParaRPr>
                    </a:p>
                    <a:p>
                      <a:pPr algn="just">
                        <a:lnSpc>
                          <a:spcPct val="115000"/>
                        </a:lnSpc>
                        <a:spcAft>
                          <a:spcPts val="0"/>
                        </a:spcAft>
                      </a:pPr>
                      <a:r>
                        <a:rPr lang="uk-UA" sz="900" dirty="0">
                          <a:solidFill>
                            <a:srgbClr val="000000"/>
                          </a:solidFill>
                          <a:latin typeface="Times New Roman"/>
                          <a:ea typeface="Times New Roman"/>
                          <a:cs typeface="Times New Roman"/>
                        </a:rPr>
                        <a:t>Підсумки роботи педагогічного колективу за минулий 2020-2021 навчальний рік та завдання на наступний.</a:t>
                      </a:r>
                      <a:endParaRPr lang="uk-UA" sz="900" dirty="0">
                        <a:latin typeface="Times New Roman"/>
                        <a:ea typeface="Times New Roman"/>
                        <a:cs typeface="Times New Roman"/>
                      </a:endParaRPr>
                    </a:p>
                    <a:p>
                      <a:pPr algn="just">
                        <a:lnSpc>
                          <a:spcPct val="115000"/>
                        </a:lnSpc>
                        <a:spcAft>
                          <a:spcPts val="0"/>
                        </a:spcAft>
                      </a:pPr>
                      <a:r>
                        <a:rPr lang="uk-UA" sz="900" dirty="0">
                          <a:solidFill>
                            <a:srgbClr val="000000"/>
                          </a:solidFill>
                          <a:latin typeface="Times New Roman"/>
                          <a:ea typeface="Times New Roman"/>
                          <a:cs typeface="Times New Roman"/>
                        </a:rPr>
                        <a:t>Затвердження плану роботи ліцею на 2020-2021 навчальний рік.</a:t>
                      </a:r>
                      <a:endParaRPr lang="uk-UA" sz="900" dirty="0">
                        <a:latin typeface="Times New Roman"/>
                        <a:ea typeface="Times New Roman"/>
                        <a:cs typeface="Times New Roman"/>
                      </a:endParaRPr>
                    </a:p>
                    <a:p>
                      <a:pPr algn="just">
                        <a:lnSpc>
                          <a:spcPct val="115000"/>
                        </a:lnSpc>
                        <a:spcAft>
                          <a:spcPts val="0"/>
                        </a:spcAft>
                      </a:pPr>
                      <a:r>
                        <a:rPr lang="uk-UA" sz="900" dirty="0">
                          <a:solidFill>
                            <a:srgbClr val="000000"/>
                          </a:solidFill>
                          <a:latin typeface="Times New Roman"/>
                          <a:ea typeface="Times New Roman"/>
                          <a:cs typeface="Times New Roman"/>
                        </a:rPr>
                        <a:t>Про погодження режиму роботи ГПД.</a:t>
                      </a:r>
                      <a:endParaRPr lang="uk-UA" sz="900" dirty="0">
                        <a:latin typeface="Times New Roman"/>
                        <a:ea typeface="Times New Roman"/>
                        <a:cs typeface="Times New Roman"/>
                      </a:endParaRPr>
                    </a:p>
                    <a:p>
                      <a:pPr>
                        <a:lnSpc>
                          <a:spcPct val="115000"/>
                        </a:lnSpc>
                        <a:spcAft>
                          <a:spcPts val="0"/>
                        </a:spcAft>
                      </a:pPr>
                      <a:r>
                        <a:rPr lang="uk-UA" sz="900" dirty="0">
                          <a:solidFill>
                            <a:srgbClr val="000000"/>
                          </a:solidFill>
                          <a:latin typeface="Times New Roman"/>
                          <a:ea typeface="Times New Roman"/>
                          <a:cs typeface="Times New Roman"/>
                        </a:rPr>
                        <a:t>Особливості організації освітнього процесу в 2020-2021 навчальному році. Готовність закладу освіти до роботи в умовах НУШ. </a:t>
                      </a:r>
                      <a:endParaRPr lang="uk-UA" sz="900" dirty="0">
                        <a:latin typeface="Times New Roman"/>
                        <a:ea typeface="Times New Roman"/>
                        <a:cs typeface="Times New Roman"/>
                      </a:endParaRPr>
                    </a:p>
                    <a:p>
                      <a:pPr>
                        <a:lnSpc>
                          <a:spcPct val="115000"/>
                        </a:lnSpc>
                        <a:spcAft>
                          <a:spcPts val="0"/>
                        </a:spcAft>
                      </a:pPr>
                      <a:r>
                        <a:rPr lang="uk-UA" sz="900" dirty="0">
                          <a:solidFill>
                            <a:srgbClr val="000000"/>
                          </a:solidFill>
                          <a:latin typeface="Times New Roman"/>
                          <a:ea typeface="Times New Roman"/>
                          <a:cs typeface="Times New Roman"/>
                        </a:rPr>
                        <a:t>Організація освітнього процесу в умовах пандемії Covid-19;</a:t>
                      </a:r>
                      <a:endParaRPr lang="uk-UA" sz="900" dirty="0">
                        <a:latin typeface="Times New Roman"/>
                        <a:ea typeface="Times New Roman"/>
                        <a:cs typeface="Times New Roman"/>
                      </a:endParaRPr>
                    </a:p>
                    <a:p>
                      <a:pPr>
                        <a:lnSpc>
                          <a:spcPct val="115000"/>
                        </a:lnSpc>
                        <a:spcAft>
                          <a:spcPts val="0"/>
                        </a:spcAft>
                      </a:pPr>
                      <a:r>
                        <a:rPr lang="uk-UA" sz="900" dirty="0">
                          <a:solidFill>
                            <a:srgbClr val="000000"/>
                          </a:solidFill>
                          <a:latin typeface="Times New Roman"/>
                          <a:ea typeface="Times New Roman"/>
                          <a:cs typeface="Times New Roman"/>
                        </a:rPr>
                        <a:t>Вивчення християнської етики у ліцеї. </a:t>
                      </a:r>
                      <a:endParaRPr lang="uk-UA" sz="900" dirty="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a:latin typeface="Times New Roman"/>
                        <a:ea typeface="Times New Roman"/>
                        <a:cs typeface="Times New Roman"/>
                      </a:endParaRPr>
                    </a:p>
                    <a:p>
                      <a:pPr algn="ctr">
                        <a:lnSpc>
                          <a:spcPct val="115000"/>
                        </a:lnSpc>
                        <a:spcAft>
                          <a:spcPts val="0"/>
                        </a:spcAft>
                      </a:pPr>
                      <a:r>
                        <a:rPr lang="uk-UA" sz="900" b="1">
                          <a:solidFill>
                            <a:srgbClr val="000000"/>
                          </a:solidFill>
                          <a:latin typeface="Times New Roman"/>
                          <a:ea typeface="Times New Roman"/>
                          <a:cs typeface="Times New Roman"/>
                        </a:rPr>
                        <a:t>серпень</a:t>
                      </a:r>
                      <a:endParaRPr lang="uk-UA" sz="900">
                        <a:latin typeface="Times New Roman"/>
                        <a:ea typeface="Times New Roman"/>
                        <a:cs typeface="Times New Roman"/>
                      </a:endParaRPr>
                    </a:p>
                  </a:txBody>
                  <a:tcPr marL="49458" marR="49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Гринів Л. І.</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Голови МО</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Ткачук М.Г.</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Ткачук М.Г.</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Ткачук  М.Г.</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Римик Л. М.</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Гринів Л. І.</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Гринів Л.І.</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6065">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1.</a:t>
                      </a:r>
                      <a:endParaRPr lang="uk-UA" sz="900">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2.</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900" b="1">
                          <a:solidFill>
                            <a:srgbClr val="000000"/>
                          </a:solidFill>
                          <a:latin typeface="Times New Roman"/>
                          <a:ea typeface="Times New Roman"/>
                          <a:cs typeface="Times New Roman"/>
                        </a:rPr>
                        <a:t>ІІ</a:t>
                      </a:r>
                      <a:endParaRPr lang="uk-UA" sz="900">
                        <a:latin typeface="Times New Roman"/>
                        <a:ea typeface="Times New Roman"/>
                        <a:cs typeface="Times New Roman"/>
                      </a:endParaRPr>
                    </a:p>
                    <a:p>
                      <a:pPr algn="just">
                        <a:lnSpc>
                          <a:spcPct val="115000"/>
                        </a:lnSpc>
                        <a:spcAft>
                          <a:spcPts val="0"/>
                        </a:spcAft>
                      </a:pPr>
                      <a:r>
                        <a:rPr lang="uk-UA" sz="900">
                          <a:solidFill>
                            <a:srgbClr val="000000"/>
                          </a:solidFill>
                          <a:latin typeface="Times New Roman"/>
                          <a:ea typeface="Times New Roman"/>
                          <a:cs typeface="Times New Roman"/>
                        </a:rPr>
                        <a:t>Стан викладання та рівень навчальних досягнень здобувачів освіти з української мови та літератури.. </a:t>
                      </a:r>
                      <a:endParaRPr lang="uk-UA" sz="900">
                        <a:latin typeface="Times New Roman"/>
                        <a:ea typeface="Times New Roman"/>
                        <a:cs typeface="Times New Roman"/>
                      </a:endParaRPr>
                    </a:p>
                    <a:p>
                      <a:pPr algn="just">
                        <a:lnSpc>
                          <a:spcPct val="115000"/>
                        </a:lnSpc>
                        <a:spcAft>
                          <a:spcPts val="0"/>
                        </a:spcAft>
                      </a:pPr>
                      <a:r>
                        <a:rPr lang="uk-UA" sz="900">
                          <a:solidFill>
                            <a:srgbClr val="000000"/>
                          </a:solidFill>
                          <a:latin typeface="Times New Roman"/>
                          <a:ea typeface="Times New Roman"/>
                          <a:cs typeface="Times New Roman"/>
                        </a:rPr>
                        <a:t>Художньо-естетичне виховання у закладі освіти..</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Times New Roman"/>
                          <a:cs typeface="Times New Roman"/>
                        </a:rPr>
                        <a:t>грудень</a:t>
                      </a:r>
                      <a:endParaRPr lang="uk-UA" sz="900">
                        <a:latin typeface="Times New Roman"/>
                        <a:ea typeface="Times New Roman"/>
                        <a:cs typeface="Times New Roman"/>
                      </a:endParaRPr>
                    </a:p>
                  </a:txBody>
                  <a:tcPr marL="49458" marR="49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146050" algn="l"/>
                        </a:tabLst>
                      </a:pPr>
                      <a:endParaRPr lang="uk-UA" sz="900">
                        <a:solidFill>
                          <a:srgbClr val="000000"/>
                        </a:solidFill>
                        <a:latin typeface="Times New Roman"/>
                        <a:ea typeface="Times New Roman"/>
                        <a:cs typeface="Times New Roman"/>
                      </a:endParaRPr>
                    </a:p>
                    <a:p>
                      <a:pPr algn="ctr">
                        <a:lnSpc>
                          <a:spcPct val="115000"/>
                        </a:lnSpc>
                        <a:spcAft>
                          <a:spcPts val="0"/>
                        </a:spcAft>
                        <a:tabLst>
                          <a:tab pos="146050" algn="l"/>
                        </a:tabLst>
                      </a:pPr>
                      <a:r>
                        <a:rPr lang="uk-UA" sz="900">
                          <a:solidFill>
                            <a:srgbClr val="000000"/>
                          </a:solidFill>
                          <a:latin typeface="Times New Roman"/>
                          <a:ea typeface="Times New Roman"/>
                          <a:cs typeface="Times New Roman"/>
                        </a:rPr>
                        <a:t>Ткачук М. Г.</a:t>
                      </a:r>
                      <a:endParaRPr lang="uk-UA" sz="900">
                        <a:latin typeface="Times New Roman"/>
                        <a:ea typeface="Times New Roman"/>
                        <a:cs typeface="Times New Roman"/>
                      </a:endParaRPr>
                    </a:p>
                    <a:p>
                      <a:pPr algn="ctr">
                        <a:lnSpc>
                          <a:spcPct val="115000"/>
                        </a:lnSpc>
                        <a:spcAft>
                          <a:spcPts val="0"/>
                        </a:spcAft>
                        <a:tabLst>
                          <a:tab pos="146050" algn="l"/>
                        </a:tabLst>
                      </a:pPr>
                      <a:r>
                        <a:rPr lang="uk-UA" sz="900">
                          <a:solidFill>
                            <a:srgbClr val="000000"/>
                          </a:solidFill>
                          <a:latin typeface="Times New Roman"/>
                          <a:ea typeface="Times New Roman"/>
                          <a:cs typeface="Times New Roman"/>
                        </a:rPr>
                        <a:t>Соболь А. В..</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710">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1.</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900" b="1">
                          <a:solidFill>
                            <a:srgbClr val="000000"/>
                          </a:solidFill>
                          <a:latin typeface="Times New Roman"/>
                          <a:ea typeface="Times New Roman"/>
                          <a:cs typeface="Times New Roman"/>
                        </a:rPr>
                        <a:t>ІІІ</a:t>
                      </a:r>
                      <a:endParaRPr lang="uk-UA" sz="900">
                        <a:latin typeface="Times New Roman"/>
                        <a:ea typeface="Times New Roman"/>
                        <a:cs typeface="Times New Roman"/>
                      </a:endParaRPr>
                    </a:p>
                    <a:p>
                      <a:pPr algn="just">
                        <a:lnSpc>
                          <a:spcPct val="115000"/>
                        </a:lnSpc>
                        <a:spcAft>
                          <a:spcPts val="0"/>
                        </a:spcAft>
                      </a:pPr>
                      <a:r>
                        <a:rPr lang="uk-UA" sz="900">
                          <a:solidFill>
                            <a:srgbClr val="000000"/>
                          </a:solidFill>
                          <a:latin typeface="Times New Roman"/>
                          <a:ea typeface="Times New Roman"/>
                          <a:cs typeface="Times New Roman"/>
                        </a:rPr>
                        <a:t>Стан викладання та рівень навчальних досягнень здобувачів освіти з образотворчого мистецтва, мистецтва та музики.</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b="1">
                          <a:solidFill>
                            <a:srgbClr val="000000"/>
                          </a:solidFill>
                          <a:latin typeface="Times New Roman"/>
                          <a:ea typeface="Times New Roman"/>
                          <a:cs typeface="Times New Roman"/>
                        </a:rPr>
                        <a:t>січень</a:t>
                      </a:r>
                      <a:endParaRPr lang="uk-UA" sz="900">
                        <a:latin typeface="Times New Roman"/>
                        <a:ea typeface="Times New Roman"/>
                        <a:cs typeface="Times New Roman"/>
                      </a:endParaRPr>
                    </a:p>
                  </a:txBody>
                  <a:tcPr marL="49458" marR="49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146050" algn="l"/>
                        </a:tabLst>
                      </a:pPr>
                      <a:r>
                        <a:rPr lang="uk-UA" sz="900">
                          <a:solidFill>
                            <a:srgbClr val="000000"/>
                          </a:solidFill>
                          <a:latin typeface="Times New Roman"/>
                          <a:ea typeface="Times New Roman"/>
                          <a:cs typeface="Times New Roman"/>
                        </a:rPr>
                        <a:t>Соболь А. В.</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32">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1.</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900" b="1">
                          <a:solidFill>
                            <a:srgbClr val="000000"/>
                          </a:solidFill>
                          <a:latin typeface="Times New Roman"/>
                          <a:ea typeface="Times New Roman"/>
                          <a:cs typeface="Times New Roman"/>
                        </a:rPr>
                        <a:t>ІV</a:t>
                      </a:r>
                      <a:endParaRPr lang="uk-UA" sz="900">
                        <a:latin typeface="Times New Roman"/>
                        <a:ea typeface="Times New Roman"/>
                        <a:cs typeface="Times New Roman"/>
                      </a:endParaRPr>
                    </a:p>
                    <a:p>
                      <a:pPr algn="just">
                        <a:lnSpc>
                          <a:spcPct val="115000"/>
                        </a:lnSpc>
                        <a:spcAft>
                          <a:spcPts val="0"/>
                        </a:spcAft>
                      </a:pPr>
                      <a:r>
                        <a:rPr lang="uk-UA" sz="900">
                          <a:solidFill>
                            <a:srgbClr val="000000"/>
                          </a:solidFill>
                          <a:latin typeface="Times New Roman"/>
                          <a:ea typeface="Times New Roman"/>
                          <a:cs typeface="Times New Roman"/>
                        </a:rPr>
                        <a:t>Звільнення від проходження ДПА за станом здоров’я.</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a:latin typeface="Times New Roman"/>
                        <a:ea typeface="Times New Roman"/>
                        <a:cs typeface="Times New Roman"/>
                      </a:endParaRPr>
                    </a:p>
                    <a:p>
                      <a:pPr algn="ctr">
                        <a:lnSpc>
                          <a:spcPct val="115000"/>
                        </a:lnSpc>
                        <a:spcAft>
                          <a:spcPts val="0"/>
                        </a:spcAft>
                      </a:pPr>
                      <a:r>
                        <a:rPr lang="uk-UA" sz="900" b="1">
                          <a:solidFill>
                            <a:srgbClr val="000000"/>
                          </a:solidFill>
                          <a:latin typeface="Times New Roman"/>
                          <a:ea typeface="Times New Roman"/>
                          <a:cs typeface="Times New Roman"/>
                        </a:rPr>
                        <a:t>травень</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Гринів Л. І.</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001">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1.</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900" b="1">
                          <a:solidFill>
                            <a:srgbClr val="000000"/>
                          </a:solidFill>
                          <a:latin typeface="Times New Roman"/>
                          <a:ea typeface="Times New Roman"/>
                          <a:cs typeface="Times New Roman"/>
                        </a:rPr>
                        <a:t>V</a:t>
                      </a:r>
                      <a:endParaRPr lang="uk-UA" sz="900">
                        <a:latin typeface="Times New Roman"/>
                        <a:ea typeface="Times New Roman"/>
                        <a:cs typeface="Times New Roman"/>
                      </a:endParaRPr>
                    </a:p>
                    <a:p>
                      <a:pPr algn="just">
                        <a:lnSpc>
                          <a:spcPct val="115000"/>
                        </a:lnSpc>
                        <a:spcAft>
                          <a:spcPts val="0"/>
                        </a:spcAft>
                      </a:pPr>
                      <a:r>
                        <a:rPr lang="uk-UA" sz="900">
                          <a:solidFill>
                            <a:srgbClr val="000000"/>
                          </a:solidFill>
                          <a:latin typeface="Times New Roman"/>
                          <a:ea typeface="Times New Roman"/>
                          <a:cs typeface="Times New Roman"/>
                        </a:rPr>
                        <a:t>Переведення  і нагородження здобувачів освіти 1-4, 5-8, 10 класів.</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a:latin typeface="Times New Roman"/>
                        <a:ea typeface="Times New Roman"/>
                        <a:cs typeface="Times New Roman"/>
                      </a:endParaRPr>
                    </a:p>
                    <a:p>
                      <a:pPr algn="ctr">
                        <a:lnSpc>
                          <a:spcPct val="115000"/>
                        </a:lnSpc>
                        <a:spcAft>
                          <a:spcPts val="0"/>
                        </a:spcAft>
                      </a:pPr>
                      <a:r>
                        <a:rPr lang="uk-UA" sz="900" b="1">
                          <a:solidFill>
                            <a:srgbClr val="000000"/>
                          </a:solidFill>
                          <a:latin typeface="Times New Roman"/>
                          <a:ea typeface="Times New Roman"/>
                          <a:cs typeface="Times New Roman"/>
                        </a:rPr>
                        <a:t>травень</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Гринів Л. І.</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355">
                <a:tc>
                  <a:txBody>
                    <a:bodyPr/>
                    <a:lstStyle/>
                    <a:p>
                      <a:pPr algn="ctr">
                        <a:lnSpc>
                          <a:spcPct val="115000"/>
                        </a:lnSpc>
                        <a:spcAft>
                          <a:spcPts val="0"/>
                        </a:spcAft>
                      </a:pPr>
                      <a:endParaRPr lang="uk-UA" sz="900">
                        <a:solidFill>
                          <a:srgbClr val="000000"/>
                        </a:solidFill>
                        <a:latin typeface="Times New Roman"/>
                        <a:ea typeface="Times New Roman"/>
                        <a:cs typeface="Times New Roman"/>
                      </a:endParaRPr>
                    </a:p>
                    <a:p>
                      <a:pPr algn="ctr">
                        <a:lnSpc>
                          <a:spcPct val="115000"/>
                        </a:lnSpc>
                        <a:spcAft>
                          <a:spcPts val="0"/>
                        </a:spcAft>
                      </a:pPr>
                      <a:r>
                        <a:rPr lang="uk-UA" sz="900">
                          <a:solidFill>
                            <a:srgbClr val="000000"/>
                          </a:solidFill>
                          <a:latin typeface="Times New Roman"/>
                          <a:ea typeface="Times New Roman"/>
                          <a:cs typeface="Times New Roman"/>
                        </a:rPr>
                        <a:t>1.</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900" b="1">
                          <a:solidFill>
                            <a:srgbClr val="000000"/>
                          </a:solidFill>
                          <a:latin typeface="Times New Roman"/>
                          <a:ea typeface="Times New Roman"/>
                          <a:cs typeface="Times New Roman"/>
                        </a:rPr>
                        <a:t>VІ</a:t>
                      </a:r>
                      <a:endParaRPr lang="uk-UA" sz="900">
                        <a:latin typeface="Times New Roman"/>
                        <a:ea typeface="Times New Roman"/>
                        <a:cs typeface="Times New Roman"/>
                      </a:endParaRPr>
                    </a:p>
                    <a:p>
                      <a:pPr algn="just">
                        <a:lnSpc>
                          <a:spcPct val="115000"/>
                        </a:lnSpc>
                        <a:spcAft>
                          <a:spcPts val="0"/>
                        </a:spcAft>
                      </a:pPr>
                      <a:r>
                        <a:rPr lang="uk-UA" sz="900">
                          <a:solidFill>
                            <a:srgbClr val="000000"/>
                          </a:solidFill>
                          <a:latin typeface="Times New Roman"/>
                          <a:ea typeface="Times New Roman"/>
                          <a:cs typeface="Times New Roman"/>
                        </a:rPr>
                        <a:t>Випуск і нагородження дітей 9, 11 класу</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a:latin typeface="Times New Roman"/>
                        <a:ea typeface="Times New Roman"/>
                        <a:cs typeface="Times New Roman"/>
                      </a:endParaRPr>
                    </a:p>
                    <a:p>
                      <a:pPr algn="ctr">
                        <a:lnSpc>
                          <a:spcPct val="115000"/>
                        </a:lnSpc>
                        <a:spcAft>
                          <a:spcPts val="0"/>
                        </a:spcAft>
                      </a:pPr>
                      <a:r>
                        <a:rPr lang="uk-UA" sz="900" b="1">
                          <a:solidFill>
                            <a:srgbClr val="000000"/>
                          </a:solidFill>
                          <a:latin typeface="Times New Roman"/>
                          <a:ea typeface="Times New Roman"/>
                          <a:cs typeface="Times New Roman"/>
                        </a:rPr>
                        <a:t>червень</a:t>
                      </a:r>
                      <a:endParaRPr lang="uk-UA" sz="90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900" dirty="0">
                        <a:solidFill>
                          <a:srgbClr val="000000"/>
                        </a:solidFill>
                        <a:latin typeface="Times New Roman"/>
                        <a:ea typeface="Times New Roman"/>
                        <a:cs typeface="Times New Roman"/>
                      </a:endParaRPr>
                    </a:p>
                    <a:p>
                      <a:pPr algn="ctr">
                        <a:lnSpc>
                          <a:spcPct val="115000"/>
                        </a:lnSpc>
                        <a:spcAft>
                          <a:spcPts val="0"/>
                        </a:spcAft>
                      </a:pPr>
                      <a:r>
                        <a:rPr lang="uk-UA" sz="900" dirty="0">
                          <a:solidFill>
                            <a:srgbClr val="000000"/>
                          </a:solidFill>
                          <a:latin typeface="Times New Roman"/>
                          <a:ea typeface="Times New Roman"/>
                          <a:cs typeface="Times New Roman"/>
                        </a:rPr>
                        <a:t>Гринів Л. І.</a:t>
                      </a:r>
                      <a:endParaRPr lang="uk-UA" sz="900" dirty="0">
                        <a:latin typeface="Times New Roman"/>
                        <a:ea typeface="Times New Roman"/>
                        <a:cs typeface="Times New Roman"/>
                      </a:endParaRPr>
                    </a:p>
                  </a:txBody>
                  <a:tcPr marL="49458" marR="49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1843592" y="117156"/>
            <a:ext cx="5456815"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46050" algn="l"/>
              </a:tabLst>
            </a:pPr>
            <a:r>
              <a:rPr kumimoji="0" lang="uk-UA"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ПЕДАГОГІЧНІ РАДИ</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6050" algn="l"/>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Коротко про ключові вимоги </a:t>
            </a:r>
            <a:endParaRPr lang="uk-UA" dirty="0"/>
          </a:p>
        </p:txBody>
      </p:sp>
      <p:sp>
        <p:nvSpPr>
          <p:cNvPr id="3" name="Содержимое 2"/>
          <p:cNvSpPr>
            <a:spLocks noGrp="1"/>
          </p:cNvSpPr>
          <p:nvPr>
            <p:ph idx="1"/>
          </p:nvPr>
        </p:nvSpPr>
        <p:spPr/>
        <p:txBody>
          <a:bodyPr>
            <a:normAutofit fontScale="47500" lnSpcReduction="20000"/>
          </a:bodyPr>
          <a:lstStyle/>
          <a:p>
            <a:pPr>
              <a:buNone/>
            </a:pPr>
            <a:r>
              <a:rPr lang="uk-UA" dirty="0" smtClean="0"/>
              <a:t> </a:t>
            </a:r>
          </a:p>
          <a:p>
            <a:r>
              <a:rPr lang="uk-UA" dirty="0" smtClean="0"/>
              <a:t>вхід до закладу – лише у масці або респіраторі;</a:t>
            </a:r>
          </a:p>
          <a:p>
            <a:r>
              <a:rPr lang="uk-UA" dirty="0" smtClean="0"/>
              <a:t>під час занять маски і респіратори можна не використовувати, натомість їх використання є обов’язковим під час пересування приміщеннями закладу;</a:t>
            </a:r>
          </a:p>
          <a:p>
            <a:r>
              <a:rPr lang="uk-UA" dirty="0" smtClean="0"/>
              <a:t>для учнів 1-4 класів вхід до закладу та пересування приміщеннями можливі без маски або респіратора;</a:t>
            </a:r>
          </a:p>
          <a:p>
            <a:r>
              <a:rPr lang="uk-UA" dirty="0" smtClean="0"/>
              <a:t>перед заняттями педагоги мають опитувати учнів щодо самопочуття та наявності симптомів </a:t>
            </a:r>
            <a:r>
              <a:rPr lang="en-US" dirty="0" smtClean="0"/>
              <a:t>COVID-19; </a:t>
            </a:r>
            <a:r>
              <a:rPr lang="uk-UA" dirty="0" smtClean="0"/>
              <a:t>якщо виявлено ознаки респіраторної хвороби, учень має бути тимчасово ізольований у спеціальному приміщенні закладу, після чого про випадок інформують батьків або законних представників і приймається рішення про направлення учня до закладу охорони здоров’я;</a:t>
            </a:r>
          </a:p>
          <a:p>
            <a:r>
              <a:rPr lang="uk-UA" dirty="0" smtClean="0"/>
              <a:t>у разі підтвердження хвороби </a:t>
            </a:r>
            <a:r>
              <a:rPr lang="en-US" dirty="0" smtClean="0"/>
              <a:t>COVID-19 </a:t>
            </a:r>
            <a:r>
              <a:rPr lang="uk-UA" dirty="0" smtClean="0"/>
              <a:t>в одного з учнів, усі інші учні відповідного класу повинні піти на самоізоляцію;</a:t>
            </a:r>
          </a:p>
          <a:p>
            <a:r>
              <a:rPr lang="uk-UA" dirty="0" smtClean="0"/>
              <a:t>у школах необхідно створити безпечні умови для навчання: організувати місця для обробки рук антисептиками, централізований збір використаних масок і рукавичок, очищати та дезінфікувати поверхні, провітрювати приміщення тощо;</a:t>
            </a:r>
          </a:p>
          <a:p>
            <a:r>
              <a:rPr lang="uk-UA" dirty="0" smtClean="0"/>
              <a:t>обмежити проведення масових заходів (нарад, зборів) у закритих приміщеннях;</a:t>
            </a:r>
          </a:p>
          <a:p>
            <a:r>
              <a:rPr lang="uk-UA" dirty="0" smtClean="0"/>
              <a:t>мінімізувати пересування здобувачів між кабінетами і аудиторіями;</a:t>
            </a:r>
          </a:p>
          <a:p>
            <a:r>
              <a:rPr lang="uk-UA" dirty="0" smtClean="0"/>
              <a:t>не дозволяється організація харчування за типом </a:t>
            </a:r>
            <a:r>
              <a:rPr lang="uk-UA" dirty="0" err="1" smtClean="0"/>
              <a:t>“шведського</a:t>
            </a:r>
            <a:r>
              <a:rPr lang="uk-UA" dirty="0" smtClean="0"/>
              <a:t> </a:t>
            </a:r>
            <a:r>
              <a:rPr lang="uk-UA" dirty="0" err="1" smtClean="0"/>
              <a:t>столу”</a:t>
            </a:r>
            <a:r>
              <a:rPr lang="uk-UA" dirty="0" smtClean="0"/>
              <a:t> і самообслуговування, а також робота питних фонтанчиків. </a:t>
            </a:r>
          </a:p>
          <a:p>
            <a:r>
              <a:rPr lang="uk-UA" dirty="0" smtClean="0"/>
              <a:t> </a:t>
            </a:r>
          </a:p>
          <a:p>
            <a:pPr>
              <a:buNone/>
            </a:pPr>
            <a:endParaRPr lang="uk-U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8901728" cy="1143000"/>
          </a:xfrm>
        </p:spPr>
        <p:txBody>
          <a:bodyPr>
            <a:noAutofit/>
          </a:bodyPr>
          <a:lstStyle/>
          <a:p>
            <a:pPr algn="just"/>
            <a:r>
              <a:rPr lang="uk-UA" sz="3200" dirty="0" smtClean="0"/>
              <a:t>Розпочинаємо… Нехай щастить…</a:t>
            </a:r>
            <a:endParaRPr lang="uk-UA" sz="3200" dirty="0"/>
          </a:p>
        </p:txBody>
      </p:sp>
      <p:pic>
        <p:nvPicPr>
          <p:cNvPr id="4" name="Содержимое 3" descr="завантаження (1).jpg"/>
          <p:cNvPicPr>
            <a:picLocks noGrp="1" noChangeAspect="1"/>
          </p:cNvPicPr>
          <p:nvPr>
            <p:ph idx="1"/>
          </p:nvPr>
        </p:nvPicPr>
        <p:blipFill>
          <a:blip r:embed="rId2" cstate="print"/>
          <a:stretch>
            <a:fillRect/>
          </a:stretch>
        </p:blipFill>
        <p:spPr>
          <a:xfrm>
            <a:off x="2195736" y="1646802"/>
            <a:ext cx="6948264" cy="5211198"/>
          </a:xfrm>
          <a:prstGeom prst="rect">
            <a:avLst/>
          </a:prstGeom>
          <a:ln>
            <a:noFill/>
          </a:ln>
          <a:effectLst>
            <a:glow rad="101600">
              <a:schemeClr val="accent2">
                <a:satMod val="175000"/>
                <a:alpha val="40000"/>
              </a:schemeClr>
            </a:glow>
            <a:softEdge rad="112500"/>
          </a:effectLst>
          <a:scene3d>
            <a:camera prst="perspectiveLeft"/>
            <a:lightRig rig="threePt" dir="t"/>
          </a:scene3d>
        </p:spPr>
      </p:pic>
      <p:pic>
        <p:nvPicPr>
          <p:cNvPr id="5" name="Рисунок 4" descr="OIP (2).jpg"/>
          <p:cNvPicPr>
            <a:picLocks noChangeAspect="1"/>
          </p:cNvPicPr>
          <p:nvPr/>
        </p:nvPicPr>
        <p:blipFill>
          <a:blip r:embed="rId3" cstate="print"/>
          <a:stretch>
            <a:fillRect/>
          </a:stretch>
        </p:blipFill>
        <p:spPr>
          <a:xfrm>
            <a:off x="251520" y="1412776"/>
            <a:ext cx="4514850" cy="5210175"/>
          </a:xfrm>
          <a:prstGeom prst="rect">
            <a:avLst/>
          </a:prstGeom>
          <a:ln>
            <a:noFill/>
          </a:ln>
          <a:effectLst>
            <a:softEdge rad="112500"/>
          </a:effectLst>
          <a:scene3d>
            <a:camera prst="perspectiveContrastingRightFacing"/>
            <a:lightRig rig="threePt" dir="t"/>
          </a:scene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Содержимое 2"/>
          <p:cNvSpPr>
            <a:spLocks noGrp="1"/>
          </p:cNvSpPr>
          <p:nvPr>
            <p:ph idx="1"/>
          </p:nvPr>
        </p:nvSpPr>
        <p:spPr>
          <a:xfrm>
            <a:off x="539552" y="260648"/>
            <a:ext cx="8452048" cy="5976663"/>
          </a:xfrm>
        </p:spPr>
        <p:txBody>
          <a:bodyPr>
            <a:normAutofit lnSpcReduction="10000"/>
          </a:bodyPr>
          <a:lstStyle/>
          <a:p>
            <a:pPr>
              <a:buSzPct val="101000"/>
              <a:buFont typeface="Wingdings" pitchFamily="2" charset="2"/>
              <a:buChar char="q"/>
            </a:pPr>
            <a:r>
              <a:rPr lang="uk-UA" sz="1800" dirty="0" smtClean="0">
                <a:latin typeface="Times New Roman" pitchFamily="18" charset="0"/>
                <a:cs typeface="Times New Roman" pitchFamily="18" charset="0"/>
              </a:rPr>
              <a:t>Накази Міністерства освіти і науки України від 20.04.2018 р. №405  «Про затвердження типової освітньої програми закладів загальної середньої освіти ІІ ступеня»,</a:t>
            </a:r>
          </a:p>
          <a:p>
            <a:pPr>
              <a:buSzPct val="101000"/>
              <a:buFont typeface="Wingdings" pitchFamily="2" charset="2"/>
              <a:buChar char="q"/>
            </a:pPr>
            <a:r>
              <a:rPr lang="uk-UA" sz="1800" dirty="0" smtClean="0">
                <a:latin typeface="Times New Roman" pitchFamily="18" charset="0"/>
                <a:cs typeface="Times New Roman" pitchFamily="18" charset="0"/>
              </a:rPr>
              <a:t>від 20.04.2018 р. №406  «Про затвердження типової освітньої програми закладів загальної середньої освіти ІІ ступеня» </a:t>
            </a:r>
          </a:p>
          <a:p>
            <a:pPr>
              <a:buSzPct val="101000"/>
              <a:buFont typeface="Wingdings" pitchFamily="2" charset="2"/>
              <a:buChar char="q"/>
            </a:pPr>
            <a:r>
              <a:rPr lang="uk-UA" sz="1800" dirty="0" smtClean="0">
                <a:latin typeface="Times New Roman" pitchFamily="18" charset="0"/>
                <a:cs typeface="Times New Roman" pitchFamily="18" charset="0"/>
              </a:rPr>
              <a:t>від 20.04.2018 р. №407  «Про затвердження типової освітньої програми закладів загальної середньої освіти І ступеня»</a:t>
            </a:r>
          </a:p>
          <a:p>
            <a:pPr>
              <a:buSzPct val="101000"/>
              <a:buFont typeface="Wingdings" pitchFamily="2" charset="2"/>
              <a:buChar char="q"/>
            </a:pPr>
            <a:r>
              <a:rPr lang="uk-UA" sz="1800" dirty="0" smtClean="0">
                <a:latin typeface="Times New Roman" pitchFamily="18" charset="0"/>
                <a:cs typeface="Times New Roman" pitchFamily="18" charset="0"/>
              </a:rPr>
              <a:t>від 20.04.2018 р. №408  «Про затвердження типової освітньої програми закладів загальної середньої освіти ІІІ ступеня»</a:t>
            </a:r>
          </a:p>
          <a:p>
            <a:pPr>
              <a:buSzPct val="101000"/>
              <a:buFont typeface="Wingdings" pitchFamily="2" charset="2"/>
              <a:buChar char="q"/>
            </a:pPr>
            <a:r>
              <a:rPr lang="uk-UA" sz="1800" dirty="0" smtClean="0">
                <a:latin typeface="Times New Roman" pitchFamily="18" charset="0"/>
                <a:cs typeface="Times New Roman" pitchFamily="18" charset="0"/>
              </a:rPr>
              <a:t>від 12.06.2016 р. №405  «Про затвердження Положення про індивідуальну форму навчання в загальноосвітніх навчальних закладах», листа  Міністерства освіти і науки України від 20.04.2018 р. № 1/9-254</a:t>
            </a:r>
          </a:p>
          <a:p>
            <a:pPr>
              <a:buSzPct val="101000"/>
              <a:buFont typeface="Wingdings" pitchFamily="2" charset="2"/>
              <a:buChar char="q"/>
            </a:pPr>
            <a:r>
              <a:rPr lang="uk-UA" sz="1800" dirty="0" smtClean="0">
                <a:latin typeface="Times New Roman" pitchFamily="18" charset="0"/>
                <a:cs typeface="Times New Roman" pitchFamily="18" charset="0"/>
              </a:rPr>
              <a:t>від 16.04.2018 р. №367  «Про затвердження Порядку зарахування, відрахування та переведення учнів до державних та комунальних закладів освіти»</a:t>
            </a:r>
          </a:p>
          <a:p>
            <a:pPr>
              <a:buSzPct val="101000"/>
              <a:buFont typeface="Wingdings" pitchFamily="2" charset="2"/>
              <a:buChar char="q"/>
            </a:pPr>
            <a:r>
              <a:rPr lang="uk-UA" sz="1800" dirty="0" smtClean="0">
                <a:latin typeface="Times New Roman" pitchFamily="18" charset="0"/>
                <a:cs typeface="Times New Roman" pitchFamily="18" charset="0"/>
              </a:rPr>
              <a:t>від 25. 06. 2018 р. №676 </a:t>
            </a:r>
            <a:r>
              <a:rPr lang="uk-UA" sz="1800" dirty="0" err="1" smtClean="0">
                <a:latin typeface="Times New Roman" pitchFamily="18" charset="0"/>
                <a:cs typeface="Times New Roman" pitchFamily="18" charset="0"/>
              </a:rPr>
              <a:t>“Про</a:t>
            </a:r>
            <a:r>
              <a:rPr lang="uk-UA" sz="1800" dirty="0" smtClean="0">
                <a:latin typeface="Times New Roman" pitchFamily="18" charset="0"/>
                <a:cs typeface="Times New Roman" pitchFamily="18" charset="0"/>
              </a:rPr>
              <a:t> затвердження інструкції з діловодства у закладах загальної середньої </a:t>
            </a:r>
            <a:r>
              <a:rPr lang="uk-UA" sz="1800" dirty="0" err="1" smtClean="0">
                <a:latin typeface="Times New Roman" pitchFamily="18" charset="0"/>
                <a:cs typeface="Times New Roman" pitchFamily="18" charset="0"/>
              </a:rPr>
              <a:t>освіти”</a:t>
            </a:r>
            <a:r>
              <a:rPr lang="uk-UA" sz="1800" dirty="0" smtClean="0">
                <a:latin typeface="Times New Roman" pitchFamily="18" charset="0"/>
                <a:cs typeface="Times New Roman" pitchFamily="18" charset="0"/>
              </a:rPr>
              <a:t> </a:t>
            </a:r>
          </a:p>
          <a:p>
            <a:pPr lvl="0">
              <a:buSzPct val="110000"/>
              <a:buFont typeface="Wingdings" pitchFamily="2" charset="2"/>
              <a:buChar char="q"/>
            </a:pPr>
            <a:r>
              <a:rPr lang="uk-UA" sz="1800" dirty="0" smtClean="0">
                <a:latin typeface="Times New Roman" pitchFamily="18" charset="0"/>
                <a:cs typeface="Times New Roman" pitchFamily="18" charset="0"/>
              </a:rPr>
              <a:t>«Державні санітарні правила і норми влаштування та утримання загальноосвітніх навчальних закладів та організації освітнього процесу» </a:t>
            </a:r>
            <a:r>
              <a:rPr lang="uk-UA" sz="1800" dirty="0" err="1" smtClean="0">
                <a:latin typeface="Times New Roman" pitchFamily="18" charset="0"/>
                <a:cs typeface="Times New Roman" pitchFamily="18" charset="0"/>
              </a:rPr>
              <a:t>ДСанПіН</a:t>
            </a:r>
            <a:r>
              <a:rPr lang="uk-UA" sz="1800" dirty="0" smtClean="0">
                <a:latin typeface="Times New Roman" pitchFamily="18" charset="0"/>
                <a:cs typeface="Times New Roman" pitchFamily="18" charset="0"/>
              </a:rPr>
              <a:t> 5.5.2.008-01, затверджені постановою Головного державного санітарного лікаря України від 14.08.2001 р. №63</a:t>
            </a:r>
          </a:p>
          <a:p>
            <a:pPr>
              <a:buSzPct val="110000"/>
              <a:buFont typeface="Arial" pitchFamily="34" charset="0"/>
              <a:buChar char="•"/>
            </a:pPr>
            <a:endParaRPr lang="uk-UA" sz="1800" dirty="0" smtClean="0"/>
          </a:p>
          <a:p>
            <a:pPr>
              <a:buSzPct val="101000"/>
              <a:buFont typeface="Arial" pitchFamily="34" charset="0"/>
              <a:buChar char="•"/>
            </a:pPr>
            <a:endParaRPr lang="uk-UA" sz="1800" dirty="0" smtClean="0"/>
          </a:p>
          <a:p>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a:xfrm>
            <a:off x="304800" y="260648"/>
            <a:ext cx="8686800" cy="5819477"/>
          </a:xfrm>
        </p:spPr>
        <p:txBody>
          <a:bodyPr>
            <a:normAutofit fontScale="25000" lnSpcReduction="20000"/>
          </a:bodyPr>
          <a:lstStyle/>
          <a:p>
            <a:pPr algn="just">
              <a:buFont typeface="Wingdings" pitchFamily="2" charset="2"/>
              <a:buChar char="q"/>
            </a:pPr>
            <a:r>
              <a:rPr lang="uk-UA" sz="7200" dirty="0" smtClean="0">
                <a:latin typeface="Times New Roman" pitchFamily="18" charset="0"/>
                <a:cs typeface="Times New Roman" pitchFamily="18" charset="0"/>
              </a:rPr>
              <a:t>Внутрішня система забезпечення якості освіти</a:t>
            </a:r>
          </a:p>
          <a:p>
            <a:pPr algn="just">
              <a:buFont typeface="Wingdings" pitchFamily="2" charset="2"/>
              <a:buChar char="q"/>
            </a:pPr>
            <a:r>
              <a:rPr lang="uk-UA" sz="7200" dirty="0" smtClean="0">
                <a:latin typeface="Times New Roman" pitchFamily="18" charset="0"/>
                <a:cs typeface="Times New Roman" pitchFamily="18" charset="0"/>
              </a:rPr>
              <a:t>Стратегія розвитку Ліцею №6 ім. І. </a:t>
            </a:r>
            <a:r>
              <a:rPr lang="uk-UA" sz="7200" dirty="0" err="1" smtClean="0">
                <a:latin typeface="Times New Roman" pitchFamily="18" charset="0"/>
                <a:cs typeface="Times New Roman" pitchFamily="18" charset="0"/>
              </a:rPr>
              <a:t>Ревчука</a:t>
            </a:r>
            <a:endParaRPr lang="uk-UA" sz="7200" dirty="0" smtClean="0">
              <a:latin typeface="Times New Roman" pitchFamily="18" charset="0"/>
              <a:cs typeface="Times New Roman" pitchFamily="18" charset="0"/>
            </a:endParaRPr>
          </a:p>
          <a:p>
            <a:pPr algn="just">
              <a:buFont typeface="Wingdings" pitchFamily="2" charset="2"/>
              <a:buChar char="q"/>
            </a:pPr>
            <a:r>
              <a:rPr lang="uk-UA" sz="7200" dirty="0" smtClean="0">
                <a:latin typeface="Times New Roman" pitchFamily="18" charset="0"/>
                <a:cs typeface="Times New Roman" pitchFamily="18" charset="0"/>
              </a:rPr>
              <a:t>        Івано-Франківської міської ради</a:t>
            </a:r>
          </a:p>
          <a:p>
            <a:pPr algn="just">
              <a:buFont typeface="Wingdings" pitchFamily="2" charset="2"/>
              <a:buChar char="q"/>
            </a:pPr>
            <a:r>
              <a:rPr lang="uk-UA" sz="7200" dirty="0" smtClean="0">
                <a:latin typeface="Times New Roman" pitchFamily="18" charset="0"/>
                <a:cs typeface="Times New Roman" pitchFamily="18" charset="0"/>
              </a:rPr>
              <a:t>Річний план роботи Ліцею</a:t>
            </a:r>
          </a:p>
          <a:p>
            <a:pPr algn="just">
              <a:buFont typeface="Wingdings" pitchFamily="2" charset="2"/>
              <a:buChar char="q"/>
            </a:pPr>
            <a:r>
              <a:rPr lang="uk-UA" sz="7200" dirty="0" smtClean="0">
                <a:latin typeface="Times New Roman" pitchFamily="18" charset="0"/>
                <a:cs typeface="Times New Roman" pitchFamily="18" charset="0"/>
              </a:rPr>
              <a:t>Абетка для директора</a:t>
            </a:r>
          </a:p>
          <a:p>
            <a:pPr>
              <a:buFont typeface="Wingdings" pitchFamily="2" charset="2"/>
              <a:buChar char="q"/>
            </a:pPr>
            <a:r>
              <a:rPr lang="ru-RU" sz="7200" dirty="0" smtClean="0">
                <a:latin typeface="Times New Roman" pitchFamily="18" charset="0"/>
                <a:cs typeface="Times New Roman" pitchFamily="18" charset="0"/>
              </a:rPr>
              <a:t>Постанова </a:t>
            </a:r>
            <a:r>
              <a:rPr lang="ru-RU" sz="7200" dirty="0" err="1" smtClean="0">
                <a:latin typeface="Times New Roman" pitchFamily="18" charset="0"/>
                <a:cs typeface="Times New Roman" pitchFamily="18" charset="0"/>
              </a:rPr>
              <a:t>Кабінету</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Міністрів</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України</a:t>
            </a:r>
            <a:r>
              <a:rPr lang="ru-RU" sz="7200" dirty="0" smtClean="0">
                <a:latin typeface="Times New Roman" pitchFamily="18" charset="0"/>
                <a:cs typeface="Times New Roman" pitchFamily="18" charset="0"/>
              </a:rPr>
              <a:t/>
            </a:r>
            <a:br>
              <a:rPr lang="ru-RU" sz="7200" dirty="0" smtClean="0">
                <a:latin typeface="Times New Roman" pitchFamily="18" charset="0"/>
                <a:cs typeface="Times New Roman" pitchFamily="18" charset="0"/>
              </a:rPr>
            </a:br>
            <a:r>
              <a:rPr lang="ru-RU" sz="7200" dirty="0" smtClean="0">
                <a:latin typeface="Times New Roman" pitchFamily="18" charset="0"/>
                <a:cs typeface="Times New Roman" pitchFamily="18" charset="0"/>
              </a:rPr>
              <a:t>№588 </a:t>
            </a:r>
            <a:r>
              <a:rPr lang="ru-RU" sz="7200" dirty="0" err="1" smtClean="0">
                <a:latin typeface="Times New Roman" pitchFamily="18" charset="0"/>
                <a:cs typeface="Times New Roman" pitchFamily="18" charset="0"/>
              </a:rPr>
              <a:t>від</a:t>
            </a:r>
            <a:r>
              <a:rPr lang="ru-RU" sz="7200" dirty="0" smtClean="0">
                <a:latin typeface="Times New Roman" pitchFamily="18" charset="0"/>
                <a:cs typeface="Times New Roman" pitchFamily="18" charset="0"/>
              </a:rPr>
              <a:t> 09.08.2017</a:t>
            </a:r>
            <a:br>
              <a:rPr lang="ru-RU" sz="7200" dirty="0" smtClean="0">
                <a:latin typeface="Times New Roman" pitchFamily="18" charset="0"/>
                <a:cs typeface="Times New Roman" pitchFamily="18" charset="0"/>
              </a:rPr>
            </a:br>
            <a:r>
              <a:rPr lang="ru-RU" sz="7200" dirty="0" smtClean="0">
                <a:latin typeface="Times New Roman" pitchFamily="18" charset="0"/>
                <a:cs typeface="Times New Roman" pitchFamily="18" charset="0"/>
              </a:rPr>
              <a:t>"Про </a:t>
            </a:r>
            <a:r>
              <a:rPr lang="ru-RU" sz="7200" dirty="0" err="1" smtClean="0">
                <a:latin typeface="Times New Roman" pitchFamily="18" charset="0"/>
                <a:cs typeface="Times New Roman" pitchFamily="18" charset="0"/>
              </a:rPr>
              <a:t>внесення</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змін</a:t>
            </a:r>
            <a:r>
              <a:rPr lang="ru-RU" sz="7200" dirty="0" smtClean="0">
                <a:latin typeface="Times New Roman" pitchFamily="18" charset="0"/>
                <a:cs typeface="Times New Roman" pitchFamily="18" charset="0"/>
              </a:rPr>
              <a:t> до Порядку </a:t>
            </a:r>
            <a:r>
              <a:rPr lang="ru-RU" sz="7200" dirty="0" err="1" smtClean="0">
                <a:latin typeface="Times New Roman" pitchFamily="18" charset="0"/>
                <a:cs typeface="Times New Roman" pitchFamily="18" charset="0"/>
              </a:rPr>
              <a:t>організації</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інклюзивного</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навчання</a:t>
            </a:r>
            <a:r>
              <a:rPr lang="ru-RU" sz="7200" dirty="0" smtClean="0">
                <a:latin typeface="Times New Roman" pitchFamily="18" charset="0"/>
                <a:cs typeface="Times New Roman" pitchFamily="18" charset="0"/>
              </a:rPr>
              <a:t> у </a:t>
            </a:r>
            <a:r>
              <a:rPr lang="ru-RU" sz="7200" dirty="0" err="1" smtClean="0">
                <a:latin typeface="Times New Roman" pitchFamily="18" charset="0"/>
                <a:cs typeface="Times New Roman" pitchFamily="18" charset="0"/>
              </a:rPr>
              <a:t>загальноосвітніх</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навчальних</a:t>
            </a:r>
            <a:r>
              <a:rPr lang="ru-RU" sz="7200" dirty="0" smtClean="0">
                <a:latin typeface="Times New Roman" pitchFamily="18" charset="0"/>
                <a:cs typeface="Times New Roman" pitchFamily="18" charset="0"/>
              </a:rPr>
              <a:t> закладах"</a:t>
            </a:r>
          </a:p>
          <a:p>
            <a:pPr>
              <a:buFont typeface="Wingdings" pitchFamily="2" charset="2"/>
              <a:buChar char="q"/>
            </a:pPr>
            <a:r>
              <a:rPr lang="uk-UA" sz="7200" dirty="0" smtClean="0">
                <a:latin typeface="Times New Roman" pitchFamily="18" charset="0"/>
                <a:cs typeface="Times New Roman" pitchFamily="18" charset="0"/>
              </a:rPr>
              <a:t>Положення про індивідуальну форму здобуття загальної середньої освіти Зареєстровано в Міністерстві юстиції України 03 лютого 2016 р. за № 184/28314{Із змінами, внесеними згідно з Наказами Міністерства освіти і науки </a:t>
            </a:r>
            <a:r>
              <a:rPr lang="uk-UA" sz="7200" dirty="0" smtClean="0">
                <a:latin typeface="Times New Roman" pitchFamily="18" charset="0"/>
                <a:cs typeface="Times New Roman" pitchFamily="18" charset="0"/>
                <a:hlinkClick r:id="rId2"/>
              </a:rPr>
              <a:t>№ 624 від 06.06.2016</a:t>
            </a:r>
            <a:r>
              <a:rPr lang="uk-UA" sz="7200" dirty="0" smtClean="0">
                <a:latin typeface="Times New Roman" pitchFamily="18" charset="0"/>
                <a:cs typeface="Times New Roman" pitchFamily="18" charset="0"/>
              </a:rPr>
              <a:t> </a:t>
            </a:r>
            <a:r>
              <a:rPr lang="uk-UA" sz="7200" dirty="0" smtClean="0">
                <a:latin typeface="Times New Roman" pitchFamily="18" charset="0"/>
                <a:cs typeface="Times New Roman" pitchFamily="18" charset="0"/>
                <a:hlinkClick r:id="rId3"/>
              </a:rPr>
              <a:t>№ 635 </a:t>
            </a:r>
            <a:r>
              <a:rPr lang="uk-UA" sz="7200" dirty="0" err="1" smtClean="0">
                <a:latin typeface="Times New Roman" pitchFamily="18" charset="0"/>
                <a:cs typeface="Times New Roman" pitchFamily="18" charset="0"/>
                <a:hlinkClick r:id="rId3"/>
              </a:rPr>
              <a:t>від</a:t>
            </a:r>
            <a:r>
              <a:rPr lang="uk-UA" sz="7200" dirty="0" smtClean="0">
                <a:latin typeface="Times New Roman" pitchFamily="18" charset="0"/>
                <a:cs typeface="Times New Roman" pitchFamily="18" charset="0"/>
                <a:hlinkClick r:id="rId3"/>
              </a:rPr>
              <a:t> 24.04.2017</a:t>
            </a:r>
            <a:r>
              <a:rPr lang="uk-UA" sz="7200" dirty="0" smtClean="0">
                <a:latin typeface="Times New Roman" pitchFamily="18" charset="0"/>
                <a:cs typeface="Times New Roman" pitchFamily="18" charset="0"/>
              </a:rPr>
              <a:t> </a:t>
            </a:r>
            <a:r>
              <a:rPr lang="uk-UA" sz="7200" dirty="0" smtClean="0">
                <a:latin typeface="Times New Roman" pitchFamily="18" charset="0"/>
                <a:cs typeface="Times New Roman" pitchFamily="18" charset="0"/>
                <a:hlinkClick r:id="rId4"/>
              </a:rPr>
              <a:t>№ 955 від 10.07.2019</a:t>
            </a:r>
            <a:r>
              <a:rPr lang="uk-UA" sz="7200" dirty="0" smtClean="0">
                <a:latin typeface="Times New Roman" pitchFamily="18" charset="0"/>
                <a:cs typeface="Times New Roman" pitchFamily="18" charset="0"/>
              </a:rPr>
              <a:t>}</a:t>
            </a:r>
          </a:p>
          <a:p>
            <a:pPr>
              <a:buFont typeface="Wingdings" pitchFamily="2" charset="2"/>
              <a:buChar char="q"/>
            </a:pPr>
            <a:r>
              <a:rPr lang="ru-RU" sz="7200" dirty="0" smtClean="0">
                <a:latin typeface="Times New Roman" pitchFamily="18" charset="0"/>
                <a:cs typeface="Times New Roman" pitchFamily="18" charset="0"/>
              </a:rPr>
              <a:t> Наказ МОН № 496 </a:t>
            </a:r>
            <a:r>
              <a:rPr lang="ru-RU" sz="7200" dirty="0" err="1" smtClean="0">
                <a:latin typeface="Times New Roman" pitchFamily="18" charset="0"/>
                <a:cs typeface="Times New Roman" pitchFamily="18" charset="0"/>
              </a:rPr>
              <a:t>від</a:t>
            </a:r>
            <a:r>
              <a:rPr lang="ru-RU" sz="7200" dirty="0" smtClean="0">
                <a:latin typeface="Times New Roman" pitchFamily="18" charset="0"/>
                <a:cs typeface="Times New Roman" pitchFamily="18" charset="0"/>
              </a:rPr>
              <a:t> 03.06.08 року Про </a:t>
            </a:r>
            <a:r>
              <a:rPr lang="ru-RU" sz="7200" dirty="0" err="1" smtClean="0">
                <a:latin typeface="Times New Roman" pitchFamily="18" charset="0"/>
                <a:cs typeface="Times New Roman" pitchFamily="18" charset="0"/>
              </a:rPr>
              <a:t>затвердження</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Інструкції</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ведення</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класного</a:t>
            </a:r>
            <a:r>
              <a:rPr lang="ru-RU" sz="7200" dirty="0" smtClean="0">
                <a:latin typeface="Times New Roman" pitchFamily="18" charset="0"/>
                <a:cs typeface="Times New Roman" pitchFamily="18" charset="0"/>
              </a:rPr>
              <a:t> журналу </a:t>
            </a:r>
            <a:r>
              <a:rPr lang="ru-RU" sz="7200" dirty="0" err="1" smtClean="0">
                <a:latin typeface="Times New Roman" pitchFamily="18" charset="0"/>
                <a:cs typeface="Times New Roman" pitchFamily="18" charset="0"/>
              </a:rPr>
              <a:t>учнів</a:t>
            </a:r>
            <a:r>
              <a:rPr lang="ru-RU" sz="7200" dirty="0" smtClean="0">
                <a:latin typeface="Times New Roman" pitchFamily="18" charset="0"/>
                <a:cs typeface="Times New Roman" pitchFamily="18" charset="0"/>
              </a:rPr>
              <a:t> 5-11(12)-</a:t>
            </a:r>
            <a:r>
              <a:rPr lang="ru-RU" sz="7200" dirty="0" err="1" smtClean="0">
                <a:latin typeface="Times New Roman" pitchFamily="18" charset="0"/>
                <a:cs typeface="Times New Roman" pitchFamily="18" charset="0"/>
              </a:rPr>
              <a:t>х</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класів</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загальноосвітніх</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навчальних</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закладів</a:t>
            </a:r>
            <a:endParaRPr lang="ru-RU" sz="7200" dirty="0" smtClean="0">
              <a:latin typeface="Times New Roman" pitchFamily="18" charset="0"/>
              <a:cs typeface="Times New Roman" pitchFamily="18" charset="0"/>
            </a:endParaRPr>
          </a:p>
          <a:p>
            <a:pPr>
              <a:buFont typeface="Wingdings" pitchFamily="2" charset="2"/>
              <a:buChar char="q"/>
            </a:pPr>
            <a:r>
              <a:rPr lang="ru-RU" sz="7200" dirty="0" smtClean="0">
                <a:latin typeface="Times New Roman" pitchFamily="18" charset="0"/>
                <a:cs typeface="Times New Roman" pitchFamily="18" charset="0"/>
              </a:rPr>
              <a:t>Наказ МОН № 412 </a:t>
            </a:r>
            <a:r>
              <a:rPr lang="ru-RU" sz="7200" dirty="0" err="1" smtClean="0">
                <a:latin typeface="Times New Roman" pitchFamily="18" charset="0"/>
                <a:cs typeface="Times New Roman" pitchFamily="18" charset="0"/>
              </a:rPr>
              <a:t>від</a:t>
            </a:r>
            <a:r>
              <a:rPr lang="ru-RU" sz="7200" dirty="0" smtClean="0">
                <a:latin typeface="Times New Roman" pitchFamily="18" charset="0"/>
                <a:cs typeface="Times New Roman" pitchFamily="18" charset="0"/>
              </a:rPr>
              <a:t> 08.04.15 року  Про </a:t>
            </a:r>
            <a:r>
              <a:rPr lang="ru-RU" sz="7200" dirty="0" err="1" smtClean="0">
                <a:latin typeface="Times New Roman" pitchFamily="18" charset="0"/>
                <a:cs typeface="Times New Roman" pitchFamily="18" charset="0"/>
              </a:rPr>
              <a:t>затвердження</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Інструкції</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щодо</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заповнення</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Класного</a:t>
            </a:r>
            <a:r>
              <a:rPr lang="ru-RU" sz="7200" dirty="0" smtClean="0">
                <a:latin typeface="Times New Roman" pitchFamily="18" charset="0"/>
                <a:cs typeface="Times New Roman" pitchFamily="18" charset="0"/>
              </a:rPr>
              <a:t> журналу для 1-4-х </a:t>
            </a:r>
            <a:r>
              <a:rPr lang="ru-RU" sz="7200" dirty="0" err="1" smtClean="0">
                <a:latin typeface="Times New Roman" pitchFamily="18" charset="0"/>
                <a:cs typeface="Times New Roman" pitchFamily="18" charset="0"/>
              </a:rPr>
              <a:t>класів</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загальноосвітніх</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навчальних</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закладів</a:t>
            </a:r>
            <a:endParaRPr lang="ru-RU" sz="7200" dirty="0" smtClean="0">
              <a:latin typeface="Times New Roman" pitchFamily="18" charset="0"/>
              <a:cs typeface="Times New Roman" pitchFamily="18" charset="0"/>
            </a:endParaRPr>
          </a:p>
          <a:p>
            <a:pPr>
              <a:buFont typeface="Wingdings" pitchFamily="2" charset="2"/>
              <a:buChar char="q"/>
            </a:pPr>
            <a:r>
              <a:rPr lang="ru-RU" sz="7200" dirty="0" smtClean="0">
                <a:latin typeface="Times New Roman" pitchFamily="18" charset="0"/>
                <a:cs typeface="Times New Roman" pitchFamily="18" charset="0"/>
              </a:rPr>
              <a:t>НАКАЗ  МОН № 1362 </a:t>
            </a:r>
            <a:r>
              <a:rPr lang="ru-RU" sz="7200" dirty="0" err="1" smtClean="0">
                <a:latin typeface="Times New Roman" pitchFamily="18" charset="0"/>
                <a:cs typeface="Times New Roman" pitchFamily="18" charset="0"/>
              </a:rPr>
              <a:t>від</a:t>
            </a:r>
            <a:r>
              <a:rPr lang="ru-RU" sz="7200" dirty="0" smtClean="0">
                <a:latin typeface="Times New Roman" pitchFamily="18" charset="0"/>
                <a:cs typeface="Times New Roman" pitchFamily="18" charset="0"/>
              </a:rPr>
              <a:t> 07 </a:t>
            </a:r>
            <a:r>
              <a:rPr lang="ru-RU" sz="7200" dirty="0" err="1" smtClean="0">
                <a:latin typeface="Times New Roman" pitchFamily="18" charset="0"/>
                <a:cs typeface="Times New Roman" pitchFamily="18" charset="0"/>
              </a:rPr>
              <a:t>грудня</a:t>
            </a:r>
            <a:r>
              <a:rPr lang="ru-RU" sz="7200" dirty="0" smtClean="0">
                <a:latin typeface="Times New Roman" pitchFamily="18" charset="0"/>
                <a:cs typeface="Times New Roman" pitchFamily="18" charset="0"/>
              </a:rPr>
              <a:t> 2018 року Про </a:t>
            </a:r>
            <a:r>
              <a:rPr lang="ru-RU" sz="7200" dirty="0" err="1" smtClean="0">
                <a:latin typeface="Times New Roman" pitchFamily="18" charset="0"/>
                <a:cs typeface="Times New Roman" pitchFamily="18" charset="0"/>
              </a:rPr>
              <a:t>затвердження</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методичних</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рекомендацій</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щодо</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заповнення</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Класного</a:t>
            </a:r>
            <a:r>
              <a:rPr lang="ru-RU" sz="7200" dirty="0" smtClean="0">
                <a:latin typeface="Times New Roman" pitchFamily="18" charset="0"/>
                <a:cs typeface="Times New Roman" pitchFamily="18" charset="0"/>
              </a:rPr>
              <a:t> журналу </a:t>
            </a:r>
            <a:r>
              <a:rPr lang="ru-RU" sz="7200" dirty="0" err="1" smtClean="0">
                <a:latin typeface="Times New Roman" pitchFamily="18" charset="0"/>
                <a:cs typeface="Times New Roman" pitchFamily="18" charset="0"/>
              </a:rPr>
              <a:t>учнів</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першого</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класу</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Нової</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української</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школи</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Із</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змінами</a:t>
            </a:r>
            <a:r>
              <a:rPr lang="ru-RU" sz="7200" dirty="0" smtClean="0">
                <a:latin typeface="Times New Roman" pitchFamily="18" charset="0"/>
                <a:cs typeface="Times New Roman" pitchFamily="18" charset="0"/>
              </a:rPr>
              <a:t> Наказ МОН № 21 </a:t>
            </a:r>
            <a:r>
              <a:rPr lang="ru-RU" sz="7200" dirty="0" err="1" smtClean="0">
                <a:latin typeface="Times New Roman" pitchFamily="18" charset="0"/>
                <a:cs typeface="Times New Roman" pitchFamily="18" charset="0"/>
              </a:rPr>
              <a:t>від</a:t>
            </a:r>
            <a:r>
              <a:rPr lang="ru-RU" sz="7200" dirty="0" smtClean="0">
                <a:latin typeface="Times New Roman" pitchFamily="18" charset="0"/>
                <a:cs typeface="Times New Roman" pitchFamily="18" charset="0"/>
              </a:rPr>
              <a:t> 09.01.2020 року</a:t>
            </a:r>
          </a:p>
          <a:p>
            <a:pPr>
              <a:buFont typeface="Wingdings" pitchFamily="2" charset="2"/>
              <a:buChar char="q"/>
            </a:pPr>
            <a:r>
              <a:rPr lang="ru-RU" sz="7200" dirty="0" smtClean="0">
                <a:latin typeface="Times New Roman" pitchFamily="18" charset="0"/>
                <a:cs typeface="Times New Roman" pitchFamily="18" charset="0"/>
              </a:rPr>
              <a:t>Лист МОН №1/9-407 </a:t>
            </a:r>
            <a:r>
              <a:rPr lang="ru-RU" sz="7200" dirty="0" err="1" smtClean="0">
                <a:latin typeface="Times New Roman" pitchFamily="18" charset="0"/>
                <a:cs typeface="Times New Roman" pitchFamily="18" charset="0"/>
              </a:rPr>
              <a:t>від</a:t>
            </a:r>
            <a:r>
              <a:rPr lang="ru-RU" sz="7200" dirty="0" smtClean="0">
                <a:latin typeface="Times New Roman" pitchFamily="18" charset="0"/>
                <a:cs typeface="Times New Roman" pitchFamily="18" charset="0"/>
              </a:rPr>
              <a:t> 29.07.2020 р. «Про </a:t>
            </a:r>
            <a:r>
              <a:rPr lang="ru-RU" sz="7200" dirty="0" err="1" smtClean="0">
                <a:latin typeface="Times New Roman" pitchFamily="18" charset="0"/>
                <a:cs typeface="Times New Roman" pitchFamily="18" charset="0"/>
              </a:rPr>
              <a:t>підготовку</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закладів</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освіти</a:t>
            </a:r>
            <a:r>
              <a:rPr lang="ru-RU" sz="7200" dirty="0" smtClean="0">
                <a:latin typeface="Times New Roman" pitchFamily="18" charset="0"/>
                <a:cs typeface="Times New Roman" pitchFamily="18" charset="0"/>
              </a:rPr>
              <a:t> до нового </a:t>
            </a:r>
            <a:r>
              <a:rPr lang="ru-RU" sz="7200" dirty="0" err="1" smtClean="0">
                <a:latin typeface="Times New Roman" pitchFamily="18" charset="0"/>
                <a:cs typeface="Times New Roman" pitchFamily="18" charset="0"/>
              </a:rPr>
              <a:t>навчального</a:t>
            </a:r>
            <a:r>
              <a:rPr lang="ru-RU" sz="7200" dirty="0" smtClean="0">
                <a:latin typeface="Times New Roman" pitchFamily="18" charset="0"/>
                <a:cs typeface="Times New Roman" pitchFamily="18" charset="0"/>
              </a:rPr>
              <a:t> року  та </a:t>
            </a:r>
            <a:r>
              <a:rPr lang="ru-RU" sz="7200" dirty="0" err="1" smtClean="0">
                <a:latin typeface="Times New Roman" pitchFamily="18" charset="0"/>
                <a:cs typeface="Times New Roman" pitchFamily="18" charset="0"/>
              </a:rPr>
              <a:t>опалювального</a:t>
            </a:r>
            <a:r>
              <a:rPr lang="ru-RU" sz="7200" dirty="0" smtClean="0">
                <a:latin typeface="Times New Roman" pitchFamily="18" charset="0"/>
                <a:cs typeface="Times New Roman" pitchFamily="18" charset="0"/>
              </a:rPr>
              <a:t> сезону в </a:t>
            </a:r>
            <a:r>
              <a:rPr lang="ru-RU" sz="7200" dirty="0" err="1" smtClean="0">
                <a:latin typeface="Times New Roman" pitchFamily="18" charset="0"/>
                <a:cs typeface="Times New Roman" pitchFamily="18" charset="0"/>
              </a:rPr>
              <a:t>умовах</a:t>
            </a:r>
            <a:r>
              <a:rPr lang="ru-RU" sz="7200" dirty="0" smtClean="0">
                <a:latin typeface="Times New Roman" pitchFamily="18" charset="0"/>
                <a:cs typeface="Times New Roman" pitchFamily="18" charset="0"/>
              </a:rPr>
              <a:t> адаптивного карантину»</a:t>
            </a:r>
          </a:p>
          <a:p>
            <a:pPr>
              <a:buFont typeface="Wingdings" pitchFamily="2" charset="2"/>
              <a:buChar char="q"/>
            </a:pPr>
            <a:endParaRPr lang="ru-RU" sz="7200" dirty="0" smtClean="0">
              <a:latin typeface="Times New Roman" pitchFamily="18" charset="0"/>
              <a:cs typeface="Times New Roman" pitchFamily="18" charset="0"/>
            </a:endParaRPr>
          </a:p>
          <a:p>
            <a:pPr>
              <a:buFont typeface="Wingdings" pitchFamily="2" charset="2"/>
              <a:buChar char="q"/>
            </a:pPr>
            <a:endParaRPr lang="ru-RU" sz="7200" dirty="0" smtClean="0"/>
          </a:p>
          <a:p>
            <a:pPr>
              <a:buFont typeface="Wingdings" pitchFamily="2" charset="2"/>
              <a:buChar char="q"/>
            </a:pPr>
            <a:endParaRPr lang="ru-RU" sz="7200" dirty="0" smtClean="0"/>
          </a:p>
          <a:p>
            <a:pPr>
              <a:buFont typeface="Wingdings" pitchFamily="2" charset="2"/>
              <a:buChar char="q"/>
            </a:pPr>
            <a:endParaRPr lang="uk-UA" sz="7200" dirty="0" smtClean="0">
              <a:solidFill>
                <a:schemeClr val="tx1"/>
              </a:solidFill>
            </a:endParaRPr>
          </a:p>
          <a:p>
            <a:pPr>
              <a:buFont typeface="Arial" pitchFamily="34" charset="0"/>
              <a:buChar char="•"/>
            </a:pPr>
            <a:r>
              <a:rPr lang="ru-RU" sz="7200" dirty="0" smtClean="0">
                <a:solidFill>
                  <a:schemeClr val="tx1"/>
                </a:solidFill>
              </a:rPr>
              <a:t/>
            </a:r>
            <a:br>
              <a:rPr lang="ru-RU" sz="7200" dirty="0" smtClean="0">
                <a:solidFill>
                  <a:schemeClr val="tx1"/>
                </a:solidFill>
              </a:rPr>
            </a:br>
            <a:endParaRPr lang="uk-UA" sz="7200" dirty="0" smtClean="0">
              <a:solidFill>
                <a:schemeClr val="tx1"/>
              </a:solidFill>
            </a:endParaRPr>
          </a:p>
          <a:p>
            <a:pPr algn="just">
              <a:buFont typeface="Arial" pitchFamily="34" charset="0"/>
              <a:buChar char="•"/>
            </a:pPr>
            <a:endParaRPr lang="uk-UA" dirty="0" smtClean="0"/>
          </a:p>
          <a:p>
            <a:pPr algn="just">
              <a:buNone/>
            </a:pPr>
            <a:endParaRPr lang="uk-UA" dirty="0" smtClean="0"/>
          </a:p>
          <a:p>
            <a:pPr algn="just">
              <a:buNone/>
            </a:pPr>
            <a:r>
              <a:rPr lang="uk-UA" dirty="0" smtClean="0"/>
              <a:t> </a:t>
            </a:r>
            <a:endParaRPr lang="uk-U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28662" y="500042"/>
            <a:ext cx="8005026" cy="5786478"/>
          </a:xfrm>
        </p:spPr>
        <p:txBody>
          <a:bodyPr>
            <a:normAutofit/>
          </a:bodyPr>
          <a:lstStyle/>
          <a:p>
            <a:pPr algn="just">
              <a:buFont typeface="Wingdings" pitchFamily="2" charset="2"/>
              <a:buChar char="q"/>
            </a:pPr>
            <a:r>
              <a:rPr lang="uk-UA" sz="1800" dirty="0" smtClean="0">
                <a:latin typeface="Times New Roman" pitchFamily="18" charset="0"/>
                <a:cs typeface="Times New Roman" pitchFamily="18" charset="0"/>
              </a:rPr>
              <a:t>Лист №1/9 – 420 від 05.08.2020 р. </a:t>
            </a:r>
            <a:r>
              <a:rPr lang="uk-UA" sz="1800" dirty="0" err="1" smtClean="0">
                <a:latin typeface="Times New Roman" pitchFamily="18" charset="0"/>
                <a:cs typeface="Times New Roman" pitchFamily="18" charset="0"/>
              </a:rPr>
              <a:t>“Щодо</a:t>
            </a:r>
            <a:r>
              <a:rPr lang="uk-UA" sz="1800" dirty="0" smtClean="0">
                <a:latin typeface="Times New Roman" pitchFamily="18" charset="0"/>
                <a:cs typeface="Times New Roman" pitchFamily="18" charset="0"/>
              </a:rPr>
              <a:t> організації роботи закладів загальної середньої освіти у 2020-2021 </a:t>
            </a:r>
            <a:r>
              <a:rPr lang="uk-UA" sz="1800" dirty="0" err="1" smtClean="0">
                <a:latin typeface="Times New Roman" pitchFamily="18" charset="0"/>
                <a:cs typeface="Times New Roman" pitchFamily="18" charset="0"/>
              </a:rPr>
              <a:t>н.р.”</a:t>
            </a:r>
            <a:endParaRPr lang="uk-UA" sz="1800" dirty="0" smtClean="0">
              <a:latin typeface="Times New Roman" pitchFamily="18" charset="0"/>
              <a:cs typeface="Times New Roman" pitchFamily="18" charset="0"/>
            </a:endParaRPr>
          </a:p>
          <a:p>
            <a:pPr algn="just">
              <a:buFont typeface="Wingdings" pitchFamily="2" charset="2"/>
              <a:buChar char="q"/>
            </a:pPr>
            <a:r>
              <a:rPr lang="uk-UA" sz="1800" dirty="0" smtClean="0">
                <a:latin typeface="Times New Roman" pitchFamily="18" charset="0"/>
                <a:cs typeface="Times New Roman" pitchFamily="18" charset="0"/>
              </a:rPr>
              <a:t>Лист МОН №1/9-430 від 11 серпня 2020 р. </a:t>
            </a:r>
            <a:r>
              <a:rPr lang="uk-UA" sz="1800" dirty="0" err="1" smtClean="0">
                <a:latin typeface="Times New Roman" pitchFamily="18" charset="0"/>
                <a:cs typeface="Times New Roman" pitchFamily="18" charset="0"/>
              </a:rPr>
              <a:t>“Щодо</a:t>
            </a:r>
            <a:r>
              <a:rPr lang="uk-UA" sz="1800" dirty="0" smtClean="0">
                <a:latin typeface="Times New Roman" pitchFamily="18" charset="0"/>
                <a:cs typeface="Times New Roman" pitchFamily="18" charset="0"/>
              </a:rPr>
              <a:t> методичних рекомендацій про викладання навчальних предметів у закладах загальної середньої освіти у 2020-2021 н. р.”</a:t>
            </a:r>
          </a:p>
          <a:p>
            <a:pPr algn="just">
              <a:buFont typeface="Wingdings" pitchFamily="2" charset="2"/>
              <a:buChar char="q"/>
            </a:pPr>
            <a:r>
              <a:rPr lang="uk-UA" sz="1800" dirty="0" smtClean="0">
                <a:latin typeface="Times New Roman" pitchFamily="18" charset="0"/>
                <a:cs typeface="Times New Roman" pitchFamily="18" charset="0"/>
              </a:rPr>
              <a:t>Постанова головного державного санітарного  лікаря України №42 від 30.07.2020 р. </a:t>
            </a:r>
            <a:r>
              <a:rPr lang="uk-UA" sz="1800" dirty="0" err="1" smtClean="0">
                <a:latin typeface="Times New Roman" pitchFamily="18" charset="0"/>
                <a:cs typeface="Times New Roman" pitchFamily="18" charset="0"/>
              </a:rPr>
              <a:t>“Про</a:t>
            </a:r>
            <a:r>
              <a:rPr lang="uk-UA" sz="1800" dirty="0" smtClean="0">
                <a:latin typeface="Times New Roman" pitchFamily="18" charset="0"/>
                <a:cs typeface="Times New Roman" pitchFamily="18" charset="0"/>
              </a:rPr>
              <a:t> затвердження тимчасових рекомендацій щодо організації протиепідемічних заходів у закладах освіти в період карантину у зв’язку з поширенням </a:t>
            </a:r>
            <a:r>
              <a:rPr lang="uk-UA" sz="1800" dirty="0" err="1" smtClean="0">
                <a:latin typeface="Times New Roman" pitchFamily="18" charset="0"/>
                <a:cs typeface="Times New Roman" pitchFamily="18" charset="0"/>
              </a:rPr>
              <a:t>коронавірусної</a:t>
            </a:r>
            <a:r>
              <a:rPr lang="uk-UA" sz="1800" dirty="0" smtClean="0">
                <a:latin typeface="Times New Roman" pitchFamily="18" charset="0"/>
                <a:cs typeface="Times New Roman" pitchFamily="18" charset="0"/>
              </a:rPr>
              <a:t> </a:t>
            </a:r>
            <a:r>
              <a:rPr lang="uk-UA" sz="1800" dirty="0" err="1" smtClean="0">
                <a:latin typeface="Times New Roman" pitchFamily="18" charset="0"/>
                <a:cs typeface="Times New Roman" pitchFamily="18" charset="0"/>
              </a:rPr>
              <a:t>хвороби”</a:t>
            </a:r>
            <a:endParaRPr lang="uk-UA" sz="1800" dirty="0" smtClean="0">
              <a:latin typeface="Times New Roman" pitchFamily="18" charset="0"/>
              <a:cs typeface="Times New Roman" pitchFamily="18" charset="0"/>
            </a:endParaRPr>
          </a:p>
          <a:p>
            <a:pPr algn="just">
              <a:buFont typeface="Wingdings" pitchFamily="2" charset="2"/>
              <a:buChar char="q"/>
            </a:pPr>
            <a:r>
              <a:rPr lang="uk-UA" sz="1800" dirty="0" smtClean="0">
                <a:latin typeface="Times New Roman" pitchFamily="18" charset="0"/>
                <a:cs typeface="Times New Roman" pitchFamily="18" charset="0"/>
              </a:rPr>
              <a:t>Рішення виконавчого комітету Івано-Франківської міської ради від 15.07.2020 р. №727 </a:t>
            </a:r>
            <a:r>
              <a:rPr lang="uk-UA" sz="1800" dirty="0" err="1" smtClean="0">
                <a:latin typeface="Times New Roman" pitchFamily="18" charset="0"/>
                <a:cs typeface="Times New Roman" pitchFamily="18" charset="0"/>
              </a:rPr>
              <a:t>“Про</a:t>
            </a:r>
            <a:r>
              <a:rPr lang="uk-UA" sz="1800" dirty="0" smtClean="0">
                <a:latin typeface="Times New Roman" pitchFamily="18" charset="0"/>
                <a:cs typeface="Times New Roman" pitchFamily="18" charset="0"/>
              </a:rPr>
              <a:t> підготовку закладів освіти Івано-Франківської міської ради у 2020-2021 н. р.”</a:t>
            </a:r>
          </a:p>
          <a:p>
            <a:pPr algn="just">
              <a:buFont typeface="Wingdings" pitchFamily="2" charset="2"/>
              <a:buChar char="q"/>
            </a:pPr>
            <a:r>
              <a:rPr lang="uk-UA" sz="1800" dirty="0" smtClean="0">
                <a:latin typeface="Times New Roman" pitchFamily="18" charset="0"/>
                <a:cs typeface="Times New Roman" pitchFamily="18" charset="0"/>
              </a:rPr>
              <a:t>Наказ Департаменту освіти та науки Івано-Франківської міської ради від 20.08.2020 р. №349 </a:t>
            </a:r>
            <a:r>
              <a:rPr lang="uk-UA" sz="1800" dirty="0" err="1" smtClean="0">
                <a:latin typeface="Times New Roman" pitchFamily="18" charset="0"/>
                <a:cs typeface="Times New Roman" pitchFamily="18" charset="0"/>
              </a:rPr>
              <a:t>“Про</a:t>
            </a:r>
            <a:r>
              <a:rPr lang="uk-UA" sz="1800" dirty="0" smtClean="0">
                <a:latin typeface="Times New Roman" pitchFamily="18" charset="0"/>
                <a:cs typeface="Times New Roman" pitchFamily="18" charset="0"/>
              </a:rPr>
              <a:t> організований початок 2020-2021 </a:t>
            </a:r>
            <a:r>
              <a:rPr lang="uk-UA" sz="1800" dirty="0" err="1" smtClean="0">
                <a:latin typeface="Times New Roman" pitchFamily="18" charset="0"/>
                <a:cs typeface="Times New Roman" pitchFamily="18" charset="0"/>
              </a:rPr>
              <a:t>н.р.”</a:t>
            </a:r>
            <a:endParaRPr lang="uk-UA" sz="1800" dirty="0" smtClean="0">
              <a:latin typeface="Times New Roman" pitchFamily="18" charset="0"/>
              <a:cs typeface="Times New Roman" pitchFamily="18" charset="0"/>
            </a:endParaRPr>
          </a:p>
          <a:p>
            <a:pPr algn="just">
              <a:buFont typeface="Wingdings" pitchFamily="2" charset="2"/>
              <a:buChar char="q"/>
            </a:pPr>
            <a:r>
              <a:rPr lang="uk-UA" sz="1800" dirty="0" smtClean="0">
                <a:latin typeface="Times New Roman" pitchFamily="18" charset="0"/>
                <a:cs typeface="Times New Roman" pitchFamily="18" charset="0"/>
              </a:rPr>
              <a:t>Лист Департаменту освіти та науки Івано-Франківської міської ради від 20.08.2020 р. 600/48-15/23в </a:t>
            </a:r>
            <a:r>
              <a:rPr lang="uk-UA" sz="1800" dirty="0" err="1" smtClean="0">
                <a:latin typeface="Times New Roman" pitchFamily="18" charset="0"/>
                <a:cs typeface="Times New Roman" pitchFamily="18" charset="0"/>
              </a:rPr>
              <a:t>“Про</a:t>
            </a:r>
            <a:r>
              <a:rPr lang="uk-UA" sz="1800" dirty="0" smtClean="0">
                <a:latin typeface="Times New Roman" pitchFamily="18" charset="0"/>
                <a:cs typeface="Times New Roman" pitchFamily="18" charset="0"/>
              </a:rPr>
              <a:t> структуру навчального 2020/2021 </a:t>
            </a:r>
            <a:r>
              <a:rPr lang="uk-UA" sz="1800" dirty="0" err="1" smtClean="0">
                <a:latin typeface="Times New Roman" pitchFamily="18" charset="0"/>
                <a:cs typeface="Times New Roman" pitchFamily="18" charset="0"/>
              </a:rPr>
              <a:t>року.”</a:t>
            </a:r>
            <a:r>
              <a:rPr lang="uk-UA" sz="1800"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OIP (1).jpg"/>
          <p:cNvPicPr>
            <a:picLocks noGrp="1" noChangeAspect="1"/>
          </p:cNvPicPr>
          <p:nvPr>
            <p:ph idx="1"/>
          </p:nvPr>
        </p:nvPicPr>
        <p:blipFill>
          <a:blip r:embed="rId2" cstate="print"/>
          <a:stretch>
            <a:fillRect/>
          </a:stretch>
        </p:blipFill>
        <p:spPr>
          <a:xfrm>
            <a:off x="0" y="0"/>
            <a:ext cx="9144000" cy="6858000"/>
          </a:xfrm>
        </p:spPr>
      </p:pic>
      <p:sp>
        <p:nvSpPr>
          <p:cNvPr id="2" name="Заголовок 1"/>
          <p:cNvSpPr>
            <a:spLocks noGrp="1"/>
          </p:cNvSpPr>
          <p:nvPr>
            <p:ph type="title"/>
          </p:nvPr>
        </p:nvSpPr>
        <p:spPr/>
        <p:txBody>
          <a:bodyPr>
            <a:normAutofit fontScale="90000"/>
          </a:bodyPr>
          <a:lstStyle/>
          <a:p>
            <a:pPr algn="ctr"/>
            <a:r>
              <a:rPr lang="uk-UA" dirty="0" smtClean="0"/>
              <a:t>Структура </a:t>
            </a:r>
            <a:br>
              <a:rPr lang="uk-UA" dirty="0" smtClean="0"/>
            </a:br>
            <a:r>
              <a:rPr lang="uk-UA" dirty="0" smtClean="0"/>
              <a:t>2020-2021 навчального року</a:t>
            </a:r>
            <a:endParaRPr lang="uk-UA" dirty="0"/>
          </a:p>
        </p:txBody>
      </p:sp>
      <p:sp>
        <p:nvSpPr>
          <p:cNvPr id="5" name="TextBox 4"/>
          <p:cNvSpPr txBox="1"/>
          <p:nvPr/>
        </p:nvSpPr>
        <p:spPr>
          <a:xfrm>
            <a:off x="1763688" y="2780928"/>
            <a:ext cx="6342638" cy="1569660"/>
          </a:xfrm>
          <a:prstGeom prst="rect">
            <a:avLst/>
          </a:prstGeom>
          <a:noFill/>
        </p:spPr>
        <p:txBody>
          <a:bodyPr wrap="square" rtlCol="0">
            <a:spAutoFit/>
          </a:bodyPr>
          <a:lstStyle/>
          <a:p>
            <a:r>
              <a:rPr lang="uk-UA" sz="2400" b="1" i="1" dirty="0" smtClean="0"/>
              <a:t>І семестр   - 01. 09.2020 р.- 31.12.2020 р.</a:t>
            </a:r>
          </a:p>
          <a:p>
            <a:endParaRPr lang="uk-UA" sz="2400" b="1" i="1" dirty="0"/>
          </a:p>
          <a:p>
            <a:endParaRPr lang="uk-UA" sz="2400" b="1" i="1" dirty="0" smtClean="0"/>
          </a:p>
          <a:p>
            <a:r>
              <a:rPr lang="uk-UA" sz="2400" b="1" i="1" dirty="0" smtClean="0"/>
              <a:t>ІІ семестр  -  25.01.2021 р. – 31.05.2021 р. </a:t>
            </a:r>
            <a:endParaRPr lang="uk-UA" sz="2400" b="1"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Канікули</a:t>
            </a:r>
            <a:endParaRPr lang="uk-UA" dirty="0"/>
          </a:p>
        </p:txBody>
      </p:sp>
      <p:pic>
        <p:nvPicPr>
          <p:cNvPr id="4" name="Содержимое 3" descr="autumn.jpg"/>
          <p:cNvPicPr>
            <a:picLocks noGrp="1" noChangeAspect="1"/>
          </p:cNvPicPr>
          <p:nvPr>
            <p:ph idx="1"/>
          </p:nvPr>
        </p:nvPicPr>
        <p:blipFill>
          <a:blip r:embed="rId2" cstate="print"/>
          <a:stretch>
            <a:fillRect/>
          </a:stretch>
        </p:blipFill>
        <p:spPr>
          <a:xfrm>
            <a:off x="1435100" y="1462369"/>
            <a:ext cx="2416820" cy="1246551"/>
          </a:xfrm>
        </p:spPr>
      </p:pic>
      <p:sp>
        <p:nvSpPr>
          <p:cNvPr id="5" name="TextBox 4"/>
          <p:cNvSpPr txBox="1"/>
          <p:nvPr/>
        </p:nvSpPr>
        <p:spPr>
          <a:xfrm>
            <a:off x="4283968" y="1988840"/>
            <a:ext cx="3932808" cy="3693319"/>
          </a:xfrm>
          <a:prstGeom prst="rect">
            <a:avLst/>
          </a:prstGeom>
          <a:noFill/>
        </p:spPr>
        <p:txBody>
          <a:bodyPr wrap="none" rtlCol="0">
            <a:spAutoFit/>
          </a:bodyPr>
          <a:lstStyle/>
          <a:p>
            <a:r>
              <a:rPr lang="uk-UA" dirty="0" err="1" smtClean="0"/>
              <a:t>Осіннні</a:t>
            </a:r>
            <a:r>
              <a:rPr lang="uk-UA" dirty="0" smtClean="0"/>
              <a:t>    26.10. 2020 р. – 01. 11.2020 р.</a:t>
            </a:r>
          </a:p>
          <a:p>
            <a:endParaRPr lang="uk-UA" dirty="0"/>
          </a:p>
          <a:p>
            <a:endParaRPr lang="uk-UA" dirty="0" smtClean="0"/>
          </a:p>
          <a:p>
            <a:endParaRPr lang="uk-UA" dirty="0"/>
          </a:p>
          <a:p>
            <a:endParaRPr lang="uk-UA" dirty="0" smtClean="0"/>
          </a:p>
          <a:p>
            <a:endParaRPr lang="uk-UA" dirty="0"/>
          </a:p>
          <a:p>
            <a:r>
              <a:rPr lang="uk-UA" dirty="0" smtClean="0"/>
              <a:t>Зимові    04.01.2021 р.   - 24.01.2021 р.</a:t>
            </a:r>
          </a:p>
          <a:p>
            <a:endParaRPr lang="uk-UA" dirty="0"/>
          </a:p>
          <a:p>
            <a:endParaRPr lang="uk-UA" dirty="0" smtClean="0"/>
          </a:p>
          <a:p>
            <a:endParaRPr lang="uk-UA" dirty="0"/>
          </a:p>
          <a:p>
            <a:endParaRPr lang="uk-UA" dirty="0" smtClean="0"/>
          </a:p>
          <a:p>
            <a:endParaRPr lang="uk-UA" dirty="0"/>
          </a:p>
          <a:p>
            <a:r>
              <a:rPr lang="uk-UA" dirty="0" smtClean="0"/>
              <a:t>Весняні    29.03.2021 р. – 04.04.2021 р.</a:t>
            </a:r>
            <a:endParaRPr lang="uk-UA" dirty="0"/>
          </a:p>
        </p:txBody>
      </p:sp>
      <p:pic>
        <p:nvPicPr>
          <p:cNvPr id="6" name="Рисунок 5" descr="OIP.jpg"/>
          <p:cNvPicPr>
            <a:picLocks noChangeAspect="1"/>
          </p:cNvPicPr>
          <p:nvPr/>
        </p:nvPicPr>
        <p:blipFill>
          <a:blip r:embed="rId3" cstate="print"/>
          <a:stretch>
            <a:fillRect/>
          </a:stretch>
        </p:blipFill>
        <p:spPr>
          <a:xfrm>
            <a:off x="1475657" y="3068960"/>
            <a:ext cx="2448272" cy="1368152"/>
          </a:xfrm>
          <a:prstGeom prst="rect">
            <a:avLst/>
          </a:prstGeom>
        </p:spPr>
      </p:pic>
      <p:pic>
        <p:nvPicPr>
          <p:cNvPr id="7" name="Рисунок 6" descr="завантаження.jpg"/>
          <p:cNvPicPr>
            <a:picLocks noChangeAspect="1"/>
          </p:cNvPicPr>
          <p:nvPr/>
        </p:nvPicPr>
        <p:blipFill>
          <a:blip r:embed="rId4" cstate="print"/>
          <a:stretch>
            <a:fillRect/>
          </a:stretch>
        </p:blipFill>
        <p:spPr>
          <a:xfrm>
            <a:off x="1475656" y="4653136"/>
            <a:ext cx="2414017" cy="151216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Організація освітньої діяльності</a:t>
            </a:r>
            <a:endParaRPr lang="uk-UA" dirty="0"/>
          </a:p>
        </p:txBody>
      </p:sp>
      <p:sp>
        <p:nvSpPr>
          <p:cNvPr id="3" name="Содержимое 2"/>
          <p:cNvSpPr>
            <a:spLocks noGrp="1"/>
          </p:cNvSpPr>
          <p:nvPr>
            <p:ph idx="1"/>
          </p:nvPr>
        </p:nvSpPr>
        <p:spPr/>
        <p:txBody>
          <a:bodyPr>
            <a:normAutofit fontScale="62500" lnSpcReduction="20000"/>
          </a:bodyPr>
          <a:lstStyle/>
          <a:p>
            <a:pPr algn="just">
              <a:buNone/>
            </a:pPr>
            <a:r>
              <a:rPr lang="uk-UA" dirty="0" smtClean="0">
                <a:latin typeface="Times New Roman" pitchFamily="18" charset="0"/>
                <a:cs typeface="Times New Roman" pitchFamily="18" charset="0"/>
              </a:rPr>
              <a:t>      Організація освітньої діяльності у закладах загальної середньої освіти у 2020/2021 навчальному році здійснюватиметься відповідно до законів України </a:t>
            </a:r>
            <a:r>
              <a:rPr lang="uk-UA" u="sng" dirty="0" smtClean="0">
                <a:latin typeface="Times New Roman" pitchFamily="18" charset="0"/>
                <a:cs typeface="Times New Roman" pitchFamily="18" charset="0"/>
                <a:hlinkClick r:id="rId2"/>
              </a:rPr>
              <a:t>«Про освіту», </a:t>
            </a:r>
            <a:r>
              <a:rPr lang="uk-UA" u="sng" dirty="0" smtClean="0">
                <a:latin typeface="Times New Roman" pitchFamily="18" charset="0"/>
                <a:cs typeface="Times New Roman" pitchFamily="18" charset="0"/>
                <a:hlinkClick r:id="rId3"/>
              </a:rPr>
              <a:t>«Про повну загальну середню освіту», </a:t>
            </a:r>
            <a:r>
              <a:rPr lang="uk-UA" dirty="0" smtClean="0">
                <a:latin typeface="Times New Roman" pitchFamily="18" charset="0"/>
                <a:cs typeface="Times New Roman" pitchFamily="18" charset="0"/>
              </a:rPr>
              <a:t>Концепції реалізації державної політики у сфері реформування загальної середньої освіти «Нова українська школа» на період до 2029 року (схвалена розпорядженням Кабінету Міністрів України від 14.12.2016 № 988-р – </a:t>
            </a:r>
            <a:r>
              <a:rPr lang="uk-UA" u="sng" dirty="0" smtClean="0">
                <a:latin typeface="Times New Roman" pitchFamily="18" charset="0"/>
                <a:cs typeface="Times New Roman" pitchFamily="18" charset="0"/>
                <a:hlinkClick r:id="rId4"/>
              </a:rPr>
              <a:t>https://cutt.ly/OyA9z5p</a:t>
            </a:r>
            <a:r>
              <a:rPr lang="uk-UA" b="1" dirty="0" smtClean="0">
                <a:latin typeface="Times New Roman" pitchFamily="18" charset="0"/>
                <a:cs typeface="Times New Roman" pitchFamily="18" charset="0"/>
              </a:rPr>
              <a:t>)</a:t>
            </a:r>
            <a:r>
              <a:rPr lang="uk-UA" dirty="0" smtClean="0">
                <a:latin typeface="Times New Roman" pitchFamily="18" charset="0"/>
                <a:cs typeface="Times New Roman" pitchFamily="18" charset="0"/>
              </a:rPr>
              <a:t>, Державного стандарту початкової освіти, затвердженого постано­вою Кабінету Міністрів України від 21.02.2018 № 87 (у редакції постанови Кабінету Міністрів України від 24.07.2019 № 688) (у 1-3 класах), Державного стандарту початкової загальної освіти, затвердженого постановою Кабінету Міністрів України від 20.04.2011 № 462 (у 4-х класах); Державного стандарту базової і повної загальної середньої освіти затвердженого постановою Кабінету Міністрів України від 23.11.2011 № 1392.</a:t>
            </a:r>
          </a:p>
          <a:p>
            <a:pPr algn="just"/>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Освітні програми</a:t>
            </a:r>
            <a:endParaRPr lang="uk-UA" dirty="0"/>
          </a:p>
        </p:txBody>
      </p:sp>
      <p:sp>
        <p:nvSpPr>
          <p:cNvPr id="3" name="Содержимое 2"/>
          <p:cNvSpPr>
            <a:spLocks noGrp="1"/>
          </p:cNvSpPr>
          <p:nvPr>
            <p:ph idx="1"/>
          </p:nvPr>
        </p:nvSpPr>
        <p:spPr/>
        <p:txBody>
          <a:bodyPr>
            <a:normAutofit fontScale="55000" lnSpcReduction="20000"/>
          </a:bodyPr>
          <a:lstStyle/>
          <a:p>
            <a:pPr algn="just">
              <a:buNone/>
            </a:pPr>
            <a:r>
              <a:rPr lang="uk-UA" dirty="0" smtClean="0">
                <a:latin typeface="Times New Roman" pitchFamily="18" charset="0"/>
                <a:cs typeface="Times New Roman" pitchFamily="18" charset="0"/>
              </a:rPr>
              <a:t>        З урахуванням поетапного переходу закладів освіти на здійснення діяльності за новим Державним стандартом у 2020/2021 навчальному році освітня програма ліцею розроблялась на основі:</a:t>
            </a:r>
          </a:p>
          <a:p>
            <a:pPr algn="just">
              <a:buNone/>
            </a:pPr>
            <a:r>
              <a:rPr lang="uk-UA" dirty="0" smtClean="0">
                <a:latin typeface="Times New Roman" pitchFamily="18" charset="0"/>
                <a:cs typeface="Times New Roman" pitchFamily="18" charset="0"/>
              </a:rPr>
              <a:t>     для 1-2 класів – Державного стандарту початкової освіти (2018), типових освітніх програм (наказ МОН від 08.10.2019 № 1272);</a:t>
            </a:r>
          </a:p>
          <a:p>
            <a:pPr algn="just">
              <a:buNone/>
            </a:pPr>
            <a:r>
              <a:rPr lang="uk-UA" dirty="0" smtClean="0">
                <a:latin typeface="Times New Roman" pitchFamily="18" charset="0"/>
                <a:cs typeface="Times New Roman" pitchFamily="18" charset="0"/>
              </a:rPr>
              <a:t>      для 3 класів – Державного стандарту початкової освіти (2018), типових освітніх програм (наказ МОН від 08.10.2019 № 1273);</a:t>
            </a:r>
          </a:p>
          <a:p>
            <a:pPr algn="just">
              <a:buNone/>
            </a:pPr>
            <a:r>
              <a:rPr lang="uk-UA" dirty="0" smtClean="0">
                <a:latin typeface="Times New Roman" pitchFamily="18" charset="0"/>
                <a:cs typeface="Times New Roman" pitchFamily="18" charset="0"/>
              </a:rPr>
              <a:t>     для 4 класів – Державного стандарту початкової загальної освіти (2011), типових освітніх програм (наказ МОН від 20.04.2018 № 407).</a:t>
            </a:r>
          </a:p>
          <a:p>
            <a:pPr algn="just">
              <a:buNone/>
            </a:pPr>
            <a:r>
              <a:rPr lang="uk-UA" dirty="0" smtClean="0">
                <a:latin typeface="Times New Roman" pitchFamily="18" charset="0"/>
                <a:cs typeface="Times New Roman" pitchFamily="18" charset="0"/>
              </a:rPr>
              <a:t>         У 5-11 класах закладів загальної середньої освіти освітній процес здійснюватиметься відповідно до таких типових освітніх програм:</a:t>
            </a:r>
          </a:p>
          <a:p>
            <a:pPr algn="just">
              <a:buNone/>
            </a:pPr>
            <a:r>
              <a:rPr lang="uk-UA" dirty="0" smtClean="0">
                <a:latin typeface="Times New Roman" pitchFamily="18" charset="0"/>
                <a:cs typeface="Times New Roman" pitchFamily="18" charset="0"/>
              </a:rPr>
              <a:t>«Типова освітня програма закладів загальної середньої освіти ІІ ступеня», затверджена наказом МОН України від 20.04.2018 № 405;</a:t>
            </a:r>
          </a:p>
          <a:p>
            <a:pPr algn="just">
              <a:buNone/>
            </a:pPr>
            <a:r>
              <a:rPr lang="uk-UA" dirty="0" smtClean="0">
                <a:latin typeface="Times New Roman" pitchFamily="18" charset="0"/>
                <a:cs typeface="Times New Roman" pitchFamily="18" charset="0"/>
              </a:rPr>
              <a:t> «Типова освітня програма закладів загальної середньої освіти ІІІ ступеня», затверджена наказом МОН України від 20.04.2018 № 408 (у редакції наказу МОН України від 28.11.2019 №1493 зі змінами, внесеними наказом МОН України від 31.03.2020 № 464).</a:t>
            </a:r>
          </a:p>
          <a:p>
            <a:pPr algn="just">
              <a:buNone/>
            </a:pP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1035</TotalTime>
  <Words>3624</Words>
  <Application>Microsoft Office PowerPoint</Application>
  <PresentationFormat>Экран (4:3)</PresentationFormat>
  <Paragraphs>738</Paragraphs>
  <Slides>27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Солнцестояние</vt:lpstr>
      <vt:lpstr>                                                                                                           Додаток № 3                                                                     онлайн засідання педагогічної ради                                   від 28.08.2020р.      Організація освітнього процесу  у 2020-2021 р.</vt:lpstr>
      <vt:lpstr>Слайд 2</vt:lpstr>
      <vt:lpstr>Слайд 3</vt:lpstr>
      <vt:lpstr>Слайд 4</vt:lpstr>
      <vt:lpstr>Слайд 5</vt:lpstr>
      <vt:lpstr>Структура  2020-2021 навчального року</vt:lpstr>
      <vt:lpstr>Канікули</vt:lpstr>
      <vt:lpstr>Організація освітньої діяльності</vt:lpstr>
      <vt:lpstr>Освітні програми</vt:lpstr>
      <vt:lpstr>Слайд 10</vt:lpstr>
      <vt:lpstr>Слайд 11</vt:lpstr>
      <vt:lpstr>Слайд 12</vt:lpstr>
      <vt:lpstr>Слайд 13</vt:lpstr>
      <vt:lpstr>Поділ на групи</vt:lpstr>
      <vt:lpstr>Режим роботи у помаранчевій  зоні    </vt:lpstr>
      <vt:lpstr>Календарно-тематичне планування </vt:lpstr>
      <vt:lpstr>Слайд 17</vt:lpstr>
      <vt:lpstr>Оцінювання</vt:lpstr>
      <vt:lpstr>Варте уваги від МОН</vt:lpstr>
      <vt:lpstr>Ведення класного журналу</vt:lpstr>
      <vt:lpstr>При заповненні журналу звертаємо увагу</vt:lpstr>
      <vt:lpstr>Слайд 22</vt:lpstr>
      <vt:lpstr>    Методичні об‘єднання</vt:lpstr>
      <vt:lpstr>Методичні тижні </vt:lpstr>
      <vt:lpstr>Слайд 25</vt:lpstr>
      <vt:lpstr>Коротко про ключові вимоги </vt:lpstr>
      <vt:lpstr>Розпочинаємо… Нехай щастить…</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освітнього процесу у 2020-2021 р.</dc:title>
  <dc:creator>Microsoft</dc:creator>
  <cp:lastModifiedBy>Admin</cp:lastModifiedBy>
  <cp:revision>81</cp:revision>
  <dcterms:created xsi:type="dcterms:W3CDTF">2020-08-21T06:44:48Z</dcterms:created>
  <dcterms:modified xsi:type="dcterms:W3CDTF">2020-09-10T12:02:15Z</dcterms:modified>
</cp:coreProperties>
</file>