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1/20/2017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1053;&#1077;&#1074;&#1110;&#1076;&#1086;&#1084;&#1077;%20&#1079;%20&#1110;&#1089;&#1090;&#1086;&#1088;&#1110;&#1111;.%20&#1043;&#1088;&#1080;&#1075;&#1086;&#1088;&#1110;&#1081;%20&#1050;&#1074;&#1110;&#1090;&#1082;&#1072;-&#1054;&#1089;&#1085;&#1086;&#1074;&#8217;&#1103;&#1085;&#1077;&#1085;&#1082;&#1086;.%20&#1046;&#1080;&#1090;&#1090;&#1103;%20&#1110;%20&#1090;&#1074;&#1086;&#1088;&#1095;&#1110;&#1089;&#1090;&#1100;..mp4"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38200" y="5105400"/>
            <a:ext cx="7772400" cy="1752600"/>
          </a:xfrm>
        </p:spPr>
        <p:txBody>
          <a:bodyPr/>
          <a:lstStyle/>
          <a:p>
            <a:r>
              <a:rPr lang="uk-UA" b="1" dirty="0" smtClean="0">
                <a:hlinkClick r:id="rId2" action="ppaction://hlinkfile"/>
              </a:rPr>
              <a:t>Григорій Квітка – Основ</a:t>
            </a:r>
            <a:r>
              <a:rPr lang="ru-RU" b="1" dirty="0" smtClean="0">
                <a:hlinkClick r:id="rId2" action="ppaction://hlinkfile"/>
              </a:rPr>
              <a:t>’</a:t>
            </a:r>
            <a:r>
              <a:rPr lang="uk-UA" b="1" dirty="0" smtClean="0">
                <a:hlinkClick r:id="rId2" action="ppaction://hlinkfile"/>
              </a:rPr>
              <a:t>яненко</a:t>
            </a:r>
            <a:endParaRPr lang="uk-UA" b="1" dirty="0" smtClean="0"/>
          </a:p>
          <a:p>
            <a:r>
              <a:rPr lang="uk-UA" i="1" dirty="0" smtClean="0"/>
              <a:t>Справжнє ім</a:t>
            </a:r>
            <a:r>
              <a:rPr lang="en-US" i="1" dirty="0" smtClean="0"/>
              <a:t>’</a:t>
            </a:r>
            <a:r>
              <a:rPr lang="uk-UA" i="1" dirty="0" smtClean="0"/>
              <a:t>я </a:t>
            </a:r>
            <a:r>
              <a:rPr lang="uk-UA" b="1" dirty="0" smtClean="0"/>
              <a:t>- </a:t>
            </a:r>
            <a:r>
              <a:rPr lang="uk-UA" dirty="0" smtClean="0"/>
              <a:t>Квітка Григорій Федорович</a:t>
            </a:r>
          </a:p>
          <a:p>
            <a:r>
              <a:rPr lang="uk-UA" dirty="0" smtClean="0"/>
              <a:t>1778 - 1843</a:t>
            </a:r>
            <a:endParaRPr lang="ru-RU" dirty="0"/>
          </a:p>
        </p:txBody>
      </p:sp>
      <p:pic>
        <p:nvPicPr>
          <p:cNvPr id="4" name="Рисунок 3" descr="Без названия.jpg"/>
          <p:cNvPicPr>
            <a:picLocks noChangeAspect="1"/>
          </p:cNvPicPr>
          <p:nvPr/>
        </p:nvPicPr>
        <p:blipFill>
          <a:blip r:embed="rId3"/>
          <a:stretch>
            <a:fillRect/>
          </a:stretch>
        </p:blipFill>
        <p:spPr>
          <a:xfrm>
            <a:off x="2789274" y="-1"/>
            <a:ext cx="3916326" cy="518160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10000"/>
          </a:bodyPr>
          <a:lstStyle/>
          <a:p>
            <a:r>
              <a:rPr lang="ru-RU" b="1" dirty="0" smtClean="0"/>
              <a:t>Григорій Квітка-Основ’яненко</a:t>
            </a:r>
            <a:r>
              <a:rPr lang="ru-RU" dirty="0" smtClean="0"/>
              <a:t> – перший український письменник-сентименталіст, одним із перших почав писати народною мовою не тільїш про смішне, а й про серйозне. Т. Шевченко вважав Г. Квітку-Основ’яненка засновником нової української прози.</a:t>
            </a:r>
            <a:br>
              <a:rPr lang="ru-RU" dirty="0" smtClean="0"/>
            </a:br>
            <a:r>
              <a:rPr lang="ru-RU" dirty="0" smtClean="0"/>
              <a:t/>
            </a:r>
            <a:br>
              <a:rPr lang="ru-RU" dirty="0" smtClean="0"/>
            </a:br>
            <a:r>
              <a:rPr lang="ru-RU" dirty="0" smtClean="0"/>
              <a:t>Г. Квітка-Основ’яненко писав, що українська мова й література «рухається і буде жити» та що ніякі потуги ворогів «не зітруть її з лиця землі», вона «подужає противників і гонителів». Письменникам радив: «Як говоримо, так і писати треба».</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143000"/>
          </a:xfrm>
        </p:spPr>
        <p:txBody>
          <a:bodyPr/>
          <a:lstStyle/>
          <a:p>
            <a:r>
              <a:rPr lang="ru-RU" b="1" dirty="0" smtClean="0"/>
              <a:t>«Маруся»</a:t>
            </a:r>
            <a:endParaRPr lang="ru-RU" dirty="0"/>
          </a:p>
        </p:txBody>
      </p:sp>
      <p:sp>
        <p:nvSpPr>
          <p:cNvPr id="3" name="Содержимое 2"/>
          <p:cNvSpPr>
            <a:spLocks noGrp="1"/>
          </p:cNvSpPr>
          <p:nvPr>
            <p:ph idx="1"/>
          </p:nvPr>
        </p:nvSpPr>
        <p:spPr>
          <a:xfrm>
            <a:off x="457200" y="1066800"/>
            <a:ext cx="8229600" cy="5059363"/>
          </a:xfrm>
        </p:spPr>
        <p:txBody>
          <a:bodyPr>
            <a:normAutofit fontScale="25000" lnSpcReduction="20000"/>
          </a:bodyPr>
          <a:lstStyle/>
          <a:p>
            <a:pPr>
              <a:buNone/>
            </a:pPr>
            <a:r>
              <a:rPr lang="ru-RU" dirty="0" smtClean="0"/>
              <a:t/>
            </a:r>
            <a:br>
              <a:rPr lang="ru-RU" dirty="0" smtClean="0"/>
            </a:br>
            <a:r>
              <a:rPr lang="ru-RU" dirty="0" smtClean="0"/>
              <a:t>	</a:t>
            </a:r>
            <a:r>
              <a:rPr lang="ru-RU" sz="8000" dirty="0" smtClean="0">
                <a:latin typeface="Times New Roman" pitchFamily="18" charset="0"/>
                <a:cs typeface="Times New Roman" pitchFamily="18" charset="0"/>
              </a:rPr>
              <a:t>Цією повістю письменник мав на меті не лише зачепити душу читача оповіддю про долю прекрасної, сповненої доброчесностей дівчини та її коханого, яким, незважаючи на силу їх взаємних почуттів, доля не дала змоги спізнати родинного щастя, а довести спроможність української мови виявити найтонші порухи людської душі. Це завдання він зумів виконати, йому вдалося виліпити виразні національні характери, піднести красу родинної традиції українців.</a:t>
            </a:r>
            <a:br>
              <a:rPr lang="ru-RU" sz="8000" dirty="0" smtClean="0">
                <a:latin typeface="Times New Roman" pitchFamily="18" charset="0"/>
                <a:cs typeface="Times New Roman" pitchFamily="18" charset="0"/>
              </a:rPr>
            </a:br>
            <a:endParaRPr lang="ru-RU" sz="8000" dirty="0" smtClean="0">
              <a:latin typeface="Times New Roman" pitchFamily="18" charset="0"/>
              <a:cs typeface="Times New Roman" pitchFamily="18" charset="0"/>
            </a:endParaRPr>
          </a:p>
          <a:p>
            <a:pPr>
              <a:buNone/>
            </a:pPr>
            <a:r>
              <a:rPr lang="ru-RU" sz="8000" b="1" dirty="0" smtClean="0">
                <a:latin typeface="Times New Roman" pitchFamily="18" charset="0"/>
                <a:cs typeface="Times New Roman" pitchFamily="18" charset="0"/>
              </a:rPr>
              <a:t>Фабула</a:t>
            </a:r>
            <a:r>
              <a:rPr lang="ru-RU" sz="8000" dirty="0" smtClean="0">
                <a:latin typeface="Times New Roman" pitchFamily="18" charset="0"/>
                <a:cs typeface="Times New Roman" pitchFamily="18" charset="0"/>
              </a:rPr>
              <a:t> (від грец. «байка, переказ»)-це поданий у причинно-часовій послідовності ланцюг подій, змальованих у художньому творі (ключова одиниця – подія).</a:t>
            </a:r>
            <a:br>
              <a:rPr lang="ru-RU" sz="8000" dirty="0" smtClean="0">
                <a:latin typeface="Times New Roman" pitchFamily="18" charset="0"/>
                <a:cs typeface="Times New Roman" pitchFamily="18" charset="0"/>
              </a:rPr>
            </a:br>
            <a:endParaRPr lang="ru-RU" sz="8000" dirty="0" smtClean="0">
              <a:latin typeface="Times New Roman" pitchFamily="18" charset="0"/>
              <a:cs typeface="Times New Roman" pitchFamily="18" charset="0"/>
            </a:endParaRPr>
          </a:p>
          <a:p>
            <a:pPr>
              <a:buNone/>
            </a:pPr>
            <a:r>
              <a:rPr lang="ru-RU" sz="8000" b="1" dirty="0" smtClean="0">
                <a:latin typeface="Times New Roman" pitchFamily="18" charset="0"/>
                <a:cs typeface="Times New Roman" pitchFamily="18" charset="0"/>
              </a:rPr>
              <a:t>Фабула</a:t>
            </a:r>
            <a:r>
              <a:rPr lang="ru-RU" sz="8000" dirty="0" smtClean="0">
                <a:latin typeface="Times New Roman" pitchFamily="18" charset="0"/>
                <a:cs typeface="Times New Roman" pitchFamily="18" charset="0"/>
              </a:rPr>
              <a:t/>
            </a:r>
            <a:br>
              <a:rPr lang="ru-RU" sz="8000" dirty="0" smtClean="0">
                <a:latin typeface="Times New Roman" pitchFamily="18" charset="0"/>
                <a:cs typeface="Times New Roman" pitchFamily="18" charset="0"/>
              </a:rPr>
            </a:br>
            <a:r>
              <a:rPr lang="ru-RU" sz="8000" dirty="0" smtClean="0">
                <a:latin typeface="Times New Roman" pitchFamily="18" charset="0"/>
                <a:cs typeface="Times New Roman" pitchFamily="18" charset="0"/>
              </a:rPr>
              <a:t>Маруся і Василь покохали одне одного і хочуть одружитися. Та батько Марусі, сільський багач Наум Дрот, відмовляється віддати єдину доньку за бідного сироту, до того ж призначеного в рекрути. «Тобі лоб забриють, – говорить він до парубка, – а що тоді буде з Марусею?» Щоб відкупитися від солдатчини, парубок йде на заробітки. У той час Маруся застуджується і помирає.</a:t>
            </a:r>
            <a:br>
              <a:rPr lang="ru-RU" sz="8000" dirty="0" smtClean="0">
                <a:latin typeface="Times New Roman" pitchFamily="18" charset="0"/>
                <a:cs typeface="Times New Roman" pitchFamily="18" charset="0"/>
              </a:rPr>
            </a:br>
            <a:r>
              <a:rPr lang="ru-RU" sz="8000" dirty="0" smtClean="0">
                <a:latin typeface="Times New Roman" pitchFamily="18" charset="0"/>
                <a:cs typeface="Times New Roman" pitchFamily="18" charset="0"/>
              </a:rPr>
              <a:t>Повернувшись із заробітків та не заставши милої живою, Василь іде в монастир і там з горя за коханою теж помирає.</a:t>
            </a:r>
            <a:br>
              <a:rPr lang="ru-RU" sz="8000" dirty="0" smtClean="0">
                <a:latin typeface="Times New Roman" pitchFamily="18" charset="0"/>
                <a:cs typeface="Times New Roman" pitchFamily="18" charset="0"/>
              </a:rPr>
            </a:br>
            <a:endParaRPr lang="ru-RU" sz="8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34962"/>
          </a:xfrm>
        </p:spPr>
        <p:txBody>
          <a:bodyPr>
            <a:normAutofit fontScale="90000"/>
          </a:bodyPr>
          <a:lstStyle/>
          <a:p>
            <a:r>
              <a:rPr lang="ru-RU" b="1" dirty="0" smtClean="0"/>
              <a:t>«Маруся»</a:t>
            </a:r>
            <a:endParaRPr lang="ru-RU" dirty="0"/>
          </a:p>
        </p:txBody>
      </p:sp>
      <p:sp>
        <p:nvSpPr>
          <p:cNvPr id="3" name="Содержимое 2"/>
          <p:cNvSpPr>
            <a:spLocks noGrp="1"/>
          </p:cNvSpPr>
          <p:nvPr>
            <p:ph idx="1"/>
          </p:nvPr>
        </p:nvSpPr>
        <p:spPr>
          <a:xfrm>
            <a:off x="457200" y="838200"/>
            <a:ext cx="8229600" cy="5867400"/>
          </a:xfrm>
        </p:spPr>
        <p:txBody>
          <a:bodyPr>
            <a:normAutofit fontScale="55000" lnSpcReduction="20000"/>
          </a:bodyPr>
          <a:lstStyle/>
          <a:p>
            <a:pPr algn="ctr">
              <a:buNone/>
            </a:pPr>
            <a:r>
              <a:rPr lang="ru-RU" b="1" dirty="0" smtClean="0">
                <a:latin typeface="Times New Roman" pitchFamily="18" charset="0"/>
                <a:cs typeface="Times New Roman" pitchFamily="18" charset="0"/>
              </a:rPr>
              <a:t>Художні особливості повісті:</a:t>
            </a:r>
          </a:p>
          <a:p>
            <a:pPr algn="just">
              <a:buNone/>
            </a:pPr>
            <a:r>
              <a:rPr lang="ru-RU" sz="3800" dirty="0" smtClean="0">
                <a:latin typeface="Times New Roman" pitchFamily="18" charset="0"/>
                <a:cs typeface="Times New Roman" pitchFamily="18" charset="0"/>
              </a:rPr>
              <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a:t>
            </a:r>
            <a:r>
              <a:rPr lang="ru-RU" sz="3800" b="1" dirty="0" smtClean="0">
                <a:latin typeface="Times New Roman" pitchFamily="18" charset="0"/>
                <a:cs typeface="Times New Roman" pitchFamily="18" charset="0"/>
              </a:rPr>
              <a:t>Джерела повісті </a:t>
            </a:r>
            <a:r>
              <a:rPr lang="ru-RU" sz="3800" dirty="0" smtClean="0">
                <a:latin typeface="Times New Roman" pitchFamily="18" charset="0"/>
                <a:cs typeface="Times New Roman" pitchFamily="18" charset="0"/>
              </a:rPr>
              <a:t>– це дійсність українського села і народна творчість: українські балади, ліричні, весільні пісні, фольклорні мотиви (кохання, розлука, смерть закоханих). Від народної поезії – образність твору, від казки і переказу – її розповідний стиль.</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a:t>
            </a:r>
            <a:r>
              <a:rPr lang="ru-RU" sz="3800" b="1" dirty="0" smtClean="0">
                <a:latin typeface="Times New Roman" pitchFamily="18" charset="0"/>
                <a:cs typeface="Times New Roman" pitchFamily="18" charset="0"/>
              </a:rPr>
              <a:t>Герої </a:t>
            </a:r>
            <a:r>
              <a:rPr lang="ru-RU" sz="3800" dirty="0" smtClean="0">
                <a:latin typeface="Times New Roman" pitchFamily="18" charset="0"/>
                <a:cs typeface="Times New Roman" pitchFamily="18" charset="0"/>
              </a:rPr>
              <a:t>«писані з натури без будь-якої прикраси і відтушовування».</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a:t>
            </a:r>
            <a:r>
              <a:rPr lang="ru-RU" sz="3800" b="1" dirty="0" smtClean="0">
                <a:latin typeface="Times New Roman" pitchFamily="18" charset="0"/>
                <a:cs typeface="Times New Roman" pitchFamily="18" charset="0"/>
              </a:rPr>
              <a:t>Форма твору: </a:t>
            </a:r>
            <a:r>
              <a:rPr lang="ru-RU" sz="3800" dirty="0" smtClean="0">
                <a:latin typeface="Times New Roman" pitchFamily="18" charset="0"/>
                <a:cs typeface="Times New Roman" pitchFamily="18" charset="0"/>
              </a:rPr>
              <a:t>змалювання пейзажів, вільна побудова, наявність ліричних відступів, посилений зв’язок з фольклором.</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a:t>
            </a:r>
            <a:r>
              <a:rPr lang="ru-RU" sz="3800" b="1" dirty="0" smtClean="0">
                <a:latin typeface="Times New Roman" pitchFamily="18" charset="0"/>
                <a:cs typeface="Times New Roman" pitchFamily="18" charset="0"/>
              </a:rPr>
              <a:t>Поєднання сентименталізму з реалізмом </a:t>
            </a:r>
            <a:r>
              <a:rPr lang="ru-RU" sz="3800" dirty="0" smtClean="0">
                <a:latin typeface="Times New Roman" pitchFamily="18" charset="0"/>
                <a:cs typeface="Times New Roman" pitchFamily="18" charset="0"/>
              </a:rPr>
              <a:t>(але є вади: ідеалізація патріархального в житті, надмірна чутливість).</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a:t>
            </a:r>
            <a:r>
              <a:rPr lang="ru-RU" sz="3800" b="1" dirty="0" smtClean="0">
                <a:latin typeface="Times New Roman" pitchFamily="18" charset="0"/>
                <a:cs typeface="Times New Roman" pitchFamily="18" charset="0"/>
              </a:rPr>
              <a:t>Мова твору: </a:t>
            </a:r>
            <a:r>
              <a:rPr lang="ru-RU" sz="3800" dirty="0" smtClean="0">
                <a:latin typeface="Times New Roman" pitchFamily="18" charset="0"/>
                <a:cs typeface="Times New Roman" pitchFamily="18" charset="0"/>
              </a:rPr>
              <a:t>під впливом сентименталізму розчулений тон розповіді про зустрічі закоханих, розлуку, смерть Марусі, горе її нареченого та батька; застосування зменшено-пестливих форм слів («Зосталася Маруся сама, схилила головоньку на білу ручку, а слізоньки з очей так і капотять», «Отак-то вони в останні часи розмовляли і обоє плакали безперестанно!», «Ось і рідесенький туманець пав на річечку»).</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•Докладне змалювання сцен побуту, звичаїв, обрядів (описи танців, сватання, весілля, похорон з голосіннями).</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•Майстерний опис краєвидів (з поєднанням поетичних, музичних, образотворчих засобів).</a:t>
            </a:r>
          </a:p>
          <a:p>
            <a:pPr algn="just"/>
            <a:endParaRPr lang="ru-RU" sz="3800" dirty="0" smtClean="0">
              <a:latin typeface="Times New Roman" pitchFamily="18" charset="0"/>
              <a:cs typeface="Times New Roman" pitchFamily="18" charset="0"/>
            </a:endParaRPr>
          </a:p>
          <a:p>
            <a:pPr algn="just"/>
            <a:endParaRPr lang="ru-RU" sz="3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29</Words>
  <PresentationFormat>Экран (4:3)</PresentationFormat>
  <Paragraphs>11</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Office Theme</vt:lpstr>
      <vt:lpstr>Слайд 1</vt:lpstr>
      <vt:lpstr>Слайд 2</vt:lpstr>
      <vt:lpstr>«Маруся»</vt:lpstr>
      <vt:lpstr>«Маруся»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9</cp:revision>
  <dcterms:created xsi:type="dcterms:W3CDTF">2016-12-31T13:14:21Z</dcterms:created>
  <dcterms:modified xsi:type="dcterms:W3CDTF">2017-01-20T20:16:33Z</dcterms:modified>
</cp:coreProperties>
</file>