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154"/>
  </p:notesMasterIdLst>
  <p:sldIdLst>
    <p:sldId id="256" r:id="rId2"/>
    <p:sldId id="258" r:id="rId3"/>
    <p:sldId id="526" r:id="rId4"/>
    <p:sldId id="519" r:id="rId5"/>
    <p:sldId id="520" r:id="rId6"/>
    <p:sldId id="521" r:id="rId7"/>
    <p:sldId id="522" r:id="rId8"/>
    <p:sldId id="523" r:id="rId9"/>
    <p:sldId id="524" r:id="rId10"/>
    <p:sldId id="525" r:id="rId11"/>
    <p:sldId id="370" r:id="rId12"/>
    <p:sldId id="294" r:id="rId13"/>
    <p:sldId id="295" r:id="rId14"/>
    <p:sldId id="296" r:id="rId15"/>
    <p:sldId id="297" r:id="rId16"/>
    <p:sldId id="299" r:id="rId17"/>
    <p:sldId id="271" r:id="rId18"/>
    <p:sldId id="300" r:id="rId19"/>
    <p:sldId id="301" r:id="rId20"/>
    <p:sldId id="302" r:id="rId21"/>
    <p:sldId id="303" r:id="rId22"/>
    <p:sldId id="304" r:id="rId23"/>
    <p:sldId id="305" r:id="rId24"/>
    <p:sldId id="308" r:id="rId25"/>
    <p:sldId id="527" r:id="rId26"/>
    <p:sldId id="529" r:id="rId27"/>
    <p:sldId id="531" r:id="rId28"/>
    <p:sldId id="532" r:id="rId29"/>
    <p:sldId id="533" r:id="rId30"/>
    <p:sldId id="534" r:id="rId31"/>
    <p:sldId id="371" r:id="rId32"/>
    <p:sldId id="306" r:id="rId33"/>
    <p:sldId id="489" r:id="rId34"/>
    <p:sldId id="438" r:id="rId35"/>
    <p:sldId id="515" r:id="rId36"/>
    <p:sldId id="269" r:id="rId37"/>
    <p:sldId id="432" r:id="rId38"/>
    <p:sldId id="513" r:id="rId39"/>
    <p:sldId id="517" r:id="rId40"/>
    <p:sldId id="539" r:id="rId41"/>
    <p:sldId id="540" r:id="rId42"/>
    <p:sldId id="439" r:id="rId43"/>
    <p:sldId id="441" r:id="rId44"/>
    <p:sldId id="442" r:id="rId45"/>
    <p:sldId id="444" r:id="rId46"/>
    <p:sldId id="458" r:id="rId47"/>
    <p:sldId id="446" r:id="rId48"/>
    <p:sldId id="447" r:id="rId49"/>
    <p:sldId id="448" r:id="rId50"/>
    <p:sldId id="449" r:id="rId51"/>
    <p:sldId id="450" r:id="rId52"/>
    <p:sldId id="451" r:id="rId53"/>
    <p:sldId id="452" r:id="rId54"/>
    <p:sldId id="453" r:id="rId55"/>
    <p:sldId id="454" r:id="rId56"/>
    <p:sldId id="455" r:id="rId57"/>
    <p:sldId id="460" r:id="rId58"/>
    <p:sldId id="456" r:id="rId59"/>
    <p:sldId id="542" r:id="rId60"/>
    <p:sldId id="465" r:id="rId61"/>
    <p:sldId id="461" r:id="rId62"/>
    <p:sldId id="462" r:id="rId63"/>
    <p:sldId id="463" r:id="rId64"/>
    <p:sldId id="464" r:id="rId65"/>
    <p:sldId id="366" r:id="rId66"/>
    <p:sldId id="491" r:id="rId67"/>
    <p:sldId id="500" r:id="rId68"/>
    <p:sldId id="507" r:id="rId69"/>
    <p:sldId id="508" r:id="rId70"/>
    <p:sldId id="509" r:id="rId71"/>
    <p:sldId id="510" r:id="rId72"/>
    <p:sldId id="511" r:id="rId73"/>
    <p:sldId id="512" r:id="rId74"/>
    <p:sldId id="434" r:id="rId75"/>
    <p:sldId id="502" r:id="rId76"/>
    <p:sldId id="433" r:id="rId77"/>
    <p:sldId id="435" r:id="rId78"/>
    <p:sldId id="467" r:id="rId79"/>
    <p:sldId id="468" r:id="rId80"/>
    <p:sldId id="469" r:id="rId81"/>
    <p:sldId id="470" r:id="rId82"/>
    <p:sldId id="535" r:id="rId83"/>
    <p:sldId id="503" r:id="rId84"/>
    <p:sldId id="471" r:id="rId85"/>
    <p:sldId id="472" r:id="rId86"/>
    <p:sldId id="478" r:id="rId87"/>
    <p:sldId id="479" r:id="rId88"/>
    <p:sldId id="480" r:id="rId89"/>
    <p:sldId id="481" r:id="rId90"/>
    <p:sldId id="473" r:id="rId91"/>
    <p:sldId id="476" r:id="rId92"/>
    <p:sldId id="477" r:id="rId93"/>
    <p:sldId id="504" r:id="rId94"/>
    <p:sldId id="516" r:id="rId95"/>
    <p:sldId id="482" r:id="rId96"/>
    <p:sldId id="483" r:id="rId97"/>
    <p:sldId id="484" r:id="rId98"/>
    <p:sldId id="485" r:id="rId99"/>
    <p:sldId id="486" r:id="rId100"/>
    <p:sldId id="493" r:id="rId101"/>
    <p:sldId id="487" r:id="rId102"/>
    <p:sldId id="506" r:id="rId103"/>
    <p:sldId id="351" r:id="rId104"/>
    <p:sldId id="415" r:id="rId105"/>
    <p:sldId id="416" r:id="rId106"/>
    <p:sldId id="417" r:id="rId107"/>
    <p:sldId id="355" r:id="rId108"/>
    <p:sldId id="357" r:id="rId109"/>
    <p:sldId id="358" r:id="rId110"/>
    <p:sldId id="274" r:id="rId111"/>
    <p:sldId id="275" r:id="rId112"/>
    <p:sldId id="279" r:id="rId113"/>
    <p:sldId id="313" r:id="rId114"/>
    <p:sldId id="312" r:id="rId115"/>
    <p:sldId id="281" r:id="rId116"/>
    <p:sldId id="311" r:id="rId117"/>
    <p:sldId id="282" r:id="rId118"/>
    <p:sldId id="309" r:id="rId119"/>
    <p:sldId id="310" r:id="rId120"/>
    <p:sldId id="285" r:id="rId121"/>
    <p:sldId id="314" r:id="rId122"/>
    <p:sldId id="315" r:id="rId123"/>
    <p:sldId id="316" r:id="rId124"/>
    <p:sldId id="325" r:id="rId125"/>
    <p:sldId id="317" r:id="rId126"/>
    <p:sldId id="318" r:id="rId127"/>
    <p:sldId id="319" r:id="rId128"/>
    <p:sldId id="277" r:id="rId129"/>
    <p:sldId id="278" r:id="rId130"/>
    <p:sldId id="286" r:id="rId131"/>
    <p:sldId id="287" r:id="rId132"/>
    <p:sldId id="411" r:id="rId133"/>
    <p:sldId id="410" r:id="rId134"/>
    <p:sldId id="427" r:id="rId135"/>
    <p:sldId id="412" r:id="rId136"/>
    <p:sldId id="426" r:id="rId137"/>
    <p:sldId id="537" r:id="rId138"/>
    <p:sldId id="413" r:id="rId139"/>
    <p:sldId id="414" r:id="rId140"/>
    <p:sldId id="422" r:id="rId141"/>
    <p:sldId id="423" r:id="rId142"/>
    <p:sldId id="420" r:id="rId143"/>
    <p:sldId id="424" r:id="rId144"/>
    <p:sldId id="494" r:id="rId145"/>
    <p:sldId id="495" r:id="rId146"/>
    <p:sldId id="496" r:id="rId147"/>
    <p:sldId id="497" r:id="rId148"/>
    <p:sldId id="518" r:id="rId149"/>
    <p:sldId id="498" r:id="rId150"/>
    <p:sldId id="536" r:id="rId151"/>
    <p:sldId id="499" r:id="rId152"/>
    <p:sldId id="541" r:id="rId1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98" autoAdjust="0"/>
    <p:restoredTop sz="94660"/>
  </p:normalViewPr>
  <p:slideViewPr>
    <p:cSldViewPr>
      <p:cViewPr varScale="1">
        <p:scale>
          <a:sx n="68" d="100"/>
          <a:sy n="68" d="100"/>
        </p:scale>
        <p:origin x="-14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7"/>
  <c:chart>
    <c:title>
      <c:tx>
        <c:rich>
          <a:bodyPr/>
          <a:lstStyle/>
          <a:p>
            <a:pPr>
              <a:defRPr lang="ru-RU"/>
            </a:pPr>
            <a:r>
              <a:rPr lang="uk-UA" dirty="0" smtClean="0"/>
              <a:t>50% </a:t>
            </a:r>
            <a:r>
              <a:rPr lang="uk-UA" dirty="0"/>
              <a:t>вища </a:t>
            </a:r>
            <a:r>
              <a:rPr lang="uk-UA" dirty="0" smtClean="0"/>
              <a:t>освіта</a:t>
            </a:r>
          </a:p>
          <a:p>
            <a:pPr>
              <a:defRPr lang="ru-RU"/>
            </a:pPr>
            <a:endParaRPr lang="uk-UA" dirty="0"/>
          </a:p>
          <a:p>
            <a:pPr>
              <a:defRPr lang="ru-RU"/>
            </a:pPr>
            <a:r>
              <a:rPr lang="uk-UA" dirty="0" smtClean="0"/>
              <a:t>50% </a:t>
            </a:r>
            <a:r>
              <a:rPr lang="uk-UA" dirty="0"/>
              <a:t>базова вища освіта</a:t>
            </a:r>
          </a:p>
        </c:rich>
      </c:tx>
      <c:layout>
        <c:manualLayout>
          <c:xMode val="edge"/>
          <c:yMode val="edge"/>
          <c:x val="0.30664734616506267"/>
          <c:y val="2.6039785967995797E-2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0"/>
          <c:y val="0.22520405236480376"/>
          <c:w val="1"/>
          <c:h val="0.774795947635201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explosion val="25"/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showPercent val="1"/>
          </c:dLbls>
          <c:cat>
            <c:strRef>
              <c:f>Лист1!$A$2:$A$5</c:f>
              <c:strCache>
                <c:ptCount val="1"/>
                <c:pt idx="0">
                  <c:v>Кв. 1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lang="ru-RU"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Вища</a:t>
            </a:r>
            <a:r>
              <a:rPr lang="uk-UA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категорія-8%</a:t>
            </a:r>
          </a:p>
          <a:p>
            <a:pPr>
              <a:defRPr lang="ru-RU"/>
            </a:pPr>
            <a:r>
              <a:rPr lang="uk-UA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категорія-17%</a:t>
            </a:r>
          </a:p>
          <a:p>
            <a:pPr>
              <a:defRPr lang="ru-RU"/>
            </a:pPr>
            <a:r>
              <a:rPr lang="uk-UA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Спеціаліст-75%</a:t>
            </a:r>
          </a:p>
          <a:p>
            <a:pPr>
              <a:defRPr lang="ru-RU"/>
            </a:pPr>
            <a:r>
              <a:rPr lang="uk-UA" baseline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Вихователь-методист-8%</a:t>
            </a:r>
          </a:p>
          <a:p>
            <a:pPr>
              <a:defRPr lang="ru-RU"/>
            </a:pPr>
            <a:endParaRPr lang="ru-RU" dirty="0"/>
          </a:p>
        </c:rich>
      </c:tx>
      <c:layout>
        <c:manualLayout>
          <c:xMode val="edge"/>
          <c:yMode val="edge"/>
          <c:x val="0.30564425974530962"/>
          <c:y val="3.0313472114209612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/>
            </a:solidFill>
          </c:spPr>
          <c:dLbls>
            <c:dLbl>
              <c:idx val="0"/>
              <c:layout>
                <c:manualLayout>
                  <c:x val="9.2592592592593177E-3"/>
                  <c:y val="-5.5945425066536152E-2"/>
                </c:manualLayout>
              </c:layout>
              <c:showVal val="1"/>
            </c:dLbl>
            <c:dLbl>
              <c:idx val="1"/>
              <c:layout>
                <c:manualLayout>
                  <c:x val="1.5432098765432143E-2"/>
                  <c:y val="-5.5945425066536152E-2"/>
                </c:manualLayout>
              </c:layout>
              <c:showVal val="1"/>
            </c:dLbl>
            <c:dLbl>
              <c:idx val="2"/>
              <c:layout>
                <c:manualLayout>
                  <c:x val="1.0802469135802519E-2"/>
                  <c:y val="-2.4864633362904953E-2"/>
                </c:manualLayout>
              </c:layout>
              <c:showVal val="1"/>
            </c:dLbl>
            <c:dLbl>
              <c:idx val="3"/>
              <c:layout>
                <c:manualLayout>
                  <c:x val="1.2345679012345715E-2"/>
                  <c:y val="-7.4593900088714984E-2"/>
                </c:manualLayout>
              </c:layout>
              <c:showVal val="1"/>
            </c:dLbl>
            <c:delete val="1"/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8.0000000000000043E-2</c:v>
                </c:pt>
                <c:pt idx="1">
                  <c:v>0.17</c:v>
                </c:pt>
                <c:pt idx="2">
                  <c:v>0.75000000000000078</c:v>
                </c:pt>
                <c:pt idx="3">
                  <c:v>8.0000000000000043E-2</c:v>
                </c:pt>
              </c:numCache>
            </c:numRef>
          </c:val>
        </c:ser>
        <c:shape val="cylinder"/>
        <c:axId val="84723584"/>
        <c:axId val="84725120"/>
        <c:axId val="0"/>
      </c:bar3DChart>
      <c:catAx>
        <c:axId val="84723584"/>
        <c:scaling>
          <c:orientation val="minMax"/>
        </c:scaling>
        <c:delete val="1"/>
        <c:axPos val="b"/>
        <c:tickLblPos val="none"/>
        <c:crossAx val="84725120"/>
        <c:crosses val="autoZero"/>
        <c:auto val="1"/>
        <c:lblAlgn val="ctr"/>
        <c:lblOffset val="100"/>
      </c:catAx>
      <c:valAx>
        <c:axId val="84725120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ru-RU"/>
            </a:pPr>
            <a:endParaRPr lang="uk-UA"/>
          </a:p>
        </c:txPr>
        <c:crossAx val="847235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BE356-795A-4BE7-BFF7-CB55820D8A5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D9C8F3-3565-43D0-B53F-A43AA8C854DC}">
      <dgm:prSet phldrT="[Текст]" custT="1"/>
      <dgm:spPr>
        <a:gradFill flip="none" rotWithShape="0">
          <a:gsLst>
            <a:gs pos="0">
              <a:schemeClr val="accent5">
                <a:lumMod val="75000"/>
                <a:shade val="30000"/>
                <a:satMod val="115000"/>
              </a:schemeClr>
            </a:gs>
            <a:gs pos="50000">
              <a:schemeClr val="accent5">
                <a:lumMod val="75000"/>
                <a:shade val="67500"/>
                <a:satMod val="115000"/>
              </a:schemeClr>
            </a:gs>
            <a:gs pos="100000">
              <a:schemeClr val="accent5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uk-UA" sz="2400" b="0" dirty="0" smtClean="0">
              <a:solidFill>
                <a:schemeClr val="bg1"/>
              </a:solidFill>
            </a:rPr>
            <a:t>Робота з молодими спеціалістами</a:t>
          </a:r>
          <a:endParaRPr lang="ru-RU" sz="2400" b="0" dirty="0">
            <a:solidFill>
              <a:schemeClr val="bg1"/>
            </a:solidFill>
          </a:endParaRPr>
        </a:p>
      </dgm:t>
    </dgm:pt>
    <dgm:pt modelId="{8D6D8722-6249-4168-AB1E-08A77C8131A4}" type="parTrans" cxnId="{55B83C80-CB0D-4F69-A9A9-D371C6B1D0AF}">
      <dgm:prSet/>
      <dgm:spPr/>
      <dgm:t>
        <a:bodyPr/>
        <a:lstStyle/>
        <a:p>
          <a:endParaRPr lang="ru-RU"/>
        </a:p>
      </dgm:t>
    </dgm:pt>
    <dgm:pt modelId="{76CFCE7E-A7B0-456C-B182-3DC9F63BF7DB}" type="sibTrans" cxnId="{55B83C80-CB0D-4F69-A9A9-D371C6B1D0AF}">
      <dgm:prSet/>
      <dgm:spPr/>
      <dgm:t>
        <a:bodyPr/>
        <a:lstStyle/>
        <a:p>
          <a:endParaRPr lang="ru-RU"/>
        </a:p>
      </dgm:t>
    </dgm:pt>
    <dgm:pt modelId="{76FA80A7-5BCA-436F-A3A4-8E1C132AE7EA}">
      <dgm:prSet phldrT="[Текст]" custT="1"/>
      <dgm:spPr>
        <a:gradFill flip="none" rotWithShape="1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Залучення до методичної роботи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0C6EED-93A8-4F0F-846A-F34DDAF1AA54}" type="parTrans" cxnId="{979CD51A-80F4-4BCC-A7DA-FEF97B9796C9}">
      <dgm:prSet/>
      <dgm:spPr/>
      <dgm:t>
        <a:bodyPr/>
        <a:lstStyle/>
        <a:p>
          <a:endParaRPr lang="ru-RU"/>
        </a:p>
      </dgm:t>
    </dgm:pt>
    <dgm:pt modelId="{60E7E8E5-4F55-4D7C-B203-DBB075CF76F9}" type="sibTrans" cxnId="{979CD51A-80F4-4BCC-A7DA-FEF97B9796C9}">
      <dgm:prSet/>
      <dgm:spPr/>
      <dgm:t>
        <a:bodyPr/>
        <a:lstStyle/>
        <a:p>
          <a:endParaRPr lang="ru-RU"/>
        </a:p>
      </dgm:t>
    </dgm:pt>
    <dgm:pt modelId="{EF033493-0AB5-4F19-87A7-583A47759C22}">
      <dgm:prSet phldrT="[Текст]" custT="1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sz="2000" b="1" u="none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Бесіди</a:t>
          </a:r>
          <a:endParaRPr lang="ru-RU" sz="2000" b="1" u="none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3F15F797-1ECD-4E9F-80F3-AE1C713D255C}" type="parTrans" cxnId="{0B749DBB-229B-4855-81E4-FED0943BB2EB}">
      <dgm:prSet/>
      <dgm:spPr/>
      <dgm:t>
        <a:bodyPr/>
        <a:lstStyle/>
        <a:p>
          <a:endParaRPr lang="ru-RU"/>
        </a:p>
      </dgm:t>
    </dgm:pt>
    <dgm:pt modelId="{BB6B2615-EBA5-4D32-85AE-0C867D3BB7BE}" type="sibTrans" cxnId="{0B749DBB-229B-4855-81E4-FED0943BB2EB}">
      <dgm:prSet/>
      <dgm:spPr/>
      <dgm:t>
        <a:bodyPr/>
        <a:lstStyle/>
        <a:p>
          <a:endParaRPr lang="ru-RU"/>
        </a:p>
      </dgm:t>
    </dgm:pt>
    <dgm:pt modelId="{6ADE5026-281F-44A4-881C-CFF85D61B668}">
      <dgm:prSet phldrT="[Текст]" custT="1"/>
      <dgm:spPr>
        <a:gradFill flip="none" rotWithShape="1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Спільне моделювання занять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52CED0-14A8-45D3-9F50-1B18B067BCC3}" type="parTrans" cxnId="{80924F8D-C17F-40E3-8791-3E6341DB4202}">
      <dgm:prSet/>
      <dgm:spPr/>
      <dgm:t>
        <a:bodyPr/>
        <a:lstStyle/>
        <a:p>
          <a:endParaRPr lang="ru-RU"/>
        </a:p>
      </dgm:t>
    </dgm:pt>
    <dgm:pt modelId="{230DFFE9-26C3-4BB7-9301-C69AD5300FD2}" type="sibTrans" cxnId="{80924F8D-C17F-40E3-8791-3E6341DB4202}">
      <dgm:prSet/>
      <dgm:spPr/>
      <dgm:t>
        <a:bodyPr/>
        <a:lstStyle/>
        <a:p>
          <a:endParaRPr lang="ru-RU"/>
        </a:p>
      </dgm:t>
    </dgm:pt>
    <dgm:pt modelId="{09500D41-3647-40C5-A7C3-DB3DE7CF5198}">
      <dgm:prSet phldrT="[Текст]" custT="1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>
          <a:noFill/>
        </a:ln>
      </dgm:spPr>
      <dgm:t>
        <a:bodyPr/>
        <a:lstStyle/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Методична</a:t>
          </a:r>
        </a:p>
        <a:p>
          <a:r>
            <a: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допомога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5CA3C15-8DF7-4326-A4D9-9414D08096EA}" type="parTrans" cxnId="{CA84B09F-D8A7-4A9C-9920-FDDA23B70841}">
      <dgm:prSet/>
      <dgm:spPr/>
      <dgm:t>
        <a:bodyPr/>
        <a:lstStyle/>
        <a:p>
          <a:endParaRPr lang="ru-RU"/>
        </a:p>
      </dgm:t>
    </dgm:pt>
    <dgm:pt modelId="{9462BCD8-D5BB-4254-80AC-2A4AA8CF2C35}" type="sibTrans" cxnId="{CA84B09F-D8A7-4A9C-9920-FDDA23B70841}">
      <dgm:prSet/>
      <dgm:spPr/>
      <dgm:t>
        <a:bodyPr/>
        <a:lstStyle/>
        <a:p>
          <a:endParaRPr lang="ru-RU"/>
        </a:p>
      </dgm:t>
    </dgm:pt>
    <dgm:pt modelId="{C8FEFE1B-F46B-46FB-AC31-2982746DCCB3}" type="pres">
      <dgm:prSet presAssocID="{875BE356-795A-4BE7-BFF7-CB55820D8A5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4ADDF8-03D7-47BF-BFE3-E2D455B48CC9}" type="pres">
      <dgm:prSet presAssocID="{B6D9C8F3-3565-43D0-B53F-A43AA8C854DC}" presName="centerShape" presStyleLbl="node0" presStyleIdx="0" presStyleCnt="1" custScaleX="148934" custScaleY="136285" custLinFactNeighborX="-815" custLinFactNeighborY="-661"/>
      <dgm:spPr/>
      <dgm:t>
        <a:bodyPr/>
        <a:lstStyle/>
        <a:p>
          <a:endParaRPr lang="ru-RU"/>
        </a:p>
      </dgm:t>
    </dgm:pt>
    <dgm:pt modelId="{C0A7AB54-D34A-4111-AB31-3BE499B153DF}" type="pres">
      <dgm:prSet presAssocID="{C50C6EED-93A8-4F0F-846A-F34DDAF1AA54}" presName="Name9" presStyleLbl="parChTrans1D2" presStyleIdx="0" presStyleCnt="4"/>
      <dgm:spPr/>
      <dgm:t>
        <a:bodyPr/>
        <a:lstStyle/>
        <a:p>
          <a:endParaRPr lang="ru-RU"/>
        </a:p>
      </dgm:t>
    </dgm:pt>
    <dgm:pt modelId="{879728FF-85B2-41A7-9F22-DF128283B338}" type="pres">
      <dgm:prSet presAssocID="{C50C6EED-93A8-4F0F-846A-F34DDAF1AA54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80F1610-8870-43EB-8BE9-6B564EAD79EA}" type="pres">
      <dgm:prSet presAssocID="{76FA80A7-5BCA-436F-A3A4-8E1C132AE7EA}" presName="node" presStyleLbl="node1" presStyleIdx="0" presStyleCnt="4" custScaleX="156183" custScaleY="65349" custRadScaleRad="86851" custRadScaleInc="1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DEFC9-23BD-4B06-AE2F-7CEC9428158C}" type="pres">
      <dgm:prSet presAssocID="{3F15F797-1ECD-4E9F-80F3-AE1C713D255C}" presName="Name9" presStyleLbl="parChTrans1D2" presStyleIdx="1" presStyleCnt="4"/>
      <dgm:spPr/>
      <dgm:t>
        <a:bodyPr/>
        <a:lstStyle/>
        <a:p>
          <a:endParaRPr lang="ru-RU"/>
        </a:p>
      </dgm:t>
    </dgm:pt>
    <dgm:pt modelId="{25F4194C-77B6-4861-AE19-32CE8CA615DD}" type="pres">
      <dgm:prSet presAssocID="{3F15F797-1ECD-4E9F-80F3-AE1C713D255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AE3BC43E-2BE4-47FE-8821-8B6F0F1C0384}" type="pres">
      <dgm:prSet presAssocID="{EF033493-0AB5-4F19-87A7-583A47759C22}" presName="node" presStyleLbl="node1" presStyleIdx="1" presStyleCnt="4" custScaleX="130835" custScaleY="66598" custRadScaleRad="110811" custRadScaleInc="1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0942C-D72C-40D5-8143-C5AAE1ED49C1}" type="pres">
      <dgm:prSet presAssocID="{A552CED0-14A8-45D3-9F50-1B18B067BCC3}" presName="Name9" presStyleLbl="parChTrans1D2" presStyleIdx="2" presStyleCnt="4"/>
      <dgm:spPr/>
      <dgm:t>
        <a:bodyPr/>
        <a:lstStyle/>
        <a:p>
          <a:endParaRPr lang="ru-RU"/>
        </a:p>
      </dgm:t>
    </dgm:pt>
    <dgm:pt modelId="{1FB87B48-C845-4F74-A47D-37B86068737E}" type="pres">
      <dgm:prSet presAssocID="{A552CED0-14A8-45D3-9F50-1B18B067BCC3}" presName="connTx" presStyleLbl="parChTrans1D2" presStyleIdx="2" presStyleCnt="4"/>
      <dgm:spPr/>
      <dgm:t>
        <a:bodyPr/>
        <a:lstStyle/>
        <a:p>
          <a:endParaRPr lang="ru-RU"/>
        </a:p>
      </dgm:t>
    </dgm:pt>
    <dgm:pt modelId="{950EB5AD-9367-42B4-A8AA-3FDC1BC98250}" type="pres">
      <dgm:prSet presAssocID="{6ADE5026-281F-44A4-881C-CFF85D61B668}" presName="node" presStyleLbl="node1" presStyleIdx="2" presStyleCnt="4" custScaleX="145873" custScaleY="58518" custRadScaleRad="94035" custRadScaleInc="3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85027A-22DF-4327-AC56-C2D514E703C0}" type="pres">
      <dgm:prSet presAssocID="{25CA3C15-8DF7-4326-A4D9-9414D08096EA}" presName="Name9" presStyleLbl="parChTrans1D2" presStyleIdx="3" presStyleCnt="4"/>
      <dgm:spPr/>
      <dgm:t>
        <a:bodyPr/>
        <a:lstStyle/>
        <a:p>
          <a:endParaRPr lang="ru-RU"/>
        </a:p>
      </dgm:t>
    </dgm:pt>
    <dgm:pt modelId="{FEB7AE3C-4339-41F5-A984-4DC035615D27}" type="pres">
      <dgm:prSet presAssocID="{25CA3C15-8DF7-4326-A4D9-9414D08096EA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8822721-BA7B-4501-8F35-037FD988E301}" type="pres">
      <dgm:prSet presAssocID="{09500D41-3647-40C5-A7C3-DB3DE7CF5198}" presName="node" presStyleLbl="node1" presStyleIdx="3" presStyleCnt="4" custScaleX="126489" custScaleY="66597" custRadScaleRad="120924" custRadScaleInc="-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9CD51A-80F4-4BCC-A7DA-FEF97B9796C9}" srcId="{B6D9C8F3-3565-43D0-B53F-A43AA8C854DC}" destId="{76FA80A7-5BCA-436F-A3A4-8E1C132AE7EA}" srcOrd="0" destOrd="0" parTransId="{C50C6EED-93A8-4F0F-846A-F34DDAF1AA54}" sibTransId="{60E7E8E5-4F55-4D7C-B203-DBB075CF76F9}"/>
    <dgm:cxn modelId="{F42BAF86-0B6F-4DB6-A75B-11C8340F2C61}" type="presOf" srcId="{76FA80A7-5BCA-436F-A3A4-8E1C132AE7EA}" destId="{680F1610-8870-43EB-8BE9-6B564EAD79EA}" srcOrd="0" destOrd="0" presId="urn:microsoft.com/office/officeart/2005/8/layout/radial1"/>
    <dgm:cxn modelId="{B0AEEAA1-1566-46B5-AC54-9F07B44E4A1E}" type="presOf" srcId="{875BE356-795A-4BE7-BFF7-CB55820D8A5D}" destId="{C8FEFE1B-F46B-46FB-AC31-2982746DCCB3}" srcOrd="0" destOrd="0" presId="urn:microsoft.com/office/officeart/2005/8/layout/radial1"/>
    <dgm:cxn modelId="{0B749DBB-229B-4855-81E4-FED0943BB2EB}" srcId="{B6D9C8F3-3565-43D0-B53F-A43AA8C854DC}" destId="{EF033493-0AB5-4F19-87A7-583A47759C22}" srcOrd="1" destOrd="0" parTransId="{3F15F797-1ECD-4E9F-80F3-AE1C713D255C}" sibTransId="{BB6B2615-EBA5-4D32-85AE-0C867D3BB7BE}"/>
    <dgm:cxn modelId="{4CCD1DB5-EFCB-4FB3-8093-F812920E8C86}" type="presOf" srcId="{6ADE5026-281F-44A4-881C-CFF85D61B668}" destId="{950EB5AD-9367-42B4-A8AA-3FDC1BC98250}" srcOrd="0" destOrd="0" presId="urn:microsoft.com/office/officeart/2005/8/layout/radial1"/>
    <dgm:cxn modelId="{DEE59476-2A5B-4A59-8D70-8A4F682C39FB}" type="presOf" srcId="{C50C6EED-93A8-4F0F-846A-F34DDAF1AA54}" destId="{879728FF-85B2-41A7-9F22-DF128283B338}" srcOrd="1" destOrd="0" presId="urn:microsoft.com/office/officeart/2005/8/layout/radial1"/>
    <dgm:cxn modelId="{8E8FD395-581F-40D2-AE19-B0FA67649AEC}" type="presOf" srcId="{3F15F797-1ECD-4E9F-80F3-AE1C713D255C}" destId="{25F4194C-77B6-4861-AE19-32CE8CA615DD}" srcOrd="1" destOrd="0" presId="urn:microsoft.com/office/officeart/2005/8/layout/radial1"/>
    <dgm:cxn modelId="{1513BD6F-B350-4E40-A1BD-EE2A8B9A3AFB}" type="presOf" srcId="{B6D9C8F3-3565-43D0-B53F-A43AA8C854DC}" destId="{1B4ADDF8-03D7-47BF-BFE3-E2D455B48CC9}" srcOrd="0" destOrd="0" presId="urn:microsoft.com/office/officeart/2005/8/layout/radial1"/>
    <dgm:cxn modelId="{7438F973-0D6E-45ED-B685-67816C80A40D}" type="presOf" srcId="{09500D41-3647-40C5-A7C3-DB3DE7CF5198}" destId="{88822721-BA7B-4501-8F35-037FD988E301}" srcOrd="0" destOrd="0" presId="urn:microsoft.com/office/officeart/2005/8/layout/radial1"/>
    <dgm:cxn modelId="{587B713F-5454-458E-81EA-DD1BA77DBAC5}" type="presOf" srcId="{A552CED0-14A8-45D3-9F50-1B18B067BCC3}" destId="{6740942C-D72C-40D5-8143-C5AAE1ED49C1}" srcOrd="0" destOrd="0" presId="urn:microsoft.com/office/officeart/2005/8/layout/radial1"/>
    <dgm:cxn modelId="{DA1AA7D7-C27E-47FB-A4C7-529E8AFE0709}" type="presOf" srcId="{EF033493-0AB5-4F19-87A7-583A47759C22}" destId="{AE3BC43E-2BE4-47FE-8821-8B6F0F1C0384}" srcOrd="0" destOrd="0" presId="urn:microsoft.com/office/officeart/2005/8/layout/radial1"/>
    <dgm:cxn modelId="{CA84B09F-D8A7-4A9C-9920-FDDA23B70841}" srcId="{B6D9C8F3-3565-43D0-B53F-A43AA8C854DC}" destId="{09500D41-3647-40C5-A7C3-DB3DE7CF5198}" srcOrd="3" destOrd="0" parTransId="{25CA3C15-8DF7-4326-A4D9-9414D08096EA}" sibTransId="{9462BCD8-D5BB-4254-80AC-2A4AA8CF2C35}"/>
    <dgm:cxn modelId="{CEB7DD7A-2816-42D3-A132-7D07AAEC6AB1}" type="presOf" srcId="{3F15F797-1ECD-4E9F-80F3-AE1C713D255C}" destId="{E01DEFC9-23BD-4B06-AE2F-7CEC9428158C}" srcOrd="0" destOrd="0" presId="urn:microsoft.com/office/officeart/2005/8/layout/radial1"/>
    <dgm:cxn modelId="{65353791-7F45-4665-B74C-38455BADB53C}" type="presOf" srcId="{25CA3C15-8DF7-4326-A4D9-9414D08096EA}" destId="{AE85027A-22DF-4327-AC56-C2D514E703C0}" srcOrd="0" destOrd="0" presId="urn:microsoft.com/office/officeart/2005/8/layout/radial1"/>
    <dgm:cxn modelId="{55B83C80-CB0D-4F69-A9A9-D371C6B1D0AF}" srcId="{875BE356-795A-4BE7-BFF7-CB55820D8A5D}" destId="{B6D9C8F3-3565-43D0-B53F-A43AA8C854DC}" srcOrd="0" destOrd="0" parTransId="{8D6D8722-6249-4168-AB1E-08A77C8131A4}" sibTransId="{76CFCE7E-A7B0-456C-B182-3DC9F63BF7DB}"/>
    <dgm:cxn modelId="{80924F8D-C17F-40E3-8791-3E6341DB4202}" srcId="{B6D9C8F3-3565-43D0-B53F-A43AA8C854DC}" destId="{6ADE5026-281F-44A4-881C-CFF85D61B668}" srcOrd="2" destOrd="0" parTransId="{A552CED0-14A8-45D3-9F50-1B18B067BCC3}" sibTransId="{230DFFE9-26C3-4BB7-9301-C69AD5300FD2}"/>
    <dgm:cxn modelId="{970835B5-CFF6-4E13-AF5C-A52C464A98E5}" type="presOf" srcId="{25CA3C15-8DF7-4326-A4D9-9414D08096EA}" destId="{FEB7AE3C-4339-41F5-A984-4DC035615D27}" srcOrd="1" destOrd="0" presId="urn:microsoft.com/office/officeart/2005/8/layout/radial1"/>
    <dgm:cxn modelId="{00B6FAC9-DECD-4CF8-8B16-4FFD65EDF2C7}" type="presOf" srcId="{C50C6EED-93A8-4F0F-846A-F34DDAF1AA54}" destId="{C0A7AB54-D34A-4111-AB31-3BE499B153DF}" srcOrd="0" destOrd="0" presId="urn:microsoft.com/office/officeart/2005/8/layout/radial1"/>
    <dgm:cxn modelId="{BA186509-A4A4-41C0-A880-B32D119BC265}" type="presOf" srcId="{A552CED0-14A8-45D3-9F50-1B18B067BCC3}" destId="{1FB87B48-C845-4F74-A47D-37B86068737E}" srcOrd="1" destOrd="0" presId="urn:microsoft.com/office/officeart/2005/8/layout/radial1"/>
    <dgm:cxn modelId="{C4BC9946-C0CC-4E5F-ADEB-2D32AA951044}" type="presParOf" srcId="{C8FEFE1B-F46B-46FB-AC31-2982746DCCB3}" destId="{1B4ADDF8-03D7-47BF-BFE3-E2D455B48CC9}" srcOrd="0" destOrd="0" presId="urn:microsoft.com/office/officeart/2005/8/layout/radial1"/>
    <dgm:cxn modelId="{CB2066F3-112E-4012-9068-99E89327ED45}" type="presParOf" srcId="{C8FEFE1B-F46B-46FB-AC31-2982746DCCB3}" destId="{C0A7AB54-D34A-4111-AB31-3BE499B153DF}" srcOrd="1" destOrd="0" presId="urn:microsoft.com/office/officeart/2005/8/layout/radial1"/>
    <dgm:cxn modelId="{DFC7FBCC-112E-4553-9908-FDF019E67A3B}" type="presParOf" srcId="{C0A7AB54-D34A-4111-AB31-3BE499B153DF}" destId="{879728FF-85B2-41A7-9F22-DF128283B338}" srcOrd="0" destOrd="0" presId="urn:microsoft.com/office/officeart/2005/8/layout/radial1"/>
    <dgm:cxn modelId="{E7287D81-AE44-4ACE-88BC-D7BB7EFCA390}" type="presParOf" srcId="{C8FEFE1B-F46B-46FB-AC31-2982746DCCB3}" destId="{680F1610-8870-43EB-8BE9-6B564EAD79EA}" srcOrd="2" destOrd="0" presId="urn:microsoft.com/office/officeart/2005/8/layout/radial1"/>
    <dgm:cxn modelId="{33DCB79E-223E-4340-9D17-322AE91C6539}" type="presParOf" srcId="{C8FEFE1B-F46B-46FB-AC31-2982746DCCB3}" destId="{E01DEFC9-23BD-4B06-AE2F-7CEC9428158C}" srcOrd="3" destOrd="0" presId="urn:microsoft.com/office/officeart/2005/8/layout/radial1"/>
    <dgm:cxn modelId="{1F4BAFB0-34A0-4728-A53E-6AD08BDB6507}" type="presParOf" srcId="{E01DEFC9-23BD-4B06-AE2F-7CEC9428158C}" destId="{25F4194C-77B6-4861-AE19-32CE8CA615DD}" srcOrd="0" destOrd="0" presId="urn:microsoft.com/office/officeart/2005/8/layout/radial1"/>
    <dgm:cxn modelId="{7EE50B80-0651-4F33-BC7A-33D1853F0F8E}" type="presParOf" srcId="{C8FEFE1B-F46B-46FB-AC31-2982746DCCB3}" destId="{AE3BC43E-2BE4-47FE-8821-8B6F0F1C0384}" srcOrd="4" destOrd="0" presId="urn:microsoft.com/office/officeart/2005/8/layout/radial1"/>
    <dgm:cxn modelId="{AA9DAA55-6F19-441A-A5CF-7CB5D4DB7C92}" type="presParOf" srcId="{C8FEFE1B-F46B-46FB-AC31-2982746DCCB3}" destId="{6740942C-D72C-40D5-8143-C5AAE1ED49C1}" srcOrd="5" destOrd="0" presId="urn:microsoft.com/office/officeart/2005/8/layout/radial1"/>
    <dgm:cxn modelId="{4E7926B4-C38E-4480-A4AA-E19EDDD6B5B2}" type="presParOf" srcId="{6740942C-D72C-40D5-8143-C5AAE1ED49C1}" destId="{1FB87B48-C845-4F74-A47D-37B86068737E}" srcOrd="0" destOrd="0" presId="urn:microsoft.com/office/officeart/2005/8/layout/radial1"/>
    <dgm:cxn modelId="{FB1587E4-A28C-49E7-8969-D8035BC0C996}" type="presParOf" srcId="{C8FEFE1B-F46B-46FB-AC31-2982746DCCB3}" destId="{950EB5AD-9367-42B4-A8AA-3FDC1BC98250}" srcOrd="6" destOrd="0" presId="urn:microsoft.com/office/officeart/2005/8/layout/radial1"/>
    <dgm:cxn modelId="{CB6542B3-58CE-478E-B263-B2675D8AB27A}" type="presParOf" srcId="{C8FEFE1B-F46B-46FB-AC31-2982746DCCB3}" destId="{AE85027A-22DF-4327-AC56-C2D514E703C0}" srcOrd="7" destOrd="0" presId="urn:microsoft.com/office/officeart/2005/8/layout/radial1"/>
    <dgm:cxn modelId="{538C4AAD-78DE-444E-8C7E-0C3604BC39E7}" type="presParOf" srcId="{AE85027A-22DF-4327-AC56-C2D514E703C0}" destId="{FEB7AE3C-4339-41F5-A984-4DC035615D27}" srcOrd="0" destOrd="0" presId="urn:microsoft.com/office/officeart/2005/8/layout/radial1"/>
    <dgm:cxn modelId="{57E19ACA-ACE7-4A10-BC74-D927216E15E3}" type="presParOf" srcId="{C8FEFE1B-F46B-46FB-AC31-2982746DCCB3}" destId="{88822721-BA7B-4501-8F35-037FD988E301}" srcOrd="8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9B7D05-2EF8-43C6-BD23-394FF6D8DA13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D859C542-935E-428E-A4FD-2F9AC27E7F58}" type="pres">
      <dgm:prSet presAssocID="{9C9B7D05-2EF8-43C6-BD23-394FF6D8DA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2DCE1874-3F76-46BC-8C31-78B9559F854E}" type="presOf" srcId="{9C9B7D05-2EF8-43C6-BD23-394FF6D8DA13}" destId="{D859C542-935E-428E-A4FD-2F9AC27E7F58}" srcOrd="0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1D819D-C511-4A34-84B8-FEAA46FD0F5E}" type="doc">
      <dgm:prSet loTypeId="urn:microsoft.com/office/officeart/2005/8/layout/hList6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ru-RU"/>
        </a:p>
      </dgm:t>
    </dgm:pt>
    <dgm:pt modelId="{AF96B8D1-6766-4F74-A44E-B59D0710F9D5}">
      <dgm:prSet phldrT="[Текст]" custT="1"/>
      <dgm:spPr>
        <a:solidFill>
          <a:srgbClr val="FFC000"/>
        </a:solidFill>
        <a:ln>
          <a:solidFill>
            <a:schemeClr val="accent5"/>
          </a:solidFill>
        </a:ln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Ранкова гімнастика</a:t>
          </a:r>
        </a:p>
        <a:p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Фізкультурні заняття</a:t>
          </a:r>
        </a:p>
        <a:p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Спортивні свята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F0312D-BCB0-49B9-A997-6F9584DF758D}" type="parTrans" cxnId="{61E05C81-CD90-4FDE-AB4A-7376396C1435}">
      <dgm:prSet/>
      <dgm:spPr/>
      <dgm:t>
        <a:bodyPr/>
        <a:lstStyle/>
        <a:p>
          <a:endParaRPr lang="ru-RU"/>
        </a:p>
      </dgm:t>
    </dgm:pt>
    <dgm:pt modelId="{63EF77FF-A8FC-49A9-B8A1-1A32562851B5}" type="sibTrans" cxnId="{61E05C81-CD90-4FDE-AB4A-7376396C1435}">
      <dgm:prSet/>
      <dgm:spPr/>
      <dgm:t>
        <a:bodyPr/>
        <a:lstStyle/>
        <a:p>
          <a:endParaRPr lang="ru-RU"/>
        </a:p>
      </dgm:t>
    </dgm:pt>
    <dgm:pt modelId="{021D4678-5DA1-4AFB-9B3D-D6C3AB61470C}">
      <dgm:prSet phldrT="[Текст]" custT="1"/>
      <dgm:spPr>
        <a:solidFill>
          <a:srgbClr val="FF0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pPr algn="ctr"/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Рухливі та спортивні ігри</a:t>
          </a:r>
        </a:p>
        <a:p>
          <a:pPr algn="ctr"/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Прогулянки</a:t>
          </a:r>
        </a:p>
        <a:p>
          <a:pPr algn="ctr"/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Фізкультурне дозвілля</a:t>
          </a:r>
        </a:p>
      </dgm:t>
    </dgm:pt>
    <dgm:pt modelId="{1626A2A3-20C3-4CBC-9137-F128B17822F5}" type="parTrans" cxnId="{A229F5AB-4398-42F8-BC94-C893E8240F55}">
      <dgm:prSet/>
      <dgm:spPr/>
      <dgm:t>
        <a:bodyPr/>
        <a:lstStyle/>
        <a:p>
          <a:endParaRPr lang="ru-RU"/>
        </a:p>
      </dgm:t>
    </dgm:pt>
    <dgm:pt modelId="{5CB60427-8B17-4C56-8EB7-90702827FF66}" type="sibTrans" cxnId="{A229F5AB-4398-42F8-BC94-C893E8240F55}">
      <dgm:prSet/>
      <dgm:spPr/>
      <dgm:t>
        <a:bodyPr/>
        <a:lstStyle/>
        <a:p>
          <a:endParaRPr lang="ru-RU"/>
        </a:p>
      </dgm:t>
    </dgm:pt>
    <dgm:pt modelId="{AA32A604-5A06-4333-AA40-BB09403DBBCA}">
      <dgm:prSet phldrT="[Текст]" custT="1"/>
      <dgm:spPr>
        <a:solidFill>
          <a:srgbClr val="00B0F0"/>
        </a:solidFill>
        <a:ln>
          <a:solidFill>
            <a:srgbClr val="FFC000"/>
          </a:solidFill>
        </a:ln>
      </dgm:spPr>
      <dgm:t>
        <a:bodyPr/>
        <a:lstStyle/>
        <a:p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Самостійна рухова діяльність</a:t>
          </a:r>
        </a:p>
        <a:p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Туризм</a:t>
          </a:r>
        </a:p>
        <a:p>
          <a:r>
            <a:rPr lang="uk-UA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Розваги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38FCF2-1209-4575-81CF-86093C99CC4B}" type="parTrans" cxnId="{B8B30EA5-B34A-438A-8BC8-8C48EEB8EDA2}">
      <dgm:prSet/>
      <dgm:spPr/>
      <dgm:t>
        <a:bodyPr/>
        <a:lstStyle/>
        <a:p>
          <a:endParaRPr lang="ru-RU"/>
        </a:p>
      </dgm:t>
    </dgm:pt>
    <dgm:pt modelId="{1BEDD3B4-FEC5-4BEA-8DB3-EA116CD9207F}" type="sibTrans" cxnId="{B8B30EA5-B34A-438A-8BC8-8C48EEB8EDA2}">
      <dgm:prSet/>
      <dgm:spPr/>
      <dgm:t>
        <a:bodyPr/>
        <a:lstStyle/>
        <a:p>
          <a:endParaRPr lang="ru-RU"/>
        </a:p>
      </dgm:t>
    </dgm:pt>
    <dgm:pt modelId="{808E46F3-1A45-48BB-803B-11A5E53AE839}" type="pres">
      <dgm:prSet presAssocID="{C71D819D-C511-4A34-84B8-FEAA46FD0F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812F6B7-B9D8-431D-A555-92C9FA4A87F4}" type="pres">
      <dgm:prSet presAssocID="{AF96B8D1-6766-4F74-A44E-B59D0710F9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8CFBA0-0E44-42AD-9FFC-01DDA48BD52F}" type="pres">
      <dgm:prSet presAssocID="{63EF77FF-A8FC-49A9-B8A1-1A32562851B5}" presName="sibTrans" presStyleCnt="0"/>
      <dgm:spPr/>
      <dgm:t>
        <a:bodyPr/>
        <a:lstStyle/>
        <a:p>
          <a:endParaRPr lang="ru-RU"/>
        </a:p>
      </dgm:t>
    </dgm:pt>
    <dgm:pt modelId="{1CE35E38-BC2F-4A0D-80FF-D1663DD41C26}" type="pres">
      <dgm:prSet presAssocID="{021D4678-5DA1-4AFB-9B3D-D6C3AB61470C}" presName="node" presStyleLbl="node1" presStyleIdx="1" presStyleCnt="3" custLinFactNeighborX="-708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4D495-1FA1-4202-9A15-AD224E0CEDC2}" type="pres">
      <dgm:prSet presAssocID="{5CB60427-8B17-4C56-8EB7-90702827FF66}" presName="sibTrans" presStyleCnt="0"/>
      <dgm:spPr/>
      <dgm:t>
        <a:bodyPr/>
        <a:lstStyle/>
        <a:p>
          <a:endParaRPr lang="ru-RU"/>
        </a:p>
      </dgm:t>
    </dgm:pt>
    <dgm:pt modelId="{7D61B086-D153-4F77-AB77-57068BEC06B0}" type="pres">
      <dgm:prSet presAssocID="{AA32A604-5A06-4333-AA40-BB09403DBBC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B30EA5-B34A-438A-8BC8-8C48EEB8EDA2}" srcId="{C71D819D-C511-4A34-84B8-FEAA46FD0F5E}" destId="{AA32A604-5A06-4333-AA40-BB09403DBBCA}" srcOrd="2" destOrd="0" parTransId="{4438FCF2-1209-4575-81CF-86093C99CC4B}" sibTransId="{1BEDD3B4-FEC5-4BEA-8DB3-EA116CD9207F}"/>
    <dgm:cxn modelId="{61E05C81-CD90-4FDE-AB4A-7376396C1435}" srcId="{C71D819D-C511-4A34-84B8-FEAA46FD0F5E}" destId="{AF96B8D1-6766-4F74-A44E-B59D0710F9D5}" srcOrd="0" destOrd="0" parTransId="{7AF0312D-BCB0-49B9-A997-6F9584DF758D}" sibTransId="{63EF77FF-A8FC-49A9-B8A1-1A32562851B5}"/>
    <dgm:cxn modelId="{A229F5AB-4398-42F8-BC94-C893E8240F55}" srcId="{C71D819D-C511-4A34-84B8-FEAA46FD0F5E}" destId="{021D4678-5DA1-4AFB-9B3D-D6C3AB61470C}" srcOrd="1" destOrd="0" parTransId="{1626A2A3-20C3-4CBC-9137-F128B17822F5}" sibTransId="{5CB60427-8B17-4C56-8EB7-90702827FF66}"/>
    <dgm:cxn modelId="{6E1B0FA3-28BF-4E2D-94D8-3EC5CB833AC3}" type="presOf" srcId="{C71D819D-C511-4A34-84B8-FEAA46FD0F5E}" destId="{808E46F3-1A45-48BB-803B-11A5E53AE839}" srcOrd="0" destOrd="0" presId="urn:microsoft.com/office/officeart/2005/8/layout/hList6"/>
    <dgm:cxn modelId="{B4351A07-DEF6-41B0-8C18-3261A8AF37AA}" type="presOf" srcId="{021D4678-5DA1-4AFB-9B3D-D6C3AB61470C}" destId="{1CE35E38-BC2F-4A0D-80FF-D1663DD41C26}" srcOrd="0" destOrd="0" presId="urn:microsoft.com/office/officeart/2005/8/layout/hList6"/>
    <dgm:cxn modelId="{88428824-FBC5-4CCB-8BE3-F265FDDB0D91}" type="presOf" srcId="{AA32A604-5A06-4333-AA40-BB09403DBBCA}" destId="{7D61B086-D153-4F77-AB77-57068BEC06B0}" srcOrd="0" destOrd="0" presId="urn:microsoft.com/office/officeart/2005/8/layout/hList6"/>
    <dgm:cxn modelId="{D62C7A67-67F7-468E-9631-F5013ECB139E}" type="presOf" srcId="{AF96B8D1-6766-4F74-A44E-B59D0710F9D5}" destId="{E812F6B7-B9D8-431D-A555-92C9FA4A87F4}" srcOrd="0" destOrd="0" presId="urn:microsoft.com/office/officeart/2005/8/layout/hList6"/>
    <dgm:cxn modelId="{141DDE90-92E2-4517-9ADE-7763E9E21C3D}" type="presParOf" srcId="{808E46F3-1A45-48BB-803B-11A5E53AE839}" destId="{E812F6B7-B9D8-431D-A555-92C9FA4A87F4}" srcOrd="0" destOrd="0" presId="urn:microsoft.com/office/officeart/2005/8/layout/hList6"/>
    <dgm:cxn modelId="{4587EAEB-E3C5-4935-A452-16E0A44A49DA}" type="presParOf" srcId="{808E46F3-1A45-48BB-803B-11A5E53AE839}" destId="{B58CFBA0-0E44-42AD-9FFC-01DDA48BD52F}" srcOrd="1" destOrd="0" presId="urn:microsoft.com/office/officeart/2005/8/layout/hList6"/>
    <dgm:cxn modelId="{1838E732-2F61-45D6-B035-6D7BA630E4DF}" type="presParOf" srcId="{808E46F3-1A45-48BB-803B-11A5E53AE839}" destId="{1CE35E38-BC2F-4A0D-80FF-D1663DD41C26}" srcOrd="2" destOrd="0" presId="urn:microsoft.com/office/officeart/2005/8/layout/hList6"/>
    <dgm:cxn modelId="{0BB69457-4CE4-4323-A690-D06D45BF3117}" type="presParOf" srcId="{808E46F3-1A45-48BB-803B-11A5E53AE839}" destId="{6ED4D495-1FA1-4202-9A15-AD224E0CEDC2}" srcOrd="3" destOrd="0" presId="urn:microsoft.com/office/officeart/2005/8/layout/hList6"/>
    <dgm:cxn modelId="{5A2152AF-8BE6-4F5B-BB90-0EF5F6AE96A3}" type="presParOf" srcId="{808E46F3-1A45-48BB-803B-11A5E53AE839}" destId="{7D61B086-D153-4F77-AB77-57068BEC06B0}" srcOrd="4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4ADDF8-03D7-47BF-BFE3-E2D455B48CC9}">
      <dsp:nvSpPr>
        <dsp:cNvPr id="0" name=""/>
        <dsp:cNvSpPr/>
      </dsp:nvSpPr>
      <dsp:spPr>
        <a:xfrm>
          <a:off x="2969051" y="2132848"/>
          <a:ext cx="2832441" cy="2591881"/>
        </a:xfrm>
        <a:prstGeom prst="ellipse">
          <a:avLst/>
        </a:prstGeom>
        <a:gradFill flip="none" rotWithShape="0">
          <a:gsLst>
            <a:gs pos="0">
              <a:schemeClr val="accent5">
                <a:lumMod val="75000"/>
                <a:shade val="30000"/>
                <a:satMod val="115000"/>
              </a:schemeClr>
            </a:gs>
            <a:gs pos="50000">
              <a:schemeClr val="accent5">
                <a:lumMod val="75000"/>
                <a:shade val="67500"/>
                <a:satMod val="115000"/>
              </a:schemeClr>
            </a:gs>
            <a:gs pos="100000">
              <a:schemeClr val="accent5">
                <a:lumMod val="7500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kern="1200" dirty="0" smtClean="0">
              <a:solidFill>
                <a:schemeClr val="bg1"/>
              </a:solidFill>
            </a:rPr>
            <a:t>Робота з молодими спеціалістами</a:t>
          </a:r>
          <a:endParaRPr lang="ru-RU" sz="2400" b="0" kern="1200" dirty="0">
            <a:solidFill>
              <a:schemeClr val="bg1"/>
            </a:solidFill>
          </a:endParaRPr>
        </a:p>
      </dsp:txBody>
      <dsp:txXfrm>
        <a:off x="2969051" y="2132848"/>
        <a:ext cx="2832441" cy="2591881"/>
      </dsp:txXfrm>
    </dsp:sp>
    <dsp:sp modelId="{C0A7AB54-D34A-4111-AB31-3BE499B153DF}">
      <dsp:nvSpPr>
        <dsp:cNvPr id="0" name=""/>
        <dsp:cNvSpPr/>
      </dsp:nvSpPr>
      <dsp:spPr>
        <a:xfrm rot="16312012">
          <a:off x="4331681" y="2015190"/>
          <a:ext cx="198076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98076" y="19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312012">
        <a:off x="4425768" y="2029486"/>
        <a:ext cx="9903" cy="9903"/>
      </dsp:txXfrm>
    </dsp:sp>
    <dsp:sp modelId="{680F1610-8870-43EB-8BE9-6B564EAD79EA}">
      <dsp:nvSpPr>
        <dsp:cNvPr id="0" name=""/>
        <dsp:cNvSpPr/>
      </dsp:nvSpPr>
      <dsp:spPr>
        <a:xfrm>
          <a:off x="2969047" y="692696"/>
          <a:ext cx="2970303" cy="1242813"/>
        </a:xfrm>
        <a:prstGeom prst="ellipse">
          <a:avLst/>
        </a:prstGeom>
        <a:gradFill flip="none" rotWithShape="1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Залучення до методичної роботи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9047" y="692696"/>
        <a:ext cx="2970303" cy="1242813"/>
      </dsp:txXfrm>
    </dsp:sp>
    <dsp:sp modelId="{E01DEFC9-23BD-4B06-AE2F-7CEC9428158C}">
      <dsp:nvSpPr>
        <dsp:cNvPr id="0" name=""/>
        <dsp:cNvSpPr/>
      </dsp:nvSpPr>
      <dsp:spPr>
        <a:xfrm rot="71011">
          <a:off x="5801118" y="3440044"/>
          <a:ext cx="121290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21290" y="19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71011">
        <a:off x="5858731" y="3456259"/>
        <a:ext cx="6064" cy="6064"/>
      </dsp:txXfrm>
    </dsp:sp>
    <dsp:sp modelId="{AE3BC43E-2BE4-47FE-8821-8B6F0F1C0384}">
      <dsp:nvSpPr>
        <dsp:cNvPr id="0" name=""/>
        <dsp:cNvSpPr/>
      </dsp:nvSpPr>
      <dsp:spPr>
        <a:xfrm>
          <a:off x="5921372" y="2852942"/>
          <a:ext cx="2488232" cy="1266567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u="none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Бесіди</a:t>
          </a:r>
          <a:endParaRPr lang="ru-RU" sz="2000" b="1" u="none" kern="1200" dirty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921372" y="2852942"/>
        <a:ext cx="2488232" cy="1266567"/>
      </dsp:txXfrm>
    </dsp:sp>
    <dsp:sp modelId="{6740942C-D72C-40D5-8143-C5AAE1ED49C1}">
      <dsp:nvSpPr>
        <dsp:cNvPr id="0" name=""/>
        <dsp:cNvSpPr/>
      </dsp:nvSpPr>
      <dsp:spPr>
        <a:xfrm rot="5442469">
          <a:off x="4113849" y="4957676"/>
          <a:ext cx="504593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504593" y="19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42469">
        <a:off x="4353530" y="4964309"/>
        <a:ext cx="25229" cy="25229"/>
      </dsp:txXfrm>
    </dsp:sp>
    <dsp:sp modelId="{950EB5AD-9367-42B4-A8AA-3FDC1BC98250}">
      <dsp:nvSpPr>
        <dsp:cNvPr id="0" name=""/>
        <dsp:cNvSpPr/>
      </dsp:nvSpPr>
      <dsp:spPr>
        <a:xfrm>
          <a:off x="2969041" y="5229195"/>
          <a:ext cx="2774226" cy="1112900"/>
        </a:xfrm>
        <a:prstGeom prst="ellipse">
          <a:avLst/>
        </a:prstGeom>
        <a:gradFill flip="none" rotWithShape="1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Спільне моделювання занять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69041" y="5229195"/>
        <a:ext cx="2774226" cy="1112900"/>
      </dsp:txXfrm>
    </dsp:sp>
    <dsp:sp modelId="{AE85027A-22DF-4327-AC56-C2D514E703C0}">
      <dsp:nvSpPr>
        <dsp:cNvPr id="0" name=""/>
        <dsp:cNvSpPr/>
      </dsp:nvSpPr>
      <dsp:spPr>
        <a:xfrm rot="10744665">
          <a:off x="2637731" y="3435003"/>
          <a:ext cx="331559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331559" y="192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744665">
        <a:off x="2795222" y="3445962"/>
        <a:ext cx="16577" cy="16577"/>
      </dsp:txXfrm>
    </dsp:sp>
    <dsp:sp modelId="{88822721-BA7B-4501-8F35-037FD988E301}">
      <dsp:nvSpPr>
        <dsp:cNvPr id="0" name=""/>
        <dsp:cNvSpPr/>
      </dsp:nvSpPr>
      <dsp:spPr>
        <a:xfrm>
          <a:off x="232734" y="2842998"/>
          <a:ext cx="2405580" cy="1266548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Методична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допомога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2734" y="2842998"/>
        <a:ext cx="2405580" cy="126654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812F6B7-B9D8-431D-A555-92C9FA4A87F4}">
      <dsp:nvSpPr>
        <dsp:cNvPr id="0" name=""/>
        <dsp:cNvSpPr/>
      </dsp:nvSpPr>
      <dsp:spPr>
        <a:xfrm rot="16200000">
          <a:off x="-804024" y="804956"/>
          <a:ext cx="4032447" cy="2422534"/>
        </a:xfrm>
        <a:prstGeom prst="flowChartManualOperation">
          <a:avLst/>
        </a:prstGeom>
        <a:solidFill>
          <a:srgbClr val="FFC000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Ранкова гімнастика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Фізкультурні заняття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Спортивні свята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-804024" y="804956"/>
        <a:ext cx="4032447" cy="2422534"/>
      </dsp:txXfrm>
    </dsp:sp>
    <dsp:sp modelId="{1CE35E38-BC2F-4A0D-80FF-D1663DD41C26}">
      <dsp:nvSpPr>
        <dsp:cNvPr id="0" name=""/>
        <dsp:cNvSpPr/>
      </dsp:nvSpPr>
      <dsp:spPr>
        <a:xfrm rot="16200000">
          <a:off x="1787332" y="804956"/>
          <a:ext cx="4032447" cy="2422534"/>
        </a:xfrm>
        <a:prstGeom prst="flowChartManualOperation">
          <a:avLst/>
        </a:prstGeom>
        <a:solidFill>
          <a:srgbClr val="FF0000"/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Рухливі та спортивні ігри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Прогулянки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Фізкультурне дозвілля</a:t>
          </a:r>
        </a:p>
      </dsp:txBody>
      <dsp:txXfrm rot="16200000">
        <a:off x="1787332" y="804956"/>
        <a:ext cx="4032447" cy="2422534"/>
      </dsp:txXfrm>
    </dsp:sp>
    <dsp:sp modelId="{7D61B086-D153-4F77-AB77-57068BEC06B0}">
      <dsp:nvSpPr>
        <dsp:cNvPr id="0" name=""/>
        <dsp:cNvSpPr/>
      </dsp:nvSpPr>
      <dsp:spPr>
        <a:xfrm rot="16200000">
          <a:off x="4404424" y="804956"/>
          <a:ext cx="4032447" cy="2422534"/>
        </a:xfrm>
        <a:prstGeom prst="flowChartManualOperation">
          <a:avLst/>
        </a:prstGeom>
        <a:solidFill>
          <a:srgbClr val="00B0F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Самостійна рухова діяльність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Туризм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Розваги</a:t>
          </a:r>
          <a:endParaRPr lang="ru-RU" sz="2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4404424" y="804956"/>
        <a:ext cx="4032447" cy="2422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D1835-471D-4BEF-A361-2517A566A26C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5A244-B4C0-4CA7-8C4D-8C5063E59C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5A244-B4C0-4CA7-8C4D-8C5063E59C5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F672F3-07FA-4AB7-AEF4-F87A60440C09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B2E771-28DA-4324-8784-2653810652D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jpe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6.jpe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31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214686"/>
            <a:ext cx="8385048" cy="252598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Гвіздецький</a:t>
            </a:r>
            <a:r>
              <a:rPr lang="uk-UA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ДНЗ </a:t>
            </a:r>
            <a:br>
              <a:rPr lang="uk-UA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(ясла-садок) </a:t>
            </a:r>
            <a:r>
              <a:rPr lang="uk-UA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“Сонечко”</a:t>
            </a:r>
            <a:endParaRPr lang="ru-RU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       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контингенту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закладі функціонує 4 вікових групи, з яких 1 група раннього віку, 3 – дошкільних. 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В закладі ведеться журнал прибуття (вибуття) дітей.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Станом на 01.12.2017р. у дитсадку виховується 110 дітей. 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ДНЗ працює згідно затвердженого графіка роботи: 5 днів на тиждень з групами з 12 годинним перебуванням дітей.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Керівником ДНЗ ведеться прогнозування мережі груп дитячого садка з урахуванням освітніх запитів населення 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Аналіз контингенту дітей за останні роки свідчить про постійне його збільшення. Така ситуація обумовлена значним попитом батьків щодо отримання дошкільної освіти їх дітьми в умовах дошкільного закладу.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 МОВЛЕННЯ\102PHOTO\SAM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ФОТО МОВЛЕННЯ\102PHOTO\SAM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779912" cy="2834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ФОТО МОВЛЕННЯ\102PHOTO\SAM_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717033"/>
            <a:ext cx="4067943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4967302"/>
          </a:xfrm>
        </p:spPr>
        <p:txBody>
          <a:bodyPr/>
          <a:lstStyle/>
          <a:p>
            <a:pPr algn="ctr">
              <a:buNone/>
            </a:pPr>
            <a:endParaRPr lang="uk-UA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Забезпеченість варіативної складової змісту дошкільної освіти</a:t>
            </a:r>
          </a:p>
          <a:p>
            <a:pPr algn="ctr">
              <a:buNone/>
            </a:pPr>
            <a:endParaRPr lang="uk-UA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3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58722" name="Picture 2" descr="C:\Users\Администратор\Desktop\ФОТО ЗАХОДІВ\Фото діти за столом\SSL24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4139952" cy="310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8723" name="Picture 3" descr="C:\Users\Администратор\Desktop\ФОТО ЗАХОДІВ\Фото діти за столом\SSL24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139952" cy="3104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28596" y="221455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Освітня лінія «Іноземна мова» впроваджується під час проведення гурткових занять з англійської мови в середній та старшій вікових групах.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endParaRPr lang="uk-UA" dirty="0" smtClean="0"/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Фізкультурно-оздоровча робота</a:t>
            </a:r>
            <a:endParaRPr lang="ru-RU" sz="96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Фізкультурно-оздоровча робота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700213"/>
          <a:ext cx="8229600" cy="46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827584" y="1772816"/>
          <a:ext cx="763284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Фізкультурне заняття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ніна вас.фізкультура\SAM_29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456384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Администратор\Desktop\ніна вас.фізкультура\SAM_2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36912"/>
            <a:ext cx="3240360" cy="24302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C:\Users\Администратор\Desktop\ніна вас.фізкультура\SAM_29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616" y="3645024"/>
            <a:ext cx="3456384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Ранкова гімнастика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ніна вас.фізкультура\SAM_29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3668778" cy="275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Администратор\Desktop\ніна вас.фізкультура\SAM_2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3923928" cy="294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Гімнастика пробудження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ніна вас.фізкультура\SAM_29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562598" cy="267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Администратор\Desktop\ніна вас.фізкультура\SAM_2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79" y="1556792"/>
            <a:ext cx="35523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Администратор\Desktop\ніна вас.фізкультура\SAM_3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73016"/>
            <a:ext cx="3995937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Спортивне свято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“Спортом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зиму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зустрічаємо”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ЗАХОДІВ\День здоров'я-Спортивна розвага\SSL237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78106"/>
            <a:ext cx="3816424" cy="286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Администратор\Desktop\ФОТО ЗАХОДІВ\День здоров'я-Спортивна розвага\SSL23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923928" cy="2942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C:\Users\Администратор\Desktop\ФОТО ЗАХОДІВ\День здоров'я-Спортивна розвага\SSL23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861048"/>
            <a:ext cx="3707904" cy="27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Прогулянка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 ЗАХОДІВ\Прогулянка\SSL24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214686" cy="2545649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ФОТО ЗАХОДІВ\Прогулянка\SSL24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88840"/>
            <a:ext cx="3491881" cy="2618911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ФОТО ЗАХОДІВ\Прогулянка\SSL24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933056"/>
            <a:ext cx="3312368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захисту дітей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Свято літа 2015\DSC04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45638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Администратор\Desktop\ФОТО ЗАХОДІВ\Свято літа 2015\DSC04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060848"/>
            <a:ext cx="345638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Администратор\Desktop\ФОТО ЗАХОДІВ\Свято літа 2015\DSC04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221088"/>
            <a:ext cx="3275856" cy="2456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uk-UA" sz="9600" b="1" i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Матеріально-технічне забезпечення</a:t>
            </a:r>
            <a:endParaRPr lang="ru-RU" sz="96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endParaRPr lang="uk-UA" sz="96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роботи з батьками </a:t>
            </a:r>
            <a:endParaRPr lang="ru-RU" sz="96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3275856" y="2492896"/>
            <a:ext cx="2448272" cy="165618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Традиційні форми і методи роботи з батьками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2780924" y="332657"/>
            <a:ext cx="1565928" cy="106525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Батьківсь-кий</a:t>
            </a:r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куток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4602603" y="332657"/>
            <a:ext cx="1641666" cy="106525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Педагогічні бесіди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6372200" y="1340768"/>
            <a:ext cx="1656184" cy="107960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“Круглий</a:t>
            </a:r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стіл”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6516216" y="4221088"/>
            <a:ext cx="1606795" cy="100811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Дні відкритих дверей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6804248" y="2708920"/>
            <a:ext cx="1421912" cy="10801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 добрих справ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755576" y="1397914"/>
            <a:ext cx="1949159" cy="109498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Виставки дитячих робіт виготовлених разом з батьками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467545" y="2708920"/>
            <a:ext cx="1584176" cy="10661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Загальні і групові батьківські збори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823403" y="4171013"/>
            <a:ext cx="1732373" cy="100811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Консультуван-ня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860032" y="5157192"/>
            <a:ext cx="1641666" cy="93610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Свята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2780924" y="5157192"/>
            <a:ext cx="1565928" cy="9361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Анкетування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 сполучна лінія 15"/>
          <p:cNvCxnSpPr/>
          <p:nvPr/>
        </p:nvCxnSpPr>
        <p:spPr>
          <a:xfrm flipH="1" flipV="1">
            <a:off x="3923928" y="1397916"/>
            <a:ext cx="288032" cy="1166988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8" name="Пряма сполучна лінія 17"/>
          <p:cNvCxnSpPr/>
          <p:nvPr/>
        </p:nvCxnSpPr>
        <p:spPr>
          <a:xfrm flipV="1">
            <a:off x="4895048" y="1397915"/>
            <a:ext cx="181008" cy="1166989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0" name="Пряма сполучна лінія 19"/>
          <p:cNvCxnSpPr/>
          <p:nvPr/>
        </p:nvCxnSpPr>
        <p:spPr>
          <a:xfrm flipH="1" flipV="1">
            <a:off x="4874999" y="4099006"/>
            <a:ext cx="345073" cy="105818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6" name="Пряма сполучна лінія 25"/>
          <p:cNvCxnSpPr/>
          <p:nvPr/>
        </p:nvCxnSpPr>
        <p:spPr>
          <a:xfrm flipV="1">
            <a:off x="5501774" y="1981410"/>
            <a:ext cx="870426" cy="88638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7" name="Пряма сполучна лінія 26"/>
          <p:cNvCxnSpPr>
            <a:endCxn id="9" idx="1"/>
          </p:cNvCxnSpPr>
          <p:nvPr/>
        </p:nvCxnSpPr>
        <p:spPr>
          <a:xfrm flipV="1">
            <a:off x="5652120" y="3248980"/>
            <a:ext cx="1152128" cy="1389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8" name="Пряма сполучна лінія 27"/>
          <p:cNvCxnSpPr/>
          <p:nvPr/>
        </p:nvCxnSpPr>
        <p:spPr>
          <a:xfrm flipH="1" flipV="1">
            <a:off x="5567452" y="3645024"/>
            <a:ext cx="1020772" cy="86409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4" name="Пряма сполучна лінія 33"/>
          <p:cNvCxnSpPr/>
          <p:nvPr/>
        </p:nvCxnSpPr>
        <p:spPr>
          <a:xfrm flipH="1" flipV="1">
            <a:off x="2699793" y="2053418"/>
            <a:ext cx="792087" cy="80790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5" name="Пряма сполучна лінія 34"/>
          <p:cNvCxnSpPr/>
          <p:nvPr/>
        </p:nvCxnSpPr>
        <p:spPr>
          <a:xfrm flipH="1">
            <a:off x="2051721" y="3364422"/>
            <a:ext cx="1296144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6" name="Пряма сполучна лінія 35"/>
          <p:cNvCxnSpPr/>
          <p:nvPr/>
        </p:nvCxnSpPr>
        <p:spPr>
          <a:xfrm flipV="1">
            <a:off x="2556538" y="3645024"/>
            <a:ext cx="863334" cy="92885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7" name="Пряма сполучна лінія 36"/>
          <p:cNvCxnSpPr/>
          <p:nvPr/>
        </p:nvCxnSpPr>
        <p:spPr>
          <a:xfrm flipV="1">
            <a:off x="3851920" y="4050257"/>
            <a:ext cx="432048" cy="1106935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</p:spTree>
    <p:extLst>
      <p:ext uri="{BB962C8B-B14F-4D97-AF65-F5344CB8AC3E}">
        <p14:creationId xmlns="" xmlns:p14="http://schemas.microsoft.com/office/powerpoint/2010/main" val="3723055716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Круглий стіл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“Готовність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школи”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ЗАХОДІВ\Бахматюк  семінар\БАХМАТЮК БАТЬКІВСЬКІ ЗБОРИ\DSC05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780928"/>
            <a:ext cx="2376264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Администратор\Desktop\ФОТО ЗАХОДІВ\Бахматюк  семінар\БАХМАТЮК БАТЬКІВСЬКІ ЗБОРИ\DSC05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077072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Администратор\Desktop\ФОТО ЗАХОДІВ\Бахматюк  семінар\БАХМАТЮК БАТЬКІВСЬКІ ЗБОРИ\DSC05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916832"/>
            <a:ext cx="2915816" cy="2186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Батьківські кутки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середня група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 ЗАХОДІВ\Фото груп\SSL24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4752528" cy="3564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дминистратор\Desktop\ФОТО ЗАХОДІВ\Фото груп\SSL24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84984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Батьківські кутки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старша група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Фото груп\SSL244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058816"/>
            <a:ext cx="3491880" cy="2618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дминистратор\Desktop\ФОТО ЗАХОДІВ\Фото груп\SSL24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221088"/>
            <a:ext cx="3515883" cy="2636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дминистратор\Desktop\ФОТО ЗАХОДІВ\Фото груп\SSL24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3779912" cy="2834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дминистратор\Desktop\ФОТО ЗАХОДІВ\Фото груп\SSL24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700808"/>
            <a:ext cx="3923928" cy="2942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Батьківські кутки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молодша група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ФОТО ЗАХОДІВ\Фото груп\SSL24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3779912" cy="2834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Администратор\Desktop\ФОТО ЗАХОДІВ\Фото груп\SSL24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844824"/>
            <a:ext cx="4005656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дминистратор\Desktop\ФОТО ЗАХОДІВ\Фото груп\SSL24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17032"/>
            <a:ext cx="3816424" cy="2862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истратор\Desktop\ФОТО ЗАХОДІВ\Фото груп\SSL24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969061"/>
            <a:ext cx="3851920" cy="2888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Батьківські кутки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молодша група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ФОТО ЗАХОДІВ\Фото груп\SSL24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84784"/>
            <a:ext cx="3648405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Администратор\Desktop\ФОТО ЗАХОДІВ\Фото груп\SSL24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31078"/>
            <a:ext cx="3635896" cy="2726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Администратор\Desktop\ФОТО ЗАХОДІВ\Фото груп\SSL24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017574"/>
            <a:ext cx="2880320" cy="38404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Администратор\Desktop\ФОТО ЗАХОДІВ\Фото груп\SSL24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844824"/>
            <a:ext cx="3600400" cy="2700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9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Виставки дитячих робіт виготовлених разом з батьками</a:t>
            </a:r>
            <a:endParaRPr lang="ru-RU" sz="49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кожній казці-мудрості перлина </a:t>
            </a:r>
          </a:p>
          <a:p>
            <a:pPr algn="ctr">
              <a:buNone/>
            </a:pP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(за творами В.Сухомлинського)</a:t>
            </a:r>
            <a:r>
              <a:rPr lang="uk-UA" sz="2400" dirty="0" smtClean="0">
                <a:solidFill>
                  <a:srgbClr val="C00000"/>
                </a:solidFill>
              </a:rPr>
              <a:t>  </a:t>
            </a:r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pic>
        <p:nvPicPr>
          <p:cNvPr id="2052" name="Picture 4" descr="C:\Users\Администратор\AppData\Local\Temp\Rar$DIa0.518\SAM_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717032"/>
            <a:ext cx="2123728" cy="2831637"/>
          </a:xfrm>
          <a:prstGeom prst="rect">
            <a:avLst/>
          </a:prstGeom>
          <a:noFill/>
        </p:spPr>
      </p:pic>
      <p:pic>
        <p:nvPicPr>
          <p:cNvPr id="2053" name="Picture 5" descr="C:\Users\Администратор\AppData\Local\Temp\Rar$DIa0.626\SAM_2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2555776" cy="1916832"/>
          </a:xfrm>
          <a:prstGeom prst="rect">
            <a:avLst/>
          </a:prstGeom>
          <a:noFill/>
        </p:spPr>
      </p:pic>
      <p:pic>
        <p:nvPicPr>
          <p:cNvPr id="2054" name="Picture 6" descr="C:\Users\Администратор\AppData\Local\Temp\Rar$DIa0.426\SAM_2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780928"/>
            <a:ext cx="4392488" cy="329436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Діти України за мир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Фото груп\SSL24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916832"/>
            <a:ext cx="6156176" cy="46171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Ой весела в нас зима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 ЗАХОДІВ\Фото груп\SSL24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66" y="1628800"/>
            <a:ext cx="6240693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Autofit/>
          </a:bodyPr>
          <a:lstStyle/>
          <a:p>
            <a:pPr algn="ctr"/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ДНЗ (ясла-садок)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“Сонечко”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1 жовтня 2012 року тимчасово  перебуває у приміщенні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ЗОШ І-ІІІ ступенів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Площа приміщення:671,1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кв.метри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Територія огороджена,озеленена,віддалена від центральної магістралі.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ДНЗ централізоване опалення,водопостачання та водовідведення.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Освітлення штучне.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Обладнано 2 ігрових майданчики.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Свята та розваги</a:t>
            </a:r>
            <a:br>
              <a:rPr lang="uk-UA" sz="4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Свято Осені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Уляна (музика)\свято осені 2014р. середня група\Свято осені середня гр. 2014р\DSCN09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3888432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C:\Users\Администратор\Desktop\ФОТО ЗАХОДІВ\Володя фото\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4463281" cy="2956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Свята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Свято 1 вересня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Уляна (музика)\день знань 2014р\день знань 2014р\DSCN08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3188726" cy="2391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Уляна (музика)\день знань 2014р\день знань 2014р\DSCN0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492896"/>
            <a:ext cx="2376264" cy="316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D:\Уляна (музика)\день знань 2014р\день знань 2014р\DSCN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933056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7278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Свята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Розвага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“Святий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Миколаю,</a:t>
            </a:r>
            <a:b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прийди до нас з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раю”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Уляна (музика)\свято Миколай\DSCN1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77072"/>
            <a:ext cx="3072341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D:\Уляна (музика)\свято Миколай\DSCN1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365104"/>
            <a:ext cx="3072341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 descr="C:\Users\Администратор\Desktop\ФОТО ЗАХОДІВ\Фото Миколая\SSL23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276872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Администратор\Desktop\ФОТО ЗАХОДІВ\Фото Миколая\SSL23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564904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Весняне свято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 ЗАХОДІВ\Володя фото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470" y="1935163"/>
            <a:ext cx="6557060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Барви золотої осені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ЗАХОДІВ\Фото 2-мол осінь\DSCN04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262328" cy="2446746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ФОТО ЗАХОДІВ\Фото 2-мол осінь\DSCN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3586" y="1700808"/>
            <a:ext cx="3360374" cy="2520280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ФОТО ЗАХОДІВ\Фото 2-мол осінь\DSCN0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645024"/>
            <a:ext cx="3563888" cy="2672916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Новорічне свято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ФОТО ЗАХОДІВ\Володя фото\Ніка_для_вип\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014" y="1935163"/>
            <a:ext cx="6389971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прийде Шевченкова весна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Desktop\ФОТО ЗАХОДІВ\Володя фото\Ніка_для_вип\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405" y="1935163"/>
            <a:ext cx="6627189" cy="438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Випускний бал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дминистратор\Desktop\ФОТО ЗАХОДІВ\Володя фото\Ніка_для_вип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2526" y="1773238"/>
            <a:ext cx="6798948" cy="4551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3419872" y="2780928"/>
            <a:ext cx="2448272" cy="158417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Нетрадиційні форми роботи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3851920" y="548680"/>
            <a:ext cx="1565928" cy="106525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Психолого-педагогічні посиденьки 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6444208" y="1268760"/>
            <a:ext cx="1641666" cy="106525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Виготовлення подарунків та збір коштів воїнам АТО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1043608" y="1412776"/>
            <a:ext cx="1881332" cy="102246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Семінари-практикуми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539552" y="3212976"/>
            <a:ext cx="1584176" cy="10661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Тренінги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1691680" y="5157192"/>
            <a:ext cx="1733135" cy="100811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 довіри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7020272" y="3356992"/>
            <a:ext cx="1641666" cy="93610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Вечір запитань та відповідей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5652120" y="5229200"/>
            <a:ext cx="1565928" cy="93610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Реалізація програми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“Разом</a:t>
            </a:r>
            <a:r>
              <a:rPr lang="uk-UA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uk-UA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гармонії”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Пряма сполучна лінія 15"/>
          <p:cNvCxnSpPr/>
          <p:nvPr/>
        </p:nvCxnSpPr>
        <p:spPr>
          <a:xfrm flipH="1" flipV="1">
            <a:off x="4572000" y="1628800"/>
            <a:ext cx="288032" cy="1166988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0" name="Пряма сполучна лінія 19"/>
          <p:cNvCxnSpPr/>
          <p:nvPr/>
        </p:nvCxnSpPr>
        <p:spPr>
          <a:xfrm flipH="1" flipV="1">
            <a:off x="5436096" y="4293096"/>
            <a:ext cx="345073" cy="105818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6" name="Пряма сполучна лінія 25"/>
          <p:cNvCxnSpPr/>
          <p:nvPr/>
        </p:nvCxnSpPr>
        <p:spPr>
          <a:xfrm flipV="1">
            <a:off x="5724128" y="2204864"/>
            <a:ext cx="870426" cy="88638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7" name="Пряма сполучна лінія 26"/>
          <p:cNvCxnSpPr/>
          <p:nvPr/>
        </p:nvCxnSpPr>
        <p:spPr>
          <a:xfrm flipV="1">
            <a:off x="5868144" y="3789040"/>
            <a:ext cx="1152128" cy="1389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4" name="Пряма сполучна лінія 33"/>
          <p:cNvCxnSpPr/>
          <p:nvPr/>
        </p:nvCxnSpPr>
        <p:spPr>
          <a:xfrm flipH="1" flipV="1">
            <a:off x="2843808" y="2204864"/>
            <a:ext cx="792087" cy="80790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5" name="Пряма сполучна лінія 34"/>
          <p:cNvCxnSpPr/>
          <p:nvPr/>
        </p:nvCxnSpPr>
        <p:spPr>
          <a:xfrm flipH="1">
            <a:off x="2123728" y="3789040"/>
            <a:ext cx="1296144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6" name="Пряма сполучна лінія 35"/>
          <p:cNvCxnSpPr/>
          <p:nvPr/>
        </p:nvCxnSpPr>
        <p:spPr>
          <a:xfrm flipV="1">
            <a:off x="3275856" y="4365104"/>
            <a:ext cx="863334" cy="92885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</p:spTree>
    <p:extLst>
      <p:ext uri="{BB962C8B-B14F-4D97-AF65-F5344CB8AC3E}">
        <p14:creationId xmlns="" xmlns:p14="http://schemas.microsoft.com/office/powerpoint/2010/main" val="3723055716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Семінар-практикум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“Ефективне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оздоровлення </a:t>
            </a:r>
            <a:r>
              <a:rPr lang="uk-UA" sz="3600" dirty="0" err="1" smtClean="0">
                <a:latin typeface="Times New Roman" pitchFamily="18" charset="0"/>
                <a:cs typeface="Times New Roman" pitchFamily="18" charset="0"/>
              </a:rPr>
              <a:t>дошкільників”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 ЗАХОДІВ\фото  і мол. гр\CIMG2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2592288" cy="2149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C:\Users\Администратор\Desktop\ФОТО ЗАХОДІВ\фото  і мол. гр\CIMG2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C:\Users\Администратор\Desktop\ФОТО ЗАХОДІВ\фото  і мол. гр\CIMG2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861048"/>
            <a:ext cx="278430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Ігрові майданчики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Администратор\Desktop\ФОТО ЗАХОДІВ\Фото груп\SSL24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4860032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азурак\фото майданчи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556792"/>
            <a:ext cx="5040560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Реалізація програми </a:t>
            </a:r>
            <a:br>
              <a:rPr lang="uk-UA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“Разом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гармонії”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фото  і мол. гр\CIMG2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3704"/>
            <a:ext cx="3491880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дминистратор\Desktop\ФОТО ЗАХОДІВ\фото  і мол. гр\CIMG2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3140968"/>
            <a:ext cx="3648405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дминистратор\Desktop\ФОТО ЗАХОДІВ\фото  і мол. гр\CIMG2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844824"/>
            <a:ext cx="3491880" cy="2618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Психолого-педагогічні посиденьки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 ЗАХОДІВ\Бахматюк  семінар\БАХМАТЮК БАТЬКІВСЬКІ ЗБОРИ\DSC05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160" y="1785908"/>
            <a:ext cx="4362839" cy="337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Администратор\Desktop\ФОТО ЗАХОДІВ\Бахматюк  семінар\БАХМАТЮК БАТЬКІВСЬКІ ЗБОРИ\DSC05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997" y="342900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uk-UA" sz="88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Медичне обслуговування</a:t>
            </a:r>
          </a:p>
          <a:p>
            <a:pPr algn="ctr">
              <a:buNone/>
            </a:pPr>
            <a:r>
              <a:rPr lang="uk-UA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 харчування</a:t>
            </a:r>
            <a:endParaRPr lang="ru-RU" sz="88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19256" cy="4896544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/>
              <a:t>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Медичне обслуговування у закладі здійснює сестра медична старша. Вона веде належний медичний контроль за виконанням санітарно-гігієнічного та протиепідемічного режиму у закладі,проводить санітарно-просвітницьку роботу серед дітей, батьків та працівників закладу з питань профілактики інфекційних захворювань у вигляді бесід, інструктажів, оформлення інформаційних куточків.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Администратор\Desktop\ФОТО ЗАХОДІВ\Фото груп\SSL24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284984"/>
            <a:ext cx="2456128" cy="3274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1075" name="Picture 3" descr="C:\Users\Администратор\Desktop\ФОТО ЗАХОДІВ\Фото груп\SSL24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280831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1076" name="Picture 4" descr="C:\Users\Администратор\Desktop\ФОТО ЗАХОДІВ\Фото груп\SSL24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204864"/>
            <a:ext cx="3003798" cy="400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 algn="ctr">
              <a:buNone/>
            </a:pPr>
            <a:r>
              <a:rPr lang="uk-UA" dirty="0" smtClean="0"/>
              <a:t>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Медичним персоналом спільно з педагогічними працівниками систематично проводиться робота щодо фізичного розвитку дітей.  У кожній віковій групі наявні листки здоров’я дітей. З вихованцями проводяться різноманітні  фізкультурно-оздоровчі заходи.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Відповідно до плану навчально-виховної роботи, питання медичного обслуговування дітей розглядається на засіданні педагогічної ради закладу та на виробничих нарадах.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Администратор\Desktop\ФОТО ЗАХОДІВ\фото мед і муз\SSL244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4436865" cy="3327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2099" name="Picture 3" descr="C:\Users\Администратор\Desktop\ФОТО ЗАХОДІВ\фото мед і муз\SSL244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744416" cy="499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r>
              <a:rPr lang="uk-UA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харчування дітей</a:t>
            </a:r>
            <a:endParaRPr lang="ru-RU" sz="88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84576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дошкільному навчальному закладі створено відповідні санітарно-гігієнічні  умови для організації харчування дітей та належні умови для зберігання продуктів харчування.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М’ясні, рибні та молочні продукти зберігаються в окремому холодильному обладнанні, забезпечуються вимоги дотримання товарного сусідства. Для довгострокового зберігання овочів і фруктів в закладі обладнано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комору.Продовольча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сировина, тара зберігається у спеціально обладнаній коморі.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навчальному закладі наявна відповідна документація щодо організації харчування: сертифікати продуктів харчування та терміни зберігання продуктів, журнали бракеражу готових блюд та сирих продуктів, журнал обліку відходів, книга складського обліку, журнал здоров'я працівників харчоблоку, журнал обліку виконання норм харчування.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Мазурак\фото майд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5292080" cy="3687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Администратор\Desktop\ФОТО ЗАХОДІВ\Фото груп\SSL24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852936"/>
            <a:ext cx="5508104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noFill/>
        </p:spPr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батьківських куточках вікових груп та біля харчоблоку наявне щоденне меню, інформація щодо організації раціонального харчування дітей дошкільного віку</a:t>
            </a:r>
            <a:endParaRPr lang="ru-RU" sz="2800" dirty="0"/>
          </a:p>
        </p:txBody>
      </p:sp>
      <p:pic>
        <p:nvPicPr>
          <p:cNvPr id="129026" name="Picture 2" descr="H:\5555\SSL244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334" y="2060848"/>
            <a:ext cx="4286876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uk-UA" sz="2800" dirty="0" smtClean="0"/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Працівники кухні забезпечені необхідним одягом та дотримуються правил особистої гігієни. Медогляд та гігієнічне навчання  кухарі проходять відповідно до чинного законодавства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30050" name="Picture 2" descr="C:\Users\Администратор\Desktop\ФОТО ЗАХОДІВ\Фото груп\SSL243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4644579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У дошкільному навчальному закладі  забезпечується  трьохразове харчування дітей. Вартість харчування на одну дитину дошкільного віку складає 25грн.,раннього віку -18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. Батьківська плата за харчування складає 60%,тобто 15.00 грн. і 10.80 грн.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Пільгові умови оплати харчування дітей у дошкільному навчальному закладі для багатодітних та малозабезпечених сімей та інших категорій, які потребують соціальної підтримки, надаються за рішенням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селищної ради за рахунок коштів місцевого бюджету.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Належна увага у дошкільному навчальному закладі приділяється вихованню у дітей культурно-гігієнічних навичок під час вживання їжі. Вихователі та помічники вихователів,  які беруть участь в організації харчування дітей, ознайомлені з питаннями гігієнічного та естетичного виховання дітей.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Администратор\Desktop\фото мовлення,з фартушками\SSL2456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noAutofit/>
          </a:bodyPr>
          <a:lstStyle/>
          <a:p>
            <a:pPr algn="ctr">
              <a:buNone/>
            </a:pPr>
            <a:endParaRPr lang="uk-UA" sz="96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 з охорони праці</a:t>
            </a:r>
            <a:endParaRPr lang="ru-RU" sz="96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Роботу з охорони праці ми організовуємо за такими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основними питаннями:</a:t>
            </a:r>
          </a:p>
          <a:p>
            <a:pPr>
              <a:buFont typeface="Arial" charset="0"/>
              <a:buChar char="•"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планування заходів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 охорони праці;</a:t>
            </a:r>
          </a:p>
          <a:p>
            <a:pPr>
              <a:buFont typeface="Arial" charset="0"/>
              <a:buChar char="•"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складання звітності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за встановленими формами;</a:t>
            </a:r>
          </a:p>
          <a:p>
            <a:pPr>
              <a:buFont typeface="Arial" charset="0"/>
              <a:buChar char="•"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ведення документації;</a:t>
            </a:r>
          </a:p>
          <a:p>
            <a:pPr>
              <a:buFont typeface="Arial" charset="0"/>
              <a:buChar char="•"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організація профілактичної роботи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щодо запобігання  травматизму серед учасників освітнього процесу;</a:t>
            </a:r>
          </a:p>
          <a:p>
            <a:pPr>
              <a:buFont typeface="Arial" charset="0"/>
              <a:buChar char="•"/>
            </a:pP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організація контролю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за дотриманням законодавчих та нормативно-правових актів з охорони праці та безпеки життєдіяльності;</a:t>
            </a:r>
          </a:p>
          <a:p>
            <a:pPr>
              <a:buFont typeface="Arial" charset="0"/>
              <a:buChar char="•"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проведення оперативного контролю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виконанням вимог охорони праці та безпечністю організації освітнього процесу у дошкільному закладі;</a:t>
            </a: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проведення інструктажів;</a:t>
            </a: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організація навчання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працівників дошкільного закладу з питань охорони праці та організації безпеки життєдіяльності дітей;</a:t>
            </a: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перевірка знань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охорони праці працівників закладу.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истратор\Desktop\ФОТО ЗАХОДІВ\Фото груп\SSL24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3024336" cy="22682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5" name="Picture 3" descr="C:\Users\Администратор\Desktop\ФОТО ЗАХОДІВ\Фото груп\SSL24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08920"/>
            <a:ext cx="2976330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196" name="Picture 4" descr="C:\Users\Администратор\Desktop\ФОТО ЗАХОДІВ\Фото груп\SSL24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221088"/>
            <a:ext cx="3168352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8" name="Picture 2" descr="C:\Users\Администратор\Desktop\ФОТО ЗАХОДІВ\Фото груп\SSL24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988840"/>
            <a:ext cx="2976331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 descr="C:\Users\Администратор\Desktop\ФОТО ЗАХОДІВ\Фото груп\SSL242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49080"/>
            <a:ext cx="3072342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посадових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розроблено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затверджено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інструкції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закладі систематично проводяться вступні, первинні та повторні інструктажі виробничого середовища. Питання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дотримання вимог безпеки життєдіяльності та охорони праці розглядалося на виробничих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нарадах.Наявний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план евакуації  дітей на випадок виникнення пожежі, наявні куточки: пожежної безпеки,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дорожнього руху. Упродовж  2016-2017н.р. в дошкільному закладі не зареєстровано нещасних випадків під час навчально-виховного процесу.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Робота щодо безпеки життєдіяльності дітей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ятно 1 5"/>
          <p:cNvSpPr/>
          <p:nvPr/>
        </p:nvSpPr>
        <p:spPr>
          <a:xfrm>
            <a:off x="6263680" y="1484784"/>
            <a:ext cx="2880320" cy="280831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Ознайомлення з правилами дорожнього руху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251520" y="3933056"/>
            <a:ext cx="2376264" cy="2354560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Пожежна безпека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1 8"/>
          <p:cNvSpPr/>
          <p:nvPr/>
        </p:nvSpPr>
        <p:spPr>
          <a:xfrm>
            <a:off x="1691680" y="1844824"/>
            <a:ext cx="3888432" cy="2952328"/>
          </a:xfrm>
          <a:prstGeom prst="irregularSeal1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Створення ситуацій для формування навичок безпечної поведінки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4283968" y="3933056"/>
            <a:ext cx="3528392" cy="2924944"/>
          </a:xfrm>
          <a:prstGeom prst="irregularSeal1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Правила безпечної поведінки дома,на вулиці,на природі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Групи ДНЗ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молодша група 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“Ромашка”</a:t>
            </a:r>
            <a:endParaRPr lang="uk-UA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Вихователі:</a:t>
            </a:r>
          </a:p>
          <a:p>
            <a:pPr algn="ctr">
              <a:buNone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Кравець Н.В.</a:t>
            </a:r>
          </a:p>
          <a:p>
            <a:pPr algn="r">
              <a:buNone/>
            </a:pPr>
            <a:r>
              <a:rPr lang="uk-UA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Малярчук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У.Р.</a:t>
            </a: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Помічники</a:t>
            </a:r>
          </a:p>
          <a:p>
            <a:pPr>
              <a:buNone/>
            </a:pP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вихователя:</a:t>
            </a:r>
          </a:p>
          <a:p>
            <a:pPr>
              <a:buNone/>
            </a:pP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Рурак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Г.І.</a:t>
            </a:r>
          </a:p>
          <a:p>
            <a:pPr>
              <a:buNone/>
            </a:pP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Слободян М.Д.</a:t>
            </a:r>
          </a:p>
          <a:p>
            <a:pPr>
              <a:buNone/>
            </a:pPr>
            <a:endParaRPr lang="uk-UA" sz="24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азурак\Гвіздецький ДНЗ фото 2013 р\SAM_2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3096344" cy="2204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D:\Мазурак\Гвіздецький ДНЗ фото 2013 р\SAM_2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492896"/>
            <a:ext cx="2939819" cy="22048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D:\Мазурак\Гвіздецький ДНЗ фото 2013 р\SAM_2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12976"/>
            <a:ext cx="2621374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C:\Users\Администратор\Desktop\ФОТО ЗАХОДІВ\Фото груп\SSL241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77072"/>
            <a:ext cx="2880320" cy="23488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Щорічно   проводяться    тижні безпеки дитини.                 Результатом засвоєного дітьми матеріалу стали чіткі знання та навички з різних видів безпеки життєдіяльності. Аналіз показав, що у 95 % дітей старшого дошкільного віку є навички користування побутовими електроприладами. Усі діти старшого та середнього дошкільного віку знають номери  телефонів екстрених служб. Мають чіткі навички безпечної поведінки в природному середовищі, дотримуються правил користування гострими, ріжучими та гарячими предметами, уміють елементарно піклуватися про власне здоров’я, знаходити вихід з конфліктних ситуацій, чітко знають своє прізвище та домашню адресу.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68728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Пожежна безпека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Администратор\Desktop\ФОТО ЗАХОДІВ\Фото груп\SSL24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2784309" cy="2088232"/>
          </a:xfrm>
          <a:prstGeom prst="rect">
            <a:avLst/>
          </a:prstGeom>
          <a:noFill/>
        </p:spPr>
      </p:pic>
      <p:pic>
        <p:nvPicPr>
          <p:cNvPr id="9220" name="Picture 4" descr="C:\Users\Администратор\Desktop\ФОТО ЗАХОДІВ\Фото груп\SSL24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628801"/>
            <a:ext cx="2211710" cy="2948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C:\Users\Администратор\Desktop\ФОТО ЗАХОДІВ\Фото груп\SSL24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437112"/>
            <a:ext cx="2843809" cy="2132856"/>
          </a:xfrm>
          <a:prstGeom prst="rect">
            <a:avLst/>
          </a:prstGeom>
          <a:noFill/>
        </p:spPr>
      </p:pic>
      <p:pic>
        <p:nvPicPr>
          <p:cNvPr id="9222" name="Picture 6" descr="C:\Users\Администратор\Desktop\ФОТО ЗАХОДІВ\Фото груп\SSL24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365104"/>
            <a:ext cx="2880320" cy="2160240"/>
          </a:xfrm>
          <a:prstGeom prst="rect">
            <a:avLst/>
          </a:prstGeom>
          <a:noFill/>
        </p:spPr>
      </p:pic>
      <p:pic>
        <p:nvPicPr>
          <p:cNvPr id="9223" name="Picture 7" descr="C:\Users\Администратор\Desktop\фотографії  садочка\0000038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348880"/>
            <a:ext cx="4248472" cy="283231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vert="horz"/>
          <a:lstStyle/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8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Дякуємо </a:t>
            </a:r>
          </a:p>
          <a:p>
            <a:pPr algn="ctr">
              <a:buNone/>
            </a:pPr>
            <a:r>
              <a:rPr lang="uk-UA" sz="8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увагу!</a:t>
            </a:r>
            <a:endParaRPr lang="ru-RU" sz="80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8863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3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молодша група </a:t>
            </a:r>
            <a:r>
              <a:rPr lang="uk-UA" sz="33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“Бджілка”</a:t>
            </a:r>
            <a:endParaRPr lang="uk-UA" sz="33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Вихователі:</a:t>
            </a:r>
          </a:p>
          <a:p>
            <a:pPr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Бахматюк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Л.П.</a:t>
            </a:r>
          </a:p>
          <a:p>
            <a:pPr>
              <a:buNone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Слободян О.П.</a:t>
            </a:r>
          </a:p>
          <a:p>
            <a:pPr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Помічники    </a:t>
            </a:r>
          </a:p>
          <a:p>
            <a:pPr algn="r">
              <a:buNone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вихователя:</a:t>
            </a: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uk-UA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Шпарик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О.І.      </a:t>
            </a:r>
          </a:p>
          <a:p>
            <a:pPr algn="r">
              <a:buNone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Слободян М.Д</a:t>
            </a:r>
          </a:p>
          <a:p>
            <a:pPr algn="r">
              <a:buNone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C:\Users\Администратор\Desktop\ФОТО ЗАХОДІВ\Фото груп\SSL24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2826155" cy="21196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8" descr="C:\Users\Администратор\Desktop\ФОТО ЗАХОДІВ\Фото груп\SSL24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852936"/>
            <a:ext cx="3240360" cy="24302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9" descr="C:\Users\Администратор\Desktop\ФОТО ЗАХОДІВ\Фото груп\SSL24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988840"/>
            <a:ext cx="3011827" cy="22588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Администратор\Desktop\ФОТО ЗАХОДІВ\Фото груп\SSL243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9704" y="1124744"/>
            <a:ext cx="2880320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67544" y="980728"/>
            <a:ext cx="8445624" cy="54878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Середня група </a:t>
            </a:r>
            <a:r>
              <a:rPr lang="uk-UA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“Метелик”</a:t>
            </a:r>
            <a:endParaRPr lang="uk-UA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Вихователі:</a:t>
            </a:r>
          </a:p>
          <a:p>
            <a:pPr algn="ctr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uk-UA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Макеєва</a:t>
            </a: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У.В.</a:t>
            </a:r>
          </a:p>
          <a:p>
            <a:pPr algn="r">
              <a:buNone/>
            </a:pP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Бабак Т.Б.</a:t>
            </a: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Помічники</a:t>
            </a:r>
          </a:p>
          <a:p>
            <a:pPr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вихователя:</a:t>
            </a:r>
          </a:p>
          <a:p>
            <a:pPr>
              <a:buNone/>
            </a:pP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Ткачук Г.В.</a:t>
            </a:r>
          </a:p>
          <a:p>
            <a:pPr>
              <a:buNone/>
            </a:pP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Слободян М.Д.</a:t>
            </a:r>
          </a:p>
        </p:txBody>
      </p:sp>
      <p:pic>
        <p:nvPicPr>
          <p:cNvPr id="3075" name="Picture 3" descr="C:\Users\Администратор\Desktop\ФОТО ЗАХОДІВ\Фото през\SSL24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221088"/>
            <a:ext cx="2808312" cy="22768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7" name="Picture 5" descr="C:\Users\Администратор\Desktop\ФОТО ЗАХОДІВ\Фото през\SSL24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034" y="3645024"/>
            <a:ext cx="2281047" cy="198883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8" name="Picture 6" descr="C:\Users\Администратор\Desktop\ФОТО ЗАХОДІВ\Фото груп\SSL242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724" y="2564903"/>
            <a:ext cx="2876308" cy="22756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Users\Администратор\Desktop\ФОТО ЗАХОДІВ\Фото груп\SSL24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556792"/>
            <a:ext cx="2987824" cy="22408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878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Старша група 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“Капітошка”</a:t>
            </a:r>
            <a:endParaRPr lang="uk-UA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Вихователі:</a:t>
            </a:r>
          </a:p>
          <a:p>
            <a:pPr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Костюк Т.П.</a:t>
            </a:r>
          </a:p>
          <a:p>
            <a:pPr>
              <a:buNone/>
            </a:pP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uk-UA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Чередарик</a:t>
            </a: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Л.М.</a:t>
            </a: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Помічники</a:t>
            </a:r>
          </a:p>
          <a:p>
            <a:pPr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вихователя:</a:t>
            </a:r>
          </a:p>
          <a:p>
            <a:pPr>
              <a:buNone/>
            </a:pP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  <a:r>
              <a:rPr lang="uk-UA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Матула</a:t>
            </a: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К.П.</a:t>
            </a:r>
          </a:p>
          <a:p>
            <a:pPr>
              <a:buNone/>
            </a:pPr>
            <a:r>
              <a:rPr lang="uk-UA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Слободян М.Д.</a:t>
            </a: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 ЗАХОДІВ\Фото груп\SSL24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149080"/>
            <a:ext cx="2688300" cy="20162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 descr="C:\Users\Администратор\Desktop\ФОТО ЗАХОДІВ\Фото груп\SSL24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212976"/>
            <a:ext cx="2843809" cy="21328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0" name="Picture 4" descr="C:\Users\Администратор\Desktop\ФОТО ЗАХОДІВ\Фото груп\SSL242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492896"/>
            <a:ext cx="2627784" cy="19708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Администратор\Desktop\ФОТО ЗАХОДІВ\Фото през\SSL242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556792"/>
            <a:ext cx="2139702" cy="24448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Харчоблок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</a:t>
            </a:r>
          </a:p>
          <a:p>
            <a:pPr>
              <a:buNone/>
            </a:pPr>
            <a:r>
              <a:rPr lang="uk-UA" dirty="0" smtClean="0"/>
              <a:t>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Харчоблок відокремлений від груп окремим входом,частково обладнаний необхідними кухонними меблями (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розробочні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столи,2 холодильники,бойлер)та інвентарем.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Вода до кухні підведена з централізованого водогону.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Працюють 2 електричні плити.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Інформація про ДНЗ: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дошкільний навчальний заклад (ясла-садок)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“Сонечко”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загального типу.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Місцезнаходження:78260,Івано-Франківської області,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Коломийського району,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смт.Гвіздець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вул.І.Франка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43.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Телефон:6-11-36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ДНЗ розрахований на 75 місць.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Навчання і виховання ведеться українською мовою.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Режим роботи 12-годинний.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Діє 4 групи:1 ясельна,3 дошкільні.</a:t>
            </a:r>
          </a:p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Списковий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склад станом на 01.12.2017р.110 дітей.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       Обладнання харчоблоку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 ЗАХОДІВ\Фото груп\SSL24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365104"/>
            <a:ext cx="3240360" cy="22941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Администратор\Desktop\ФОТО ЗАХОДІВ\Фото груп\SSL2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204864"/>
            <a:ext cx="3096344" cy="23222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Администратор\Desktop\ФОТО ЗАХОДІВ\Фото груп\SSL24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365104"/>
            <a:ext cx="3131840" cy="23488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Администратор\Desktop\ФОТО ЗАХОДІВ\Фото груп\SSL242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72816"/>
            <a:ext cx="2355726" cy="29249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C:\Users\Администратор\Desktop\ФОТО ЗАХОДІВ\Фото груп\SSL24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1628800"/>
            <a:ext cx="2283718" cy="28289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Комора для збереження продуктів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Фото груп\SSL24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2376581" cy="3168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Администратор\Desktop\ФОТО ЗАХОДІВ\Фото груп\SSL24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564904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 descr="C:\Users\Администратор\Desktop\ФОТО ЗАХОДІВ\Фото груп\SSL24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780928"/>
            <a:ext cx="2535745" cy="3380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Пральня та комора для збереження постільної білизни та спецодягу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Мазурак\Гвіздецький ДНЗ фото 2013 р\SAM_2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451250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C:\Users\Администратор\Desktop\ФОТО ЗАХОДІВ\Фото груп\SSL243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3600400" cy="4338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Методичний кабінет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Фото през\SSL24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628800"/>
            <a:ext cx="297633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дминистратор\Desktop\ФОТО ЗАХОДІВ\Фото през\SSL24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708920"/>
            <a:ext cx="22322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дминистратор\Desktop\ФОТО ЗАХОДІВ\Фото през\SSL24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дминистратор\Desktop\ФОТО ЗАХОДІВ\Фото през\SSL24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517" y="1700808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Администратор\Desktop\ФОТО ЗАХОДІВ\Фото през\SSL243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221088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1916113"/>
            <a:ext cx="4040188" cy="444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714349" y="1857364"/>
            <a:ext cx="8429652" cy="450374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І молодша група</a:t>
            </a:r>
          </a:p>
          <a:p>
            <a:pPr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Батьками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- одіяла (26 шт.) по 125 грн.=3250грн.;</a:t>
            </a:r>
          </a:p>
          <a:p>
            <a:pPr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-постільна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білизна (16шт.) по 155грн. =2480грн.;</a:t>
            </a:r>
          </a:p>
          <a:p>
            <a:pPr>
              <a:buFontTx/>
              <a:buChar char="-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покривала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(6шт.) по140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=840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пилосос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(1шт.)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молодша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група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постіль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(24шт.) по 165 грн.=3960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одіяла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(20 шт.)по108 грн.=2160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одіяла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(10 шт.)по133 грн.=1330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За кошти селищної ради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меблів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ІІ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молодшу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15000грн.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кошти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ДНЗ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Тарілки глибокі(75 шт.),</a:t>
            </a:r>
          </a:p>
          <a:p>
            <a:pPr>
              <a:buFontTx/>
              <a:buChar char="-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Тарілки мілкі(75 </a:t>
            </a:r>
            <a:r>
              <a:rPr lang="uk-UA" sz="1600" dirty="0" err="1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FontTx/>
              <a:buChar char="-"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Кружки(60шт.)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704850"/>
            <a:ext cx="8305800" cy="1143000"/>
          </a:xfrm>
        </p:spPr>
        <p:txBody>
          <a:bodyPr>
            <a:normAutofit/>
          </a:bodyPr>
          <a:lstStyle/>
          <a:p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Що було придбано у 2017 році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Забезпечення навчально-наочними посібниками та іграшками відповідно до типового переліку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У вікових групах щороку закуповуються та поновлюються навчально-наочні посібники, дидактичний матеріал, дитяча література. Іграшки поновлюються відповідно до віку, індивідуальних особливостей дитини та вимог програми. У всіх групах іграшки мають  естетичний вигляд. Групи забезпечені інвентарем для театралізованої, образотворчої та ігрової діяльності.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7678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Ігрові кутки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Фото груп\SSL24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09" y="1970838"/>
            <a:ext cx="3264363" cy="2448272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ФОТО ЗАХОДІВ\Фото груп\SSL24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1618" y="1988841"/>
            <a:ext cx="3264362" cy="2448272"/>
          </a:xfrm>
          <a:prstGeom prst="rect">
            <a:avLst/>
          </a:prstGeom>
          <a:noFill/>
        </p:spPr>
      </p:pic>
      <p:pic>
        <p:nvPicPr>
          <p:cNvPr id="3076" name="Picture 4" descr="C:\Users\Администратор\Desktop\ФОТО ЗАХОДІВ\Фото груп\SSL24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005064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Ігрові кутки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 ЗАХОДІВ\Фото груп\SSL24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3491880" cy="2618910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ФОТО ЗАХОДІВ\Фото груп\SSL24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3419872" cy="2564904"/>
          </a:xfrm>
          <a:prstGeom prst="rect">
            <a:avLst/>
          </a:prstGeom>
          <a:noFill/>
        </p:spPr>
      </p:pic>
      <p:pic>
        <p:nvPicPr>
          <p:cNvPr id="4100" name="Picture 4" descr="C:\Users\Администратор\Desktop\ФОТО ЗАХОДІВ\Фото груп\SSL242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77965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Національні кутки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ФОТО ЗАХОДІВ\Фото груп\SSL24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284735" cy="2463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Администратор\Desktop\ФОТО ЗАХОДІВ\Фото груп\SSL24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556792"/>
            <a:ext cx="3240360" cy="2430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Администратор\Desktop\ФОТО ЗАХОДІВ\Фото груп\SSL24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149080"/>
            <a:ext cx="3347864" cy="2510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Администратор\Desktop\ФОТО ЗАХОДІВ\Фото през\SSL24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3056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Кутки книги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Администратор\Desktop\ФОТО ЗАХОДІВ\Фото груп\SSL24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132856"/>
            <a:ext cx="3186354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Администратор\Desktop\ФОТО ЗАХОДІВ\Фото груп\SSL24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00808"/>
            <a:ext cx="3168352" cy="4224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uk-UA" sz="8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8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Організаційно-правові засади діяльності ДНЗ</a:t>
            </a:r>
            <a:endParaRPr lang="ru-RU" sz="8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Спортивні куточки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ЗАХОДІВ\Фото груп\SSL24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420888"/>
            <a:ext cx="237626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Администратор\Desktop\ФОТО ЗАХОДІВ\Фото груп\SSL24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1772816"/>
            <a:ext cx="2592288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Администратор\Desktop\ФОТО ЗАХОДІВ\Фото груп\SSL24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9678" y="4149080"/>
            <a:ext cx="2808312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Администратор\Desktop\ФОТО ЗАХОДІВ\Фото груп\ігрова діяльність\SSL24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>
              <a:buNone/>
            </a:pPr>
            <a:endParaRPr lang="uk-UA" sz="96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Кадрове забезпечення</a:t>
            </a:r>
            <a:endParaRPr lang="ru-RU" sz="96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544616"/>
          </a:xfrm>
          <a:noFill/>
        </p:spPr>
        <p:txBody>
          <a:bodyPr>
            <a:normAutofit fontScale="92500"/>
          </a:bodyPr>
          <a:lstStyle/>
          <a:p>
            <a:pPr indent="-18000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uk-UA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ДНЗ працюють 12 педагогічних працівників </a:t>
            </a:r>
          </a:p>
          <a:p>
            <a:pPr indent="-180000">
              <a:lnSpc>
                <a:spcPct val="110000"/>
              </a:lnSpc>
              <a:spcBef>
                <a:spcPts val="600"/>
              </a:spcBef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завідувач,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керівник гуртка,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практичний психолог,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музичний керівник,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- 8 вихователів.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З них мають: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-базову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вищу освіту -6 осіб.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-повну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вищу освіту – 6 ос.,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-вищу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кваліфікаційну категорію – 1 ос.,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-другу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кваліфікаційну категорію - 2 ос. 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- педагогічне звання «вихователь-методист» - 1 ос.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indent="-180000">
              <a:lnSpc>
                <a:spcPct val="110000"/>
              </a:lnSpc>
              <a:spcBef>
                <a:spcPts val="600"/>
              </a:spcBef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Освітній рівень педагогічних працівників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Підвищення кваліфікації педагогічних працівників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Підвищення кваліфікації педагогічних працівників здійснюється відповідно до нормативних вимог,  з орієнтацією на пріоритети інноваційного управління.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У закладі наявний перспективний план підвищення кваліфікації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педпрацівників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Курси підвищення кваліфікації педагоги закладу проходять своєчасно та в повному обсязі, що підкріплюється відповідними свідоцтвами. Укладено картотеку нормативних, законодавчих, методичних матеріалів, які регламентують проходження курсової підготовки.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 атестації педагогічних працівників ДНЗ станом на 2016-2017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323528" y="1700808"/>
          <a:ext cx="82296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Технічний персонал закладу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755576" y="2204864"/>
            <a:ext cx="1368152" cy="50405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Бухгалтер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1331640" y="2996952"/>
            <a:ext cx="1440160" cy="50405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Старша медсестра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857356" y="3857628"/>
            <a:ext cx="1440160" cy="50405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Завгосп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2428860" y="4857760"/>
            <a:ext cx="1500198" cy="50006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Машиніст з прання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4929190" y="4929198"/>
            <a:ext cx="1368152" cy="50405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Підсобний працівник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072198" y="4071942"/>
            <a:ext cx="1368152" cy="50405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Кастелян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6500826" y="3143248"/>
            <a:ext cx="1357322" cy="428628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Помічник</a:t>
            </a:r>
          </a:p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вихователя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6876256" y="2204864"/>
            <a:ext cx="1368152" cy="504056"/>
          </a:xfrm>
          <a:prstGeom prst="homePlat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Сторож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419872" y="2852936"/>
            <a:ext cx="2088232" cy="105841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Всього 14 працівників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88924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5436096" y="4293096"/>
            <a:ext cx="2520280" cy="1224136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Обмін думками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652120" y="1556792"/>
            <a:ext cx="2448272" cy="1224136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Взаємовідві-дування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занять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27584" y="1556792"/>
            <a:ext cx="2736304" cy="1224136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Допомога в роботі з батьками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331640" y="4221088"/>
            <a:ext cx="2520280" cy="1224136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Консуль-</a:t>
            </a:r>
            <a:endParaRPr lang="uk-UA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тації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b="1" i="1" dirty="0" smtClean="0"/>
              <a:t> </a:t>
            </a:r>
            <a:r>
              <a:rPr lang="uk-UA" sz="3500" b="1" dirty="0" smtClean="0">
                <a:solidFill>
                  <a:schemeClr val="tx2"/>
                </a:solidFill>
              </a:rPr>
              <a:t>Окремі питання управління дошкільним  навчальним закладом</a:t>
            </a:r>
            <a:endParaRPr lang="ru-RU" sz="3500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uk-UA" dirty="0" smtClean="0"/>
              <a:t> 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Адміністрація дошкільного навчального закладу  забезпечує системний та комплексний підхід до управління навчальним закладом,координує і контролює діяльність дошкільного закладу  відповідно до вимог законодавчих та  нормативних  документів, згідно річного  плану  роботи. Прийняття управлінських рішень здійснюється в результаті вивчення запланованих питань чи аналізу окремих ділянок роботи закладу. Результати контролю відображаються у довідках та звітах, заслуховуються на педагогічній раді, педагогічних годинах. Керівником закладу   видаються відповідні накази.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 метою ініціювання участі педагогів,активних батьків у роботі дошкільного закладу прийнято такі </a:t>
            </a:r>
            <a:r>
              <a:rPr lang="uk-UA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 самоуправління: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-батьківський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комітет ДНЗ та батьківські комітети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груп;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-профспілковий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комітет;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-педагогічна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рада;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-загальні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збори батьків та членів трудового колективу.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Нормативно-правове забезпечення діяльності ДНЗ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дошкільний  навчальний заклад (ясла-садок) «Сонечко»: скорочена назва -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ДНЗ (ясла-садок) «Сонечко»</a:t>
            </a:r>
          </a:p>
          <a:p>
            <a:pPr>
              <a:buNone/>
            </a:pPr>
            <a:r>
              <a:rPr lang="uk-UA" dirty="0" smtClean="0"/>
              <a:t>   </a:t>
            </a:r>
          </a:p>
          <a:p>
            <a:pPr>
              <a:buNone/>
            </a:pPr>
            <a:r>
              <a:rPr lang="uk-UA" smtClean="0"/>
              <a:t>   Гвіздецький</a:t>
            </a:r>
            <a:r>
              <a:rPr lang="uk-UA" dirty="0" smtClean="0"/>
              <a:t> дошкільний навчальний(ясла-садок) «Сонечко» створено на базі </a:t>
            </a:r>
            <a:r>
              <a:rPr lang="uk-UA" dirty="0" err="1" smtClean="0"/>
              <a:t>Гвіздецьких</a:t>
            </a:r>
            <a:r>
              <a:rPr lang="uk-UA" dirty="0" smtClean="0"/>
              <a:t> дитячих ясел-садка «Сонечко» на підставі розпорядження Коломийської районної ради №343 від 13.10.1995р.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4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12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Ведення</a:t>
            </a:r>
            <a:r>
              <a:rPr lang="ru-RU" sz="12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ділової</a:t>
            </a:r>
            <a:r>
              <a:rPr lang="ru-RU" sz="123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3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документації</a:t>
            </a:r>
            <a:endParaRPr lang="ru-RU" sz="123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Ділова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документація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ведеться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Примірної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інструкцією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діловодства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дошкільних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закладах</a:t>
            </a:r>
            <a:r>
              <a:rPr lang="uk-UA" sz="7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 закладу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заведені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особові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справи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   У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ведуться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протоколи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загальних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зборів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7400" dirty="0" smtClean="0">
                <a:latin typeface="Times New Roman" pitchFamily="18" charset="0"/>
                <a:cs typeface="Times New Roman" pitchFamily="18" charset="0"/>
              </a:rPr>
              <a:t>виробничих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нарад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батьківських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зборів,книги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наказів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sz="7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вихователів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ведеться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за формою, 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затвердженою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педагогічною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радою. На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належному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ведуться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зберігання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практичний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психолог,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медичн</a:t>
            </a:r>
            <a:r>
              <a:rPr lang="uk-UA" sz="7400" dirty="0" err="1" smtClean="0">
                <a:latin typeface="Times New Roman" pitchFamily="18" charset="0"/>
                <a:cs typeface="Times New Roman" pitchFamily="18" charset="0"/>
              </a:rPr>
              <a:t>ий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працівник</a:t>
            </a:r>
            <a:r>
              <a:rPr lang="uk-UA" sz="7400" dirty="0" smtClean="0">
                <a:latin typeface="Times New Roman" pitchFamily="18" charset="0"/>
                <a:cs typeface="Times New Roman" pitchFamily="18" charset="0"/>
              </a:rPr>
              <a:t>,керівник гуртка та музичний керівник.</a:t>
            </a:r>
            <a:endParaRPr lang="ru-RU" sz="7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до 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чинного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законодавства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ведеться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документація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питань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фінансово-господарської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4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Організація роботи щодо виявлення обдарованих дітей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7977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Нахили виявлення обдарованості дітей проводяться за допомогою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психодіагностичного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обстеження. Педагогами закладу організовано роботу гуртків, за допомогою яких, діти отримують можливість більш ефективніше розкривати свій творчий потенціал. Це гуртки: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- «Талановиті пальчики» (з художнього експериментування),керівник 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Бахматюк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Л.П.,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 «Цікавий папір»(з образотворчої діяльності),керівник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ЧередарикЛ.М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-«Дивосвіт»(літературно-творчий),керівник Бабак Т.Б.,                                        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 «Вправні писарі»(письмо),керівник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КостюкТ.П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- «Малятко-здоров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ятко»(з фізкультури),керівник Кравець Н.В.,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- « Промінчики сонця»(танцювальний),керівник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Макеєва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У.В.,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Мукан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Н.В.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- «Веселий язичок»(мнемотехніка),керівник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Малярчук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У.Р.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“Пластилінові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фантазії”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,керівник Слободян О.П.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buNone/>
            </a:pPr>
            <a:endParaRPr lang="uk-UA" sz="2800" b="1" i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Методична</a:t>
            </a:r>
          </a:p>
          <a:p>
            <a:pPr algn="ctr">
              <a:buNone/>
            </a:pPr>
            <a:r>
              <a:rPr lang="uk-UA" sz="96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робота</a:t>
            </a:r>
            <a:endParaRPr lang="ru-RU" sz="9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7" y="1844824"/>
            <a:ext cx="8280920" cy="4608513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 algn="just"/>
            <a:r>
              <a:rPr lang="uk-UA" dirty="0" smtClean="0"/>
              <a:t> </a:t>
            </a:r>
            <a:r>
              <a:rPr lang="uk-UA" b="1" dirty="0" smtClean="0">
                <a:solidFill>
                  <a:schemeClr val="tx1"/>
                </a:solidFill>
              </a:rPr>
              <a:t>вивчення і творче використання всіх нормативних програмно-методичних документів, досягнень і рекомендацій психолого-педагогічної науки</a:t>
            </a:r>
          </a:p>
          <a:p>
            <a:pPr marL="0" indent="0" algn="just"/>
            <a:r>
              <a:rPr lang="uk-UA" b="1" dirty="0" smtClean="0">
                <a:solidFill>
                  <a:schemeClr val="tx1"/>
                </a:solidFill>
              </a:rPr>
              <a:t> створення умов для професійного зростання, самоосвіти, дослідницької і творчої діяльності педагогів. Здійснення керівництва творчою діяльністю педагогів</a:t>
            </a:r>
          </a:p>
          <a:p>
            <a:pPr marL="0" indent="0" algn="just"/>
            <a:r>
              <a:rPr lang="uk-UA" b="1" dirty="0" smtClean="0">
                <a:solidFill>
                  <a:schemeClr val="tx1"/>
                </a:solidFill>
              </a:rPr>
              <a:t> узагальнення та обмін досвідом успішної педагогічної діяльності.</a:t>
            </a:r>
          </a:p>
          <a:p>
            <a:pPr marL="0" indent="0" algn="just"/>
            <a:r>
              <a:rPr lang="uk-UA" b="1" dirty="0" smtClean="0">
                <a:solidFill>
                  <a:schemeClr val="tx1"/>
                </a:solidFill>
              </a:rPr>
              <a:t> посилення мотивації педагогів на освоєння інноваційних педагогічних технологій навчання і виховання</a:t>
            </a:r>
          </a:p>
          <a:p>
            <a:pPr marL="0" indent="0" algn="just"/>
            <a:r>
              <a:rPr lang="uk-UA" b="1" dirty="0" smtClean="0">
                <a:solidFill>
                  <a:schemeClr val="tx1"/>
                </a:solidFill>
              </a:rPr>
              <a:t> створення умов для професійного зростання самоосвіти дослідницької і творчої діяльності педагогів</a:t>
            </a:r>
          </a:p>
          <a:p>
            <a:pPr marL="0" indent="0" algn="just"/>
            <a:r>
              <a:rPr lang="uk-UA" b="1" dirty="0" smtClean="0">
                <a:solidFill>
                  <a:schemeClr val="tx1"/>
                </a:solidFill>
              </a:rPr>
              <a:t> удосконалення організації навчально-виховного процесу з дітьми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7756263" cy="1219742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Завдання методичної роботи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8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4086192" y="3068960"/>
            <a:ext cx="1493920" cy="936104"/>
          </a:xfrm>
          <a:prstGeom prst="roundRect">
            <a:avLst>
              <a:gd name="adj" fmla="val 45763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методичної роботи в ДНЗ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251520" y="260648"/>
            <a:ext cx="1944216" cy="151216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Спостереження за педагогічною діяльністю педагогів та її аналіз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>
                <a:solidFill>
                  <a:schemeClr val="tx1"/>
                </a:solidFill>
              </a:rPr>
              <a:t> </a:t>
            </a:r>
            <a:r>
              <a:rPr lang="uk-UA" sz="1200" dirty="0" smtClean="0">
                <a:solidFill>
                  <a:schemeClr val="tx1"/>
                </a:solidFill>
              </a:rPr>
              <a:t>консультації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Анкетування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Тестування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Атестація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самоосвіта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258053" y="2276872"/>
            <a:ext cx="2088232" cy="201622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Заняття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Спостереження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Розваги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Екскурсії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Дослідницько-пошукова діяльність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Дидактичні ігри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Конкурси, вікторини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Театралізована діяльність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Зустрічі з цікавими людьми 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Гурткова робота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323528" y="4725144"/>
            <a:ext cx="1944216" cy="194421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Психолого-педагогічний тренінг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Діагностика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Корекційнорозвивальні</a:t>
            </a:r>
            <a:r>
              <a:rPr lang="uk-UA" sz="1200" dirty="0" smtClean="0">
                <a:solidFill>
                  <a:schemeClr val="tx1"/>
                </a:solidFill>
              </a:rPr>
              <a:t> заняття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Ігротерапія</a:t>
            </a:r>
            <a:endParaRPr lang="uk-UA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Пісочна терапія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Казкотерапія</a:t>
            </a:r>
            <a:endParaRPr lang="uk-UA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Психокорекція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Аутотерапія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3732105" y="260648"/>
            <a:ext cx="2160240" cy="115212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Консультації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Семінари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Семінари-практикуми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Методичні об</a:t>
            </a:r>
            <a:r>
              <a:rPr lang="en-US" sz="1200" dirty="0" smtClean="0">
                <a:solidFill>
                  <a:schemeClr val="tx1"/>
                </a:solidFill>
              </a:rPr>
              <a:t>’</a:t>
            </a:r>
            <a:r>
              <a:rPr lang="uk-UA" sz="1200" dirty="0" smtClean="0">
                <a:solidFill>
                  <a:schemeClr val="tx1"/>
                </a:solidFill>
              </a:rPr>
              <a:t>єднання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Школа педагога початківця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Школа </a:t>
            </a:r>
            <a:r>
              <a:rPr lang="uk-UA" sz="1200" dirty="0" err="1" smtClean="0">
                <a:solidFill>
                  <a:schemeClr val="tx1"/>
                </a:solidFill>
              </a:rPr>
              <a:t>педмайстерності</a:t>
            </a:r>
            <a:endParaRPr lang="uk-UA" sz="1200" dirty="0" smtClean="0">
              <a:solidFill>
                <a:schemeClr val="tx1"/>
              </a:solidFill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7092280" y="188640"/>
            <a:ext cx="1728192" cy="194421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Педагогічна рада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Педагогічне читання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Психолого-педагогічний тренінг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Колективні перегляди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Конкурси, вікторини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Семінари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Семінари-практикуми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Ділові ігри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Округлений прямокутник 15"/>
          <p:cNvSpPr/>
          <p:nvPr/>
        </p:nvSpPr>
        <p:spPr>
          <a:xfrm>
            <a:off x="2712875" y="4797152"/>
            <a:ext cx="1732321" cy="187220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Діагностика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Аромотерапія</a:t>
            </a:r>
            <a:endParaRPr lang="uk-UA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Точковий масаж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Кольоротерапія</a:t>
            </a:r>
            <a:endParaRPr lang="uk-UA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Музикотерапія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Психогімнастика</a:t>
            </a:r>
            <a:endParaRPr lang="uk-UA" sz="12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1200" dirty="0" err="1" smtClean="0">
                <a:solidFill>
                  <a:schemeClr val="tx1"/>
                </a:solidFill>
              </a:rPr>
              <a:t>Коригуюча</a:t>
            </a:r>
            <a:r>
              <a:rPr lang="uk-UA" sz="1200" dirty="0" smtClean="0">
                <a:solidFill>
                  <a:schemeClr val="tx1"/>
                </a:solidFill>
              </a:rPr>
              <a:t> гімнастика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Доріжки здоров</a:t>
            </a:r>
            <a:r>
              <a:rPr lang="en-US" sz="1200" dirty="0" smtClean="0">
                <a:solidFill>
                  <a:schemeClr val="tx1"/>
                </a:solidFill>
              </a:rPr>
              <a:t>’</a:t>
            </a:r>
            <a:r>
              <a:rPr lang="uk-UA" sz="1200" dirty="0" smtClean="0">
                <a:solidFill>
                  <a:schemeClr val="tx1"/>
                </a:solidFill>
              </a:rPr>
              <a:t>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Загартування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Дні здоров</a:t>
            </a:r>
            <a:r>
              <a:rPr lang="en-US" sz="1200" dirty="0" smtClean="0">
                <a:solidFill>
                  <a:schemeClr val="tx1"/>
                </a:solidFill>
              </a:rPr>
              <a:t>’</a:t>
            </a:r>
            <a:r>
              <a:rPr lang="uk-UA" sz="1200" dirty="0" smtClean="0">
                <a:solidFill>
                  <a:schemeClr val="tx1"/>
                </a:solidFill>
              </a:rPr>
              <a:t>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Округлений прямокутник 16"/>
          <p:cNvSpPr/>
          <p:nvPr/>
        </p:nvSpPr>
        <p:spPr>
          <a:xfrm>
            <a:off x="2627103" y="1644065"/>
            <a:ext cx="1169882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Індивідуальна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Округлений прямокутник 17"/>
          <p:cNvSpPr/>
          <p:nvPr/>
        </p:nvSpPr>
        <p:spPr>
          <a:xfrm>
            <a:off x="4212207" y="1723002"/>
            <a:ext cx="1169882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Групова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Округлений прямокутник 18"/>
          <p:cNvSpPr/>
          <p:nvPr/>
        </p:nvSpPr>
        <p:spPr>
          <a:xfrm>
            <a:off x="5641174" y="1654285"/>
            <a:ext cx="1169882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Колективна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Округлений прямокутник 19"/>
          <p:cNvSpPr/>
          <p:nvPr/>
        </p:nvSpPr>
        <p:spPr>
          <a:xfrm>
            <a:off x="4212207" y="2446410"/>
            <a:ext cx="1169882" cy="38766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З педагогами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Округлений прямокутник 20"/>
          <p:cNvSpPr/>
          <p:nvPr/>
        </p:nvSpPr>
        <p:spPr>
          <a:xfrm>
            <a:off x="6100791" y="4336755"/>
            <a:ext cx="866166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Групова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2" name="Округлений прямокутник 21"/>
          <p:cNvSpPr/>
          <p:nvPr/>
        </p:nvSpPr>
        <p:spPr>
          <a:xfrm>
            <a:off x="5868144" y="2780928"/>
            <a:ext cx="1008112" cy="4320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Масова робота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4" name="Округлений прямокутник 23"/>
          <p:cNvSpPr/>
          <p:nvPr/>
        </p:nvSpPr>
        <p:spPr>
          <a:xfrm>
            <a:off x="2555776" y="2780928"/>
            <a:ext cx="1296144" cy="7994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Організація освітнього процесу з дітьми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6" name="Округлений прямокутник 25"/>
          <p:cNvSpPr/>
          <p:nvPr/>
        </p:nvSpPr>
        <p:spPr>
          <a:xfrm>
            <a:off x="2559805" y="4185843"/>
            <a:ext cx="1019230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err="1" smtClean="0">
                <a:solidFill>
                  <a:schemeClr val="tx1"/>
                </a:solidFill>
              </a:rPr>
              <a:t>Корекційна</a:t>
            </a:r>
            <a:r>
              <a:rPr lang="uk-UA" sz="1200" dirty="0" smtClean="0">
                <a:solidFill>
                  <a:schemeClr val="tx1"/>
                </a:solidFill>
              </a:rPr>
              <a:t>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7" name="Округлений прямокутник 26"/>
          <p:cNvSpPr/>
          <p:nvPr/>
        </p:nvSpPr>
        <p:spPr>
          <a:xfrm>
            <a:off x="3762159" y="4191937"/>
            <a:ext cx="940096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Оздоровча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8" name="Округлений прямокутник 27"/>
          <p:cNvSpPr/>
          <p:nvPr/>
        </p:nvSpPr>
        <p:spPr>
          <a:xfrm>
            <a:off x="4788025" y="4257286"/>
            <a:ext cx="1224136" cy="387660"/>
          </a:xfrm>
          <a:prstGeom prst="roundRect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Індивідуальна робота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30" name="Пряма зі стрілкою 29"/>
          <p:cNvCxnSpPr>
            <a:stCxn id="4" idx="0"/>
          </p:cNvCxnSpPr>
          <p:nvPr/>
        </p:nvCxnSpPr>
        <p:spPr>
          <a:xfrm flipH="1" flipV="1">
            <a:off x="4797148" y="2834070"/>
            <a:ext cx="36004" cy="2348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зі стрілкою 30"/>
          <p:cNvCxnSpPr/>
          <p:nvPr/>
        </p:nvCxnSpPr>
        <p:spPr>
          <a:xfrm flipV="1">
            <a:off x="4812225" y="2139512"/>
            <a:ext cx="0" cy="3068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 зі стрілкою 31"/>
          <p:cNvCxnSpPr/>
          <p:nvPr/>
        </p:nvCxnSpPr>
        <p:spPr>
          <a:xfrm flipV="1">
            <a:off x="4797148" y="1425917"/>
            <a:ext cx="0" cy="3068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зі стрілкою 33"/>
          <p:cNvCxnSpPr/>
          <p:nvPr/>
        </p:nvCxnSpPr>
        <p:spPr>
          <a:xfrm flipV="1">
            <a:off x="5382648" y="2041945"/>
            <a:ext cx="341480" cy="4044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 зі стрілкою 38"/>
          <p:cNvCxnSpPr/>
          <p:nvPr/>
        </p:nvCxnSpPr>
        <p:spPr>
          <a:xfrm flipV="1">
            <a:off x="5508104" y="2996952"/>
            <a:ext cx="509697" cy="3398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зі стрілкою 47"/>
          <p:cNvCxnSpPr/>
          <p:nvPr/>
        </p:nvCxnSpPr>
        <p:spPr>
          <a:xfrm>
            <a:off x="4092095" y="4599994"/>
            <a:ext cx="0" cy="1971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зі стрілкою 49"/>
          <p:cNvCxnSpPr/>
          <p:nvPr/>
        </p:nvCxnSpPr>
        <p:spPr>
          <a:xfrm>
            <a:off x="3059832" y="3573016"/>
            <a:ext cx="72008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зі стрілкою 50"/>
          <p:cNvCxnSpPr/>
          <p:nvPr/>
        </p:nvCxnSpPr>
        <p:spPr>
          <a:xfrm>
            <a:off x="3491880" y="3573016"/>
            <a:ext cx="594312" cy="6128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 зі стрілкою 53"/>
          <p:cNvCxnSpPr/>
          <p:nvPr/>
        </p:nvCxnSpPr>
        <p:spPr>
          <a:xfrm flipH="1">
            <a:off x="2267744" y="4492741"/>
            <a:ext cx="445131" cy="3044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 зі стрілкою 55"/>
          <p:cNvCxnSpPr/>
          <p:nvPr/>
        </p:nvCxnSpPr>
        <p:spPr>
          <a:xfrm flipH="1">
            <a:off x="2346285" y="2904795"/>
            <a:ext cx="30305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 зі стрілкою 57"/>
          <p:cNvCxnSpPr/>
          <p:nvPr/>
        </p:nvCxnSpPr>
        <p:spPr>
          <a:xfrm flipH="1">
            <a:off x="3779912" y="3356992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 зі стрілкою 62"/>
          <p:cNvCxnSpPr/>
          <p:nvPr/>
        </p:nvCxnSpPr>
        <p:spPr>
          <a:xfrm flipH="1" flipV="1">
            <a:off x="3762159" y="2031725"/>
            <a:ext cx="450048" cy="5520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 зі стрілкою 64"/>
          <p:cNvCxnSpPr/>
          <p:nvPr/>
        </p:nvCxnSpPr>
        <p:spPr>
          <a:xfrm flipH="1" flipV="1">
            <a:off x="2195736" y="1541217"/>
            <a:ext cx="423904" cy="3068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 зі стрілкою 66"/>
          <p:cNvCxnSpPr/>
          <p:nvPr/>
        </p:nvCxnSpPr>
        <p:spPr>
          <a:xfrm flipV="1">
            <a:off x="6784783" y="1268760"/>
            <a:ext cx="307497" cy="3991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Округлений прямокутник 68"/>
          <p:cNvSpPr/>
          <p:nvPr/>
        </p:nvSpPr>
        <p:spPr>
          <a:xfrm>
            <a:off x="4842277" y="5085184"/>
            <a:ext cx="1643716" cy="15841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Анкетування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Тестування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Бесіди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Консультації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Опитування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Участь батьків  у педагогічному процесі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0" name="Округлений прямокутник 69"/>
          <p:cNvSpPr/>
          <p:nvPr/>
        </p:nvSpPr>
        <p:spPr>
          <a:xfrm>
            <a:off x="7148795" y="4415721"/>
            <a:ext cx="1643716" cy="225363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Анкетування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Тестування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Групові та загальні збори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Консультації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Круглі столи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Дні відкритих дверей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Психолого-педагогічні тренінги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Презентації навичок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Спільна діяльність з дітьми</a:t>
            </a:r>
          </a:p>
        </p:txBody>
      </p:sp>
      <p:cxnSp>
        <p:nvCxnSpPr>
          <p:cNvPr id="73" name="Пряма зі стрілкою 72"/>
          <p:cNvCxnSpPr/>
          <p:nvPr/>
        </p:nvCxnSpPr>
        <p:spPr>
          <a:xfrm>
            <a:off x="5508103" y="4698573"/>
            <a:ext cx="1" cy="3866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Округлений прямокутник 74"/>
          <p:cNvSpPr/>
          <p:nvPr/>
        </p:nvSpPr>
        <p:spPr>
          <a:xfrm>
            <a:off x="7092280" y="2276872"/>
            <a:ext cx="1643716" cy="18002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Дні відкритих дверей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Співпраця зі школою, дитячою поліклінікою, дитячою бібліотекою, селищною радою</a:t>
            </a:r>
          </a:p>
          <a:p>
            <a:pPr>
              <a:buFont typeface="Arial" pitchFamily="34" charset="0"/>
              <a:buChar char="•"/>
            </a:pPr>
            <a:r>
              <a:rPr lang="uk-UA" sz="1200" dirty="0" smtClean="0">
                <a:solidFill>
                  <a:schemeClr val="tx1"/>
                </a:solidFill>
              </a:rPr>
              <a:t>Виступи перед громадськістю</a:t>
            </a:r>
          </a:p>
        </p:txBody>
      </p:sp>
      <p:cxnSp>
        <p:nvCxnSpPr>
          <p:cNvPr id="79" name="Пряма зі стрілкою 78"/>
          <p:cNvCxnSpPr/>
          <p:nvPr/>
        </p:nvCxnSpPr>
        <p:spPr>
          <a:xfrm>
            <a:off x="6876256" y="3140968"/>
            <a:ext cx="30749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зі стрілкою 80"/>
          <p:cNvCxnSpPr/>
          <p:nvPr/>
        </p:nvCxnSpPr>
        <p:spPr>
          <a:xfrm>
            <a:off x="6300192" y="3501008"/>
            <a:ext cx="0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 зі стрілкою 80"/>
          <p:cNvCxnSpPr>
            <a:endCxn id="28" idx="0"/>
          </p:cNvCxnSpPr>
          <p:nvPr/>
        </p:nvCxnSpPr>
        <p:spPr>
          <a:xfrm flipH="1">
            <a:off x="5400093" y="3501008"/>
            <a:ext cx="684075" cy="7562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Округлений прямокутник 19"/>
          <p:cNvSpPr/>
          <p:nvPr/>
        </p:nvSpPr>
        <p:spPr>
          <a:xfrm>
            <a:off x="5868144" y="3356992"/>
            <a:ext cx="1025866" cy="38766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 smtClean="0">
                <a:solidFill>
                  <a:schemeClr val="tx1"/>
                </a:solidFill>
              </a:rPr>
              <a:t>Робота з батьками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88" name="Пряма зі стрілкою 80"/>
          <p:cNvCxnSpPr/>
          <p:nvPr/>
        </p:nvCxnSpPr>
        <p:spPr>
          <a:xfrm>
            <a:off x="6660232" y="4725144"/>
            <a:ext cx="432048" cy="4320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 зі стрілкою 78"/>
          <p:cNvCxnSpPr/>
          <p:nvPr/>
        </p:nvCxnSpPr>
        <p:spPr>
          <a:xfrm flipV="1">
            <a:off x="6372200" y="3140968"/>
            <a:ext cx="0" cy="216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535531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7" y="2132857"/>
            <a:ext cx="8280920" cy="432048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glow rad="101600">
              <a:schemeClr val="accent5">
                <a:satMod val="175000"/>
                <a:alpha val="40000"/>
              </a:schemeClr>
            </a:glow>
            <a:outerShdw blurRad="45000" dist="25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Font typeface="Wingdings" pitchFamily="2" charset="2"/>
              <a:buChar char="Ø"/>
            </a:pPr>
            <a:r>
              <a:rPr lang="uk-UA" b="1" dirty="0" smtClean="0"/>
              <a:t>Річний та місячний план роботи,</a:t>
            </a:r>
          </a:p>
          <a:p>
            <a:pPr marL="0" indent="0" algn="ctr">
              <a:buFont typeface="Wingdings" pitchFamily="2" charset="2"/>
              <a:buChar char="Ø"/>
            </a:pPr>
            <a:r>
              <a:rPr lang="uk-UA" b="1" dirty="0" smtClean="0"/>
              <a:t>Методична та художня література,</a:t>
            </a:r>
          </a:p>
          <a:p>
            <a:pPr marL="0" indent="0" algn="ctr">
              <a:buFont typeface="Wingdings" pitchFamily="2" charset="2"/>
              <a:buChar char="Ø"/>
            </a:pPr>
            <a:r>
              <a:rPr lang="uk-UA" b="1" dirty="0" smtClean="0"/>
              <a:t>Матеріали для організації методичної роботи з педагогічними працівниками </a:t>
            </a:r>
            <a:r>
              <a:rPr lang="uk-UA" b="1" i="1" dirty="0" smtClean="0"/>
              <a:t>(матеріали для консультацій, доповідей та виступів на педрадах, семінарах, матеріали методичних об</a:t>
            </a:r>
            <a:r>
              <a:rPr lang="en-US" b="1" i="1" dirty="0" smtClean="0"/>
              <a:t>’</a:t>
            </a:r>
            <a:r>
              <a:rPr lang="uk-UA" b="1" i="1" dirty="0" smtClean="0"/>
              <a:t>єднань та ін.),</a:t>
            </a:r>
            <a:endParaRPr lang="uk-UA" b="1" dirty="0" smtClean="0"/>
          </a:p>
          <a:p>
            <a:pPr marL="0" indent="0" algn="ctr">
              <a:buFont typeface="Wingdings" pitchFamily="2" charset="2"/>
              <a:buChar char="Ø"/>
            </a:pPr>
            <a:r>
              <a:rPr lang="uk-UA" b="1" dirty="0" smtClean="0"/>
              <a:t>Законодавчо-нормативні акти та методичні рекомендації, які регламентують організацію </a:t>
            </a:r>
            <a:r>
              <a:rPr lang="uk-UA" b="1" dirty="0" err="1" smtClean="0"/>
              <a:t>освітньо-виховної</a:t>
            </a:r>
            <a:r>
              <a:rPr lang="uk-UA" b="1" dirty="0" smtClean="0"/>
              <a:t> роботи,</a:t>
            </a:r>
          </a:p>
          <a:p>
            <a:pPr marL="0" indent="0" algn="ctr">
              <a:buFont typeface="Wingdings" pitchFamily="2" charset="2"/>
              <a:buChar char="Ø"/>
            </a:pPr>
            <a:r>
              <a:rPr lang="uk-UA" b="1" dirty="0" smtClean="0"/>
              <a:t>Узагальнені досвіди роботи педагогів ДНЗ,</a:t>
            </a:r>
          </a:p>
          <a:p>
            <a:pPr marL="0" indent="0" algn="ctr">
              <a:buFont typeface="Wingdings" pitchFamily="2" charset="2"/>
              <a:buChar char="Ø"/>
            </a:pPr>
            <a:r>
              <a:rPr lang="uk-UA" b="1" dirty="0" smtClean="0"/>
              <a:t>Конспекти занять, сценарії розваг та свят.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692696"/>
            <a:ext cx="7756263" cy="115212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методичному кабінеті дошкільного закладу наявні:</a:t>
            </a:r>
            <a:endParaRPr lang="ru-RU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9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Методична служба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b="1" dirty="0" smtClean="0"/>
              <a:t>    Методичний вісник інформує педагогічних працівників про завдання і шлях реалізації </a:t>
            </a:r>
            <a:r>
              <a:rPr lang="uk-UA" b="1" dirty="0" err="1" smtClean="0"/>
              <a:t>освітньо-виховної</a:t>
            </a:r>
            <a:r>
              <a:rPr lang="uk-UA" b="1" dirty="0" smtClean="0"/>
              <a:t>  практики, сприяє творчості педагогів, упровадженню в освітній процес прогресивних технологій, методичних психолого-педагогічних ідей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1027" name="Picture 3" descr="C:\Users\Администратор\Desktop\ФОТО ЗАХОДІВ\Фото през\SSL243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8840"/>
            <a:ext cx="4258816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3347864" y="2564904"/>
            <a:ext cx="2304256" cy="151216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Інтерактивні форми роботи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2780924" y="332657"/>
            <a:ext cx="1565928" cy="106525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Семінари 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4602603" y="332657"/>
            <a:ext cx="1769598" cy="106525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Педагогічний аукціон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6372200" y="1397915"/>
            <a:ext cx="1512168" cy="102246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Мозковий штурм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6516216" y="4221088"/>
            <a:ext cx="1606795" cy="100811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Ділова гра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6804248" y="2708920"/>
            <a:ext cx="1421912" cy="108012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Круглий стіл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823403" y="1397915"/>
            <a:ext cx="1881332" cy="102246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Педагогічний ринг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467545" y="2708920"/>
            <a:ext cx="1584176" cy="106613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Тренінг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823403" y="4171013"/>
            <a:ext cx="1733135" cy="100811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круглений прямокутник 12"/>
          <p:cNvSpPr/>
          <p:nvPr/>
        </p:nvSpPr>
        <p:spPr>
          <a:xfrm>
            <a:off x="4860032" y="5157192"/>
            <a:ext cx="1641666" cy="9361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 клас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круглений прямокутник 13"/>
          <p:cNvSpPr/>
          <p:nvPr/>
        </p:nvSpPr>
        <p:spPr>
          <a:xfrm>
            <a:off x="2780924" y="5157192"/>
            <a:ext cx="1565928" cy="93610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Дискусія</a:t>
            </a:r>
            <a:r>
              <a:rPr lang="uk-UA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 сполучна лінія 15"/>
          <p:cNvCxnSpPr/>
          <p:nvPr/>
        </p:nvCxnSpPr>
        <p:spPr>
          <a:xfrm flipH="1" flipV="1">
            <a:off x="3923928" y="1397916"/>
            <a:ext cx="288032" cy="1166988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18" name="Пряма сполучна лінія 17"/>
          <p:cNvCxnSpPr/>
          <p:nvPr/>
        </p:nvCxnSpPr>
        <p:spPr>
          <a:xfrm flipV="1">
            <a:off x="4895048" y="1397915"/>
            <a:ext cx="181008" cy="1166989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0" name="Пряма сполучна лінія 19"/>
          <p:cNvCxnSpPr/>
          <p:nvPr/>
        </p:nvCxnSpPr>
        <p:spPr>
          <a:xfrm flipH="1" flipV="1">
            <a:off x="4874999" y="4099006"/>
            <a:ext cx="345073" cy="105818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6" name="Пряма сполучна лінія 25"/>
          <p:cNvCxnSpPr/>
          <p:nvPr/>
        </p:nvCxnSpPr>
        <p:spPr>
          <a:xfrm flipV="1">
            <a:off x="5501774" y="1981410"/>
            <a:ext cx="870426" cy="88638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7" name="Пряма сполучна лінія 26"/>
          <p:cNvCxnSpPr>
            <a:endCxn id="9" idx="1"/>
          </p:cNvCxnSpPr>
          <p:nvPr/>
        </p:nvCxnSpPr>
        <p:spPr>
          <a:xfrm flipV="1">
            <a:off x="5652120" y="3248980"/>
            <a:ext cx="1152128" cy="1389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28" name="Пряма сполучна лінія 27"/>
          <p:cNvCxnSpPr/>
          <p:nvPr/>
        </p:nvCxnSpPr>
        <p:spPr>
          <a:xfrm flipH="1" flipV="1">
            <a:off x="5567452" y="3645024"/>
            <a:ext cx="1020772" cy="864096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4" name="Пряма сполучна лінія 33"/>
          <p:cNvCxnSpPr/>
          <p:nvPr/>
        </p:nvCxnSpPr>
        <p:spPr>
          <a:xfrm flipH="1" flipV="1">
            <a:off x="2699793" y="2053418"/>
            <a:ext cx="792087" cy="80790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5" name="Пряма сполучна лінія 34"/>
          <p:cNvCxnSpPr/>
          <p:nvPr/>
        </p:nvCxnSpPr>
        <p:spPr>
          <a:xfrm flipH="1">
            <a:off x="2051721" y="3364422"/>
            <a:ext cx="1296144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6" name="Пряма сполучна лінія 35"/>
          <p:cNvCxnSpPr/>
          <p:nvPr/>
        </p:nvCxnSpPr>
        <p:spPr>
          <a:xfrm flipV="1">
            <a:off x="2556538" y="3645024"/>
            <a:ext cx="863334" cy="928852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  <p:cxnSp>
        <p:nvCxnSpPr>
          <p:cNvPr id="37" name="Пряма сполучна лінія 36"/>
          <p:cNvCxnSpPr/>
          <p:nvPr/>
        </p:nvCxnSpPr>
        <p:spPr>
          <a:xfrm flipV="1">
            <a:off x="3851920" y="4050257"/>
            <a:ext cx="432048" cy="1106935"/>
          </a:xfrm>
          <a:prstGeom prst="lin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xmlns="" val="37230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490692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Мозковий штурм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сприяє </a:t>
            </a: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розвитку творчого мислення, мета якого – групове </a:t>
            </a:r>
            <a:r>
              <a:rPr lang="uk-UA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язання</a:t>
            </a:r>
            <a:r>
              <a:rPr lang="uk-UA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фото\ток-шоу бабак\20171113_15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637" y="2153058"/>
            <a:ext cx="6934511" cy="4171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138214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52928" cy="1656184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курси 2015\DSCN1114.JPG"/>
          <p:cNvPicPr>
            <a:picLocks noChangeAspect="1" noChangeArrowheads="1"/>
          </p:cNvPicPr>
          <p:nvPr/>
        </p:nvPicPr>
        <p:blipFill>
          <a:blip r:embed="rId2" cstate="print"/>
          <a:srcRect b="11957"/>
          <a:stretch>
            <a:fillRect/>
          </a:stretch>
        </p:blipFill>
        <p:spPr bwMode="auto">
          <a:xfrm>
            <a:off x="467545" y="2420888"/>
            <a:ext cx="4248472" cy="2880320"/>
          </a:xfrm>
          <a:prstGeom prst="rect">
            <a:avLst/>
          </a:prstGeom>
          <a:noFill/>
        </p:spPr>
      </p:pic>
      <p:pic>
        <p:nvPicPr>
          <p:cNvPr id="6" name="Рисунок 5" descr="DSCN1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284984"/>
            <a:ext cx="4104456" cy="2808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3648" y="620689"/>
            <a:ext cx="6408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Проблемний стіл </a:t>
            </a:r>
          </a:p>
          <a:p>
            <a:pPr algn="ctr"/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“Патріотичне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виховання дошкільників засобами інтегрованої освітньої 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діяльності”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88913992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uk-UA" dirty="0" smtClean="0"/>
              <a:t>    Дошкільний навчальний заклад в своїй діяльності керується Конституцією України, Законами України «Про освіту»,  «Про  дошкільну освіту»,Положенням  про  дошкільний  навчальний  заклад  України , затвердженим постановою Кабінету Міністрів України від 12 березня 2003 року № 305, розпорядженнями селищного голови </a:t>
            </a:r>
            <a:r>
              <a:rPr lang="uk-UA" dirty="0" err="1" smtClean="0"/>
              <a:t>Гвіздецької</a:t>
            </a:r>
            <a:r>
              <a:rPr lang="uk-UA" dirty="0" smtClean="0"/>
              <a:t> селищної ради, наказами та іншими розпорядчими документами управління освіти,молоді та спорту Коломийської районної державної адміністрації,    іншими нормативно-правовими актами, власним статутом.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620688"/>
            <a:ext cx="7756263" cy="158417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Методичний ринг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 – вдосконалення професійних знань педагогів, виявлення загальної ерудиції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Администратор\Desktop\ФОТО ЗАХОДІВ\Бахматюк  семінар\DSC05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3456384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 descr="C:\Users\Администратор\Desktop\ФОТО ЗАХОДІВ\Бахматюк  семінар\DSC05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852936"/>
            <a:ext cx="3419872" cy="2564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 descr="C:\Users\Администратор\Desktop\ФОТО ЗАХОДІВ\Бахматюк  семінар\DSC05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861048"/>
            <a:ext cx="3491880" cy="26189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8916196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1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320480" cy="2990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«Круглий стіл» </a:t>
            </a:r>
            <a: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ефективна інтерактивна форма навчання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Lintu\Мои документы\Мои рисунки\MP Navigator EX\2011_04_10\IM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12976"/>
            <a:ext cx="4779814" cy="337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3490584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620688"/>
            <a:ext cx="7756263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Семінар–тренінг</a:t>
            </a:r>
            <a:r>
              <a:rPr lang="uk-UA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“Удосконалюємо</a:t>
            </a:r>
            <a:r>
              <a:rPr lang="uk-UA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дикцію та техніку </a:t>
            </a:r>
            <a:r>
              <a:rPr lang="uk-UA" sz="31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мовлення”</a:t>
            </a:r>
            <a:r>
              <a:rPr lang="uk-UA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Семінар Слободян О.П,Кравець Н.В\20151125-01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2808312" cy="3744416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ФОТО ЗАХОДІВ\Семінар Слободян О.П,Кравець Н.В\20151125-02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348880"/>
            <a:ext cx="2808312" cy="369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Администратор\Desktop\ФОТО ЗАХОДІВ\Семінар Слободян О.П,Кравець Н.В\20151125-00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2936"/>
            <a:ext cx="275430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01859070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курси 2015\DSCN1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2564904"/>
            <a:ext cx="4032448" cy="302433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56263" cy="1728192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Дискусія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колективне обговорення якогось складного питання, наприкінці дискусії формулюється єдине колективне 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язання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проблеми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графії  садочка\SAM_0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91626"/>
            <a:ext cx="3888432" cy="2916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980377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N1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780928"/>
            <a:ext cx="4320480" cy="324036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80920" cy="180020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Тренінг 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основ здорового способу життя</a:t>
            </a:r>
            <a:b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дітей дошкільного віку</a:t>
            </a:r>
            <a:b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засобами вправ спортивного </a:t>
            </a:r>
            <a:r>
              <a:rPr lang="uk-UA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характеру”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1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356992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74043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Администратор\Desktop\курси 2015\DSCN1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204864"/>
            <a:ext cx="398855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56263" cy="1512168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Синтез думок 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пошук і виявлення оригінальних рішень з теоретичних та практичних питань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фотографії  садочка\00000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4"/>
            <a:ext cx="421246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9761319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92696"/>
            <a:ext cx="8352928" cy="1152128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Майстер-клас</a:t>
            </a:r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це можливість познайомитись з новітніми технологіями,   авторськими методиками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 ЗАХОДІВ\Фрістайл фото  Чередарик    Макеєва\DSC05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3515883" cy="2636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1" name="Picture 3" descr="C:\Users\Администратор\Desktop\ФОТО ЗАХОДІВ\Фрістайл фото  Чередарик    Макеєва\DSC05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185084"/>
            <a:ext cx="3419872" cy="25649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3" name="Picture 5" descr="C:\Users\Администратор\Desktop\ФОТО ЗАХОДІВ\Фрістайл фото  Чередарик    Макеєва\DSC05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060848"/>
            <a:ext cx="3347864" cy="25108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4" name="Picture 6" descr="C:\Users\Администратор\Desktop\фотографії  садочка\000003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221088"/>
            <a:ext cx="3456384" cy="23202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47799310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Організація інноваційної діяльності ДНЗ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Вихователі закладу, з метою удосконалення навчально-виховного процесу, використовують інноваційні технології,авторські програми та методики,спадщину видатних педагогів: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технологія фізичного виховання дітей М.Єфименка;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технологія ТРВЗ;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інтерактивні технології;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Ідеї Софії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Русової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про національне виховання;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спадщина В.Сухомлинського;</a:t>
            </a:r>
          </a:p>
          <a:p>
            <a:pPr lvl="0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програма Г.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Серман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,К.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Пальоної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“Навчання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дітей старшого дошкільного віку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риторики”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покращення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методичної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закладі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потрібно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над: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збереженням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оптимізацією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покращенням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матеріально-технічної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бази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закладу,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комп’ютеризацією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навчально-виховного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здійснювати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постійний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контроль за формою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освітньо-виховного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вихователями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продовжувати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роботу по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педагогів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5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Забезпечення психологічного супроводу учасників навчально-виховного процесу</a:t>
            </a:r>
            <a:endParaRPr lang="ru-RU" sz="54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35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навчальному закладі наявні нормативно-правові  документи:</a:t>
            </a:r>
            <a:endParaRPr lang="ru-RU" sz="35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-виписка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 єдиного державного реєстру  (№478);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-план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роботи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Гвіздецького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ДНЗ(ясла-садок) «Сонечко»  </a:t>
            </a:r>
            <a:r>
              <a:rPr lang="uk-UA" smtClean="0">
                <a:latin typeface="Times New Roman" pitchFamily="18" charset="0"/>
                <a:cs typeface="Times New Roman" pitchFamily="18" charset="0"/>
              </a:rPr>
              <a:t>на навчальний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рік та оздоровчий період;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-штатний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розпис;</a:t>
            </a: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-Колективний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договір між адміністрацією та профспілковим комітетом ДНЗ.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Дошкільний  заклад  є  юридичною  особою, має печатку і  штамп   встановленого   зразка, реєстраційний  рахунок  в  органах  Державного  казначейства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11256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Практичний психолог здійснює:</a:t>
            </a:r>
            <a:endParaRPr lang="ru-RU" sz="29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діагностику (психологічне та соціальне обстеження дітей, груп, колективів, умов навчання та розвитку), виявлення дітей «групи ризику»;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корекцію психічного та особистісного розвитку дитини;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надання психолого-педагогічної допомоги дітям та їхнім батькам;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контроль за адаптацією дітей у школі;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вивчення рівня особистої зрілості дитини;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вивчення рівня готовності дитини до навчання в початковій школі;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забезпечення дотримання норм охорони та захисту прав дітей;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профілактичну роботу з формування позитивної мотивації до здорового способу життя.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ldveselka.at.ua/klipart/psiholo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424936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Робота з дітьми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графії  садочка\123\SAM_1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77072"/>
            <a:ext cx="3456384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Администратор\Desktop\фотографії  садочка\123\SAM_3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419872" cy="256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Администратор\Desktop\фотографії  садочка\123\SAM_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149080"/>
            <a:ext cx="3312368" cy="245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Администратор\Desktop\фотографії  садочка\SAM_0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700808"/>
            <a:ext cx="3960440" cy="2542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Робота з батьками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графії  садочка\0000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3524392" cy="23939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C:\Users\Администратор\Desktop\фотографії  садочка\SAM_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3472202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C:\Users\Администратор\Desktop\ФОТО ЗАХОДІВ\Бахматюк  семінар\БАХМАТЮК БАТЬКІВСЬКІ ЗБОРИ\DSC05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3456384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9" name="Picture 5" descr="C:\Users\Администратор\Desktop\ФОТО ЗАХОДІВ\Бахматюк  семінар\БАХМАТЮК БАТЬКІВСЬКІ ЗБОРИ\DSC05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916832"/>
            <a:ext cx="2247714" cy="29969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Робота з педагогами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графії  садочка\SAM_04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58162"/>
            <a:ext cx="3923928" cy="2942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Администратор\Desktop\ФОТО ЗАХОДІВ\фото садок\SAM_3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643" y="3789040"/>
            <a:ext cx="4091947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инистратор\Desktop\ФОТО ЗАХОДІВ\фото садок\SAM_32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5" y="1700808"/>
            <a:ext cx="4128459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Мазурак\ФОТО ДНЗ 2015\ФОТО 2015\SAM_28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61048"/>
            <a:ext cx="3995936" cy="29969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8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Організація навчально-виховного процесу</a:t>
            </a:r>
            <a:endParaRPr lang="ru-RU" sz="88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00108"/>
            <a:ext cx="8401080" cy="53244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dirty="0" smtClean="0"/>
              <a:t>  </a:t>
            </a:r>
            <a:r>
              <a:rPr lang="uk-UA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Проблемне питання та завдання закладу</a:t>
            </a:r>
          </a:p>
          <a:p>
            <a:pPr>
              <a:buNone/>
            </a:pPr>
            <a:r>
              <a:rPr lang="uk-UA" dirty="0" smtClean="0"/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Колектив ДНЗ працює над проблемним питанням закладу 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“Креативний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розвиток дітей дошкільного </a:t>
            </a:r>
            <a:r>
              <a:rPr lang="uk-UA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віку”</a:t>
            </a:r>
            <a:r>
              <a:rPr lang="uk-UA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На дошкільний навчальний заклад покладено виконання таких </a:t>
            </a:r>
            <a:r>
              <a:rPr lang="uk-UA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завдань: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- створення сприятливих умов,виховання та навчання дітей (режим роботи,умови фізичного розвитку і зміцнення здоров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 повинні відповідати санітарно-гігієнічним вимогам);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вивчення та впровадження в роботу інноваційних технологій;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- сприяння збереженню та зміцненню здоров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я,розумового,психологічного та фізичного розвитку дітей;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- продовження роботи по модернізації підходів у роботі з родинами та розвитку партнерських відносин між закладом та сім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єю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Навчальну діяльність дітей в дошкільному навчальному закладу організовано у формі занять, які планують в першу половину дня. Заняття з варіативної складової проводяться у другій половині дня. Елементи навчальної діяльності включаються до інших форм роботи з дітьми (ігри, самостійна діяльність, індивідуальна робота, спостереження, чергування тощо).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Види занять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683568" y="1844824"/>
            <a:ext cx="2016224" cy="1177288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КОМПЛЕКСНЕ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195736" y="3212976"/>
            <a:ext cx="2160240" cy="117728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КОМБІНОВАНЕ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827584" y="4941168"/>
            <a:ext cx="2088232" cy="1224136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СЮЖЕТНО-ДИНАМІЧНЕ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6372200" y="4941168"/>
            <a:ext cx="2016224" cy="1224136"/>
          </a:xfrm>
          <a:prstGeom prst="horizontalScrol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ІНТЕГРОВАНЕ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5148064" y="3140968"/>
            <a:ext cx="2016224" cy="1152128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ДОМІНАНТНЕ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6588224" y="1700808"/>
            <a:ext cx="1935088" cy="1177288"/>
          </a:xfrm>
          <a:prstGeom prst="horizontalScroll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ТЕМАТИЧНЕ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Головною  метою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дошкільного  закладу  є  забезпечення реалізації   права   громадян   на   здобуття  дошкільної  освіти, задоволення  потреб  громадян  у  нагляді, догляді та оздоровленні дітей,  створення  умов  для  їх фізичного, розумового і духовного розвитку.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Діяльність дошкільного закладу направлена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 реалізацію основних   завдань  дошкільної  освіти:  збереження  та  зміцнення фізичного  і психічного здоров'я дітей; формування їх особистості, розвиток  творчих  здібностей  та нахилів; забезпечення соціальної адаптації та готовності продовжувати освіту.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Тематичне заняття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“Мої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улюблені </a:t>
            </a: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книжки”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ЗАХОДІВ\Бахматюк  семінар\БАХМАТЮК заняття\DSC05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3772048" cy="2829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Администратор\Desktop\ФОТО ЗАХОДІВ\Бахматюк  семінар\БАХМАТЮК заняття\DSC052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3672408" cy="2754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Інтегроване заняття</a:t>
            </a:r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“Доля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людини”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(за творами В.Сухомлинського)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дминистратор\Desktop\ФОТО ЗАХОДІВ\Ул.Ром. фото заняття\DSC05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284984"/>
            <a:ext cx="3131840" cy="2348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Администратор\Desktop\ФОТО ЗАХОДІВ\Ул.Ром. фото заняття\DSC05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2445736" cy="3260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Администратор\Desktop\ФОТО ЗАХОДІВ\Ул.Ром. фото заняття\DSC0526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212976"/>
            <a:ext cx="2538282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 Комплексне заняття</a:t>
            </a:r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“Ознайомлення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сопілкою”</a:t>
            </a:r>
            <a:endParaRPr lang="ru-RU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ФОТО ЗАХОДІВ\Конкурс вих року 2013\DSC01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284984"/>
            <a:ext cx="4176464" cy="3132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Администратор\Desktop\ФОТО ЗАХОДІВ\Конкурс вих року 2013\DSC01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348880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Домінантне заняття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“Рання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весна”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азурак\фото чер 4 за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3096344" cy="41284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 descr="D:\Мазурак\фото  чер занятт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139952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3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3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3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pPr>
              <a:buNone/>
            </a:pPr>
            <a:endParaRPr lang="uk-UA" b="1" i="1" dirty="0" smtClean="0"/>
          </a:p>
          <a:p>
            <a:pPr>
              <a:buNone/>
            </a:pPr>
            <a:endParaRPr lang="uk-UA" b="1" i="1" dirty="0" smtClean="0"/>
          </a:p>
          <a:p>
            <a:pPr>
              <a:buNone/>
            </a:pPr>
            <a:endParaRPr lang="uk-UA" b="1" i="1" dirty="0" smtClean="0"/>
          </a:p>
          <a:p>
            <a:pPr algn="ctr">
              <a:buNone/>
            </a:pPr>
            <a:r>
              <a:rPr lang="uk-UA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Результативність навчально-виховного процесу</a:t>
            </a:r>
            <a:endParaRPr lang="ru-RU" sz="48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uk-UA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Інваріантна та варіативна частини змісту дошкільної освіти (за освітніми лініями)</a:t>
            </a:r>
            <a:endParaRPr lang="ru-RU" sz="3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Інваріантну складову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змісту дошкільної освіти в ДНЗ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“Сонечко”систематизовано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освітніми лініями: </a:t>
            </a:r>
          </a:p>
          <a:p>
            <a:pPr>
              <a:buNone/>
            </a:pPr>
            <a:r>
              <a:rPr lang="uk-UA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«Особистість дитини»; 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«Дитина в соціумі»; 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«Дитина в природному довкіллі»; 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«Дитина в світі культури»; 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«Гра дитини»;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«Дитина в сенсорно-пізнавальному просторі»;</a:t>
            </a: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«Мовлення дитини».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dirty="0" smtClean="0"/>
              <a:t>   </a:t>
            </a: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 лінія «Особистість дитини»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Педагоги працюють над збереженням та зміцненням фізичного, психічного і духовного здоров’я дитини.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Умовами цілісного розвитку дитини у дошкільному закладі є використання 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здоров’язбережувальних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здоров’яформувальних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технологій, які реалізуються комплексно через створення безпечного розвивального  середовища, екологічно сприятливого життєвого простору, повноцінного медичного обслуговування, харчування, оптимізації рухового режиму, системного підходу до формування у дітей  ціннісного ставлення до власного здоров’я і мотивації щодо здорового способу життя, дотримання гармонійних, доброзичливих взаємин між педагогом та вихованцями, самими дітьми.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зурак\фото(Бахматюк-Бучовська)\Фото03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Мазурак\фото(Бахматюк-Бучовська)\Фото0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432048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037192"/>
          </a:xfrm>
        </p:spPr>
        <p:txBody>
          <a:bodyPr/>
          <a:lstStyle/>
          <a:p>
            <a:pPr algn="ctr"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 лінія </a:t>
            </a:r>
            <a:r>
              <a:rPr lang="uk-UA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“Дитина</a:t>
            </a: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соціумі”</a:t>
            </a: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Моральне виховання є одним із найважливіших чинників загального розвитку дошкільників. Воно здійснюється у всіх видах діяльності і покликане забезпечити виховання в дитини з перших років життя гуманного ставлення до навколишнього світу, любові до родини, рідної домівки, краю, міста, Батьківщини; поваги до людей різних національностей, державної символіки.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41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438460" cy="3328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SC04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4176464" cy="36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Навчально-виховний процес направлений на виконання вимог Базового компоненту дошкільної освіти в Україні.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Для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педагогічний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колектив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використовує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регіональну програму розвитку дітей дошкільного віку «Українське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дошкілля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»,автор. Білан О.І.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3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</a:t>
            </a:r>
            <a:r>
              <a:rPr lang="ru-RU" sz="3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лінія</a:t>
            </a:r>
            <a:r>
              <a:rPr lang="ru-RU" sz="3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3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3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 природному </a:t>
            </a:r>
            <a:r>
              <a:rPr lang="ru-RU" sz="3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довкіллі</a:t>
            </a:r>
            <a:r>
              <a:rPr lang="ru-RU" sz="3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Реалізуючи завдання освітньої лінії «Дитина у природному довкіллі» педагогічні працівники закладу працюють над формуванням у дітей уявлень про: живі організми і природне середовище, багатоманітність явищ природи, причинно-наслідкові зв’язки у природному довкіллі та взаємозв’язок природних умов, рослинного і тваринного світу, позитивний і негативний вплив людської діяльності на стан природи.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41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968552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7" descr="DSC0416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780928"/>
            <a:ext cx="3837912" cy="341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D:\Мазурак\фотки\P1110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4283968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Кутки живої природи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дминистратор\Desktop\ФОТО ЗАХОДІВ\Фото през\SSL24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096344" cy="2322259"/>
          </a:xfrm>
          <a:prstGeom prst="rect">
            <a:avLst/>
          </a:prstGeom>
          <a:noFill/>
        </p:spPr>
      </p:pic>
      <p:pic>
        <p:nvPicPr>
          <p:cNvPr id="6147" name="Picture 3" descr="C:\Users\Администратор\Desktop\ФОТО ЗАХОДІВ\Фото груп\SSL24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348880"/>
            <a:ext cx="2409732" cy="3212976"/>
          </a:xfrm>
          <a:prstGeom prst="rect">
            <a:avLst/>
          </a:prstGeom>
          <a:noFill/>
        </p:spPr>
      </p:pic>
      <p:pic>
        <p:nvPicPr>
          <p:cNvPr id="6148" name="Picture 4" descr="C:\Users\Администратор\Desktop\ФОТО ЗАХОДІВ\Фото през\SSL24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772816"/>
            <a:ext cx="2952327" cy="2214245"/>
          </a:xfrm>
          <a:prstGeom prst="rect">
            <a:avLst/>
          </a:prstGeom>
          <a:noFill/>
        </p:spPr>
      </p:pic>
      <p:pic>
        <p:nvPicPr>
          <p:cNvPr id="6149" name="Picture 5" descr="C:\Users\Администратор\Desktop\ФОТО ЗАХОДІВ\Фото груп\SSL24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4221088"/>
            <a:ext cx="2976331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G:\101SSCAM\SSL245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908720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b="1" dirty="0" smtClean="0"/>
              <a:t>  </a:t>
            </a: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 лінія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«Дитина у світі культури»</a:t>
            </a:r>
            <a:endParaRPr lang="ru-RU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У  кожній віковій групі проводяться заняття зображувальної діяльності: малювання, ліплення, аплікація, художня праця, та самостійна художня діяльність, яка здійснюється в другій половині дня. Пріоритетною метою вищезазначених занять є виховання ціннісного ставлення до українських мистецьких традицій, фольклору, до мистецьких творів художників, композиторів, музикантів, поетів, письменників, до українського декоративно-прикладного мистецтва, ознайомлення з професіями, побутом, працею дорослих та інше.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зурак\фотки\P1110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3552395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истратор\Desktop\ФОТО ЗАХОДІВ\Фото діти за столом\SSL24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645024"/>
            <a:ext cx="3816424" cy="2862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Администратор\Desktop\ФОТО ЗАХОДІВ\фото мед і муз\SSL24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124744"/>
            <a:ext cx="3707904" cy="2780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Администратор\Desktop\ФОТО ЗАХОДІВ\фото мед і муз\SSL24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84752"/>
          </a:xfrm>
        </p:spPr>
        <p:txBody>
          <a:bodyPr>
            <a:normAutofit/>
          </a:bodyPr>
          <a:lstStyle/>
          <a:p>
            <a:pPr algn="ctr"/>
            <a:r>
              <a:rPr lang="uk-UA" sz="4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Театралізована діяльність</a:t>
            </a:r>
            <a: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Настільний театр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“Рукавичка”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ЗАХОДІВ\фото театралізація\DSCN0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2880319" cy="224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дминистратор\Desktop\ФОТО ЗАХОДІВ\фото театралізація\DSCN0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84984"/>
            <a:ext cx="2856317" cy="2142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Администратор\Desktop\ФОТО ЗАХОДІВ\фото театралізація\DSCN0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365104"/>
            <a:ext cx="2736304" cy="205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Театралізована вистава</a:t>
            </a:r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“В гостях у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казки”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Уляна (музика)\подорож у казку\DSCN1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4111"/>
            <a:ext cx="3384376" cy="2538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D:\Уляна (музика)\подорож у казку\DSCN1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093" y="1916832"/>
            <a:ext cx="3515883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D:\Уляна (музика)\подорож у казку\DSCN1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077072"/>
            <a:ext cx="3491880" cy="2618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Вистава пальчикового театру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“Мамині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помічники”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азурак\театральний тиждень\відкриття театрального тижня\фотографії театра\DSCN0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4006412" cy="3004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Мазурак\театральний тиждень\відкриття театрального тижня\фотографії театра\DSCN0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140968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07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Вистава ложкового театру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“Веселі</a:t>
            </a: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звірята”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Уляна (музика)\осінній ярмарок 2014р\DSCN1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393643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Уляна (музика)\осінній ярмарок 2014р\DSCN1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40968"/>
            <a:ext cx="3995936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В роботі з дітьми використовуються навчальні видання, які рекомендовані Міністерством освіти і науки України для використання в дошкільних навчальних закладах: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програма художньо-естетичного розвитку дітей раннього та дошкільного віку   «Радість творчості»;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«Граючись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вчимося.Англійська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мова»;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«Казкова фізкультура». Автор Михайло Єфименко;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“Грайлик”програма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 організації театралізованої діяльності в ДНЗ.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 лінія </a:t>
            </a:r>
          </a:p>
          <a:p>
            <a:pPr algn="ctr">
              <a:buNone/>
            </a:pPr>
            <a:r>
              <a:rPr lang="uk-UA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«Гра дитини»</a:t>
            </a:r>
            <a:endParaRPr lang="ru-RU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роботі вихователів пріоритет надається творчим іграм (сюжетно-рольові,будівельно-конструктивні,ігри-драматизації та інсценівки,ігри з елементами праці та художньо творчої діяльності) та іграм з правилами (дидактичні, рухливі, хороводні тощо).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Ігри проводяться з урахуванням віку дітей, їхніх ігрових інтересів,місця гри в режимі дня,місця проведення,змісту попередніх і наступних форм роботи, сезонних умов, ступеня фізичного та інтелектуального навантаження на дітей.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всіх вікових групах поновлено матеріально-технічне забезпечення для проведення  сюжетно-рольових, конструкторсько-будівельних,дидактичних,настільно-друкованих ігор.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Рухливі ігри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 ЗАХОДІВ\День здоров'я-Спортивна розвага\SSL23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3227850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Уляна (музика)\фізкультурний день 1-мол. 2014р\DSCN1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05064"/>
            <a:ext cx="313184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Администратор\Desktop\ФОТО ЗАХОДІВ\Свято літа 2015\DSC04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3627" y="2204864"/>
            <a:ext cx="307234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Сюжетно-рольові ігри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esktop\ФОТО ЗАХОДІВ\Фото груп\ігрова діяльність\SSL24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772816"/>
            <a:ext cx="4176464" cy="3132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D:\Мазурак\фото чер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98930"/>
            <a:ext cx="4200467" cy="315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71480"/>
            <a:ext cx="8229600" cy="5467368"/>
          </a:xfrm>
        </p:spPr>
        <p:txBody>
          <a:bodyPr/>
          <a:lstStyle/>
          <a:p>
            <a:pPr algn="ctr">
              <a:buNone/>
            </a:pPr>
            <a:r>
              <a:rPr lang="uk-UA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Настільні ігри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9746" name="Picture 2" descr="G:\101SSCAM\SSL24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20788"/>
            <a:ext cx="6480720" cy="4860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/>
          <a:lstStyle/>
          <a:p>
            <a:pPr algn="ctr">
              <a:buNone/>
            </a:pP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Конструктивно-будівельні ігри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esktop\фото мовлення,з фартушками\SSL24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444208" cy="4833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b="1" dirty="0" smtClean="0">
                <a:solidFill>
                  <a:schemeClr val="tx2"/>
                </a:solidFill>
              </a:rPr>
              <a:t>   </a:t>
            </a:r>
            <a:r>
              <a:rPr lang="uk-UA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 лінія «Дитина в сенсорно-пізнавальному просторі»</a:t>
            </a:r>
            <a:endParaRPr lang="ru-RU" sz="3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Діяльність вихователів спрямована на формування у дітей пошуково-дослідницьких умінь, елементарних математичних уявлень, цілісної картини світу, компетентної поведінки в різних життєвих ситуаціях.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 навчально-виховному процесі для сенсорного розвитку дитини використовують наступні види діяльності: ігрова, трудова, конструктивна, образотворча.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Users\Администратор\Desktop\ФОТО ЗАХОДІВ\Фото діти за столом\SSL24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648406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5651" name="Picture 3" descr="C:\Users\Администратор\Desktop\ФОТО ЗАХОДІВ\Фото діти за столом\SSL24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861048"/>
            <a:ext cx="3744417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5652" name="Picture 4" descr="C:\Users\Администратор\Desktop\ФОТО ЗАХОДІВ\Фото діти за столом\SSL245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340768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Администратор\Desktop\ФОТО ЗАХОДІВ\Фото діти за столом\SSL24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3984443" cy="2988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6675" name="Picture 3" descr="C:\Users\Администратор\Desktop\ФОТО ЗАХОДІВ\Фото діти за столом\SSL24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132856"/>
            <a:ext cx="3707904" cy="2780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6676" name="Picture 4" descr="C:\Users\Администратор\Desktop\ФОТО ЗАХОДІВ\Фото діти за столом\SSL24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717032"/>
            <a:ext cx="374441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sz="4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Освітня лінія </a:t>
            </a:r>
          </a:p>
          <a:p>
            <a:pPr algn="ctr">
              <a:buNone/>
            </a:pPr>
            <a:r>
              <a:rPr lang="uk-UA" sz="4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«Мовлення дитини»</a:t>
            </a:r>
            <a:endParaRPr lang="ru-RU" sz="4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Оволодіння рідною мовою і мовленням, як найголовнішим засобом пізнання і спілкування, залишається одним з першочергових завдань в закладі з дітьми упродовж дошкільного дитинства.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Перед вихователями стоїть ряд важливих завдань: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-збагачення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активного словника дитини;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-розвиток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її артикуляційного апарата,мовного дихання;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-удосконалення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фонематичного слуху;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-навчання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дитини вміння слухати мову,розрізняти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 різноманітні звуки;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-навчання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чіткій та правильній вимові. </a:t>
            </a:r>
          </a:p>
          <a:p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 МОВЛЕННЯ\SSL24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G:\ФОТО МОВЛЕННЯ\SSL245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2808312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G:\ФОТО МОВЛЕННЯ\SSL24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221088"/>
            <a:ext cx="3251853" cy="243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3418</TotalTime>
  <Words>3508</Words>
  <Application>Microsoft Office PowerPoint</Application>
  <PresentationFormat>Экран (4:3)</PresentationFormat>
  <Paragraphs>576</Paragraphs>
  <Slides>152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152</vt:i4>
      </vt:variant>
    </vt:vector>
  </HeadingPairs>
  <TitlesOfParts>
    <vt:vector size="153" baseType="lpstr">
      <vt:lpstr>Поток</vt:lpstr>
      <vt:lpstr>Гвіздецький ДНЗ  (ясла-садок) “Сонечко”</vt:lpstr>
      <vt:lpstr>Інформація про ДНЗ: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         Формування дитячого контингенту</vt:lpstr>
      <vt:lpstr>Слайд 11</vt:lpstr>
      <vt:lpstr>Слайд 12</vt:lpstr>
      <vt:lpstr>Ігрові майданчики</vt:lpstr>
      <vt:lpstr>Слайд 14</vt:lpstr>
      <vt:lpstr>Групи ДНЗ</vt:lpstr>
      <vt:lpstr>Слайд 16</vt:lpstr>
      <vt:lpstr>Слайд 17</vt:lpstr>
      <vt:lpstr>Слайд 18</vt:lpstr>
      <vt:lpstr>Харчоблок</vt:lpstr>
      <vt:lpstr>        Обладнання харчоблоку</vt:lpstr>
      <vt:lpstr>Комора для збереження продуктів</vt:lpstr>
      <vt:lpstr>Пральня та комора для збереження постільної білизни та спецодягу</vt:lpstr>
      <vt:lpstr>Методичний кабінет</vt:lpstr>
      <vt:lpstr>Що було придбано у 2017 році</vt:lpstr>
      <vt:lpstr>Забезпечення навчально-наочними посібниками та іграшками відповідно до типового переліку</vt:lpstr>
      <vt:lpstr>Слайд 26</vt:lpstr>
      <vt:lpstr>Слайд 27</vt:lpstr>
      <vt:lpstr>Національні кутки</vt:lpstr>
      <vt:lpstr>Кутки книги</vt:lpstr>
      <vt:lpstr>Слайд 30</vt:lpstr>
      <vt:lpstr>Слайд 31</vt:lpstr>
      <vt:lpstr>Слайд 32</vt:lpstr>
      <vt:lpstr>Освітній рівень педагогічних працівників</vt:lpstr>
      <vt:lpstr>  Підвищення кваліфікації педагогічних працівників </vt:lpstr>
      <vt:lpstr>Результати атестації педагогічних працівників ДНЗ станом на 2016-2017 н.р.</vt:lpstr>
      <vt:lpstr>Технічний персонал закладу</vt:lpstr>
      <vt:lpstr>Слайд 37</vt:lpstr>
      <vt:lpstr>Слайд 38</vt:lpstr>
      <vt:lpstr>Слайд 39</vt:lpstr>
      <vt:lpstr>    </vt:lpstr>
      <vt:lpstr>Організація роботи щодо виявлення обдарованих дітей</vt:lpstr>
      <vt:lpstr>Слайд 42</vt:lpstr>
      <vt:lpstr>Завдання методичної роботи</vt:lpstr>
      <vt:lpstr>Слайд 44</vt:lpstr>
      <vt:lpstr>У методичному кабінеті дошкільного закладу наявні:</vt:lpstr>
      <vt:lpstr>Методична служба</vt:lpstr>
      <vt:lpstr>Слайд 47</vt:lpstr>
      <vt:lpstr>Мозковий штурм  сприяє розвитку творчого мислення, мета якого – групове розв’язання проблеми</vt:lpstr>
      <vt:lpstr>       </vt:lpstr>
      <vt:lpstr>Методичний ринг Мета – вдосконалення професійних знань педагогів, виявлення загальної ерудиції</vt:lpstr>
      <vt:lpstr>«Круглий стіл»  ефективна інтерактивна форма навчання</vt:lpstr>
      <vt:lpstr> Семінар–тренінг “Удосконалюємо дикцію та техніку мовлення” </vt:lpstr>
      <vt:lpstr>Дискусія – колективне обговорення якогось складного питання, наприкінці дискусії формулюється єдине колективне розв’язання проблеми </vt:lpstr>
      <vt:lpstr>Тренінг  “Формування основ здорового способу життя у дітей дошкільного віку засобами вправ спортивного характеру”</vt:lpstr>
      <vt:lpstr>Синтез думок – пошук і виявлення оригінальних рішень з теоретичних та практичних питань</vt:lpstr>
      <vt:lpstr>Майстер-клас – це можливість познайомитись з новітніми технологіями,   авторськими методиками</vt:lpstr>
      <vt:lpstr>Організація інноваційної діяльності ДНЗ</vt:lpstr>
      <vt:lpstr>Слайд 58</vt:lpstr>
      <vt:lpstr>Слайд 59</vt:lpstr>
      <vt:lpstr>Слайд 60</vt:lpstr>
      <vt:lpstr>Слайд 61</vt:lpstr>
      <vt:lpstr>Робота з дітьми</vt:lpstr>
      <vt:lpstr>Робота з батьками</vt:lpstr>
      <vt:lpstr>Робота з педагогами</vt:lpstr>
      <vt:lpstr>Слайд 65</vt:lpstr>
      <vt:lpstr>Слайд 66</vt:lpstr>
      <vt:lpstr>Слайд 67</vt:lpstr>
      <vt:lpstr>Слайд 68</vt:lpstr>
      <vt:lpstr>Види занять</vt:lpstr>
      <vt:lpstr>   Тематичне заняття “Мої улюблені книжки”</vt:lpstr>
      <vt:lpstr>Інтегроване заняття “Доля людини”(за творами В.Сухомлинського)</vt:lpstr>
      <vt:lpstr> Комплексне заняття “Ознайомлення з сопілкою”</vt:lpstr>
      <vt:lpstr>Домінантне заняття “Рання весна” </vt:lpstr>
      <vt:lpstr>Слайд 74</vt:lpstr>
      <vt:lpstr>Слайд 75</vt:lpstr>
      <vt:lpstr>Слайд 76</vt:lpstr>
      <vt:lpstr>Слайд 77</vt:lpstr>
      <vt:lpstr>       </vt:lpstr>
      <vt:lpstr>Слайд 79</vt:lpstr>
      <vt:lpstr>       </vt:lpstr>
      <vt:lpstr>Слайд 81</vt:lpstr>
      <vt:lpstr>Кутки живої природи</vt:lpstr>
      <vt:lpstr>Слайд 83</vt:lpstr>
      <vt:lpstr>Слайд 84</vt:lpstr>
      <vt:lpstr>Слайд 85</vt:lpstr>
      <vt:lpstr>Театралізована діяльність Настільний театр “Рукавичка”</vt:lpstr>
      <vt:lpstr>Театралізована вистава  “В гостях у казки”</vt:lpstr>
      <vt:lpstr>Вистава пальчикового театру “Мамині помічники”</vt:lpstr>
      <vt:lpstr>Вистава ложкового театру “Веселі звірята”</vt:lpstr>
      <vt:lpstr>Слайд 90</vt:lpstr>
      <vt:lpstr>Слайд 91</vt:lpstr>
      <vt:lpstr>Сюжетно-рольові ігри</vt:lpstr>
      <vt:lpstr>Слайд 93</vt:lpstr>
      <vt:lpstr>Слайд 94</vt:lpstr>
      <vt:lpstr>  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Фізкультурно-оздоровча робота</vt:lpstr>
      <vt:lpstr>Фізкультурне заняття</vt:lpstr>
      <vt:lpstr>Ранкова гімнастика</vt:lpstr>
      <vt:lpstr>Гімнастика пробудження</vt:lpstr>
      <vt:lpstr>Спортивне свято “Спортом зиму зустрічаємо”</vt:lpstr>
      <vt:lpstr>Прогулянка</vt:lpstr>
      <vt:lpstr>День захисту дітей</vt:lpstr>
      <vt:lpstr>Слайд 110</vt:lpstr>
      <vt:lpstr>Слайд 111</vt:lpstr>
      <vt:lpstr>Круглий стіл “Готовність до школи”</vt:lpstr>
      <vt:lpstr>Батьківські кутки середня група</vt:lpstr>
      <vt:lpstr>Батьківські кутки старша група</vt:lpstr>
      <vt:lpstr>Батьківські кутки І молодша група </vt:lpstr>
      <vt:lpstr>Батьківські кутки ІІ молодша група</vt:lpstr>
      <vt:lpstr> Виставки дитячих робіт виготовлених разом з батьками</vt:lpstr>
      <vt:lpstr>Слайд 118</vt:lpstr>
      <vt:lpstr>Слайд 119</vt:lpstr>
      <vt:lpstr>Свята та розваги Свято Осені</vt:lpstr>
      <vt:lpstr>Свята Свято 1 вересня</vt:lpstr>
      <vt:lpstr>Свята Розвага “Святий Миколаю, прийди до нас з раю”</vt:lpstr>
      <vt:lpstr>Весняне свято</vt:lpstr>
      <vt:lpstr>Барви золотої осені</vt:lpstr>
      <vt:lpstr>Новорічне свято</vt:lpstr>
      <vt:lpstr>І прийде Шевченкова весна</vt:lpstr>
      <vt:lpstr>Випускний бал</vt:lpstr>
      <vt:lpstr>Слайд 128</vt:lpstr>
      <vt:lpstr>Семінар-практикум “Ефективне оздоровлення дошкільників”</vt:lpstr>
      <vt:lpstr>Реалізація програми  “Разом до гармонії”</vt:lpstr>
      <vt:lpstr>Психолого-педагогічні посиденьки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Робота щодо безпеки життєдіяльності дітей</vt:lpstr>
      <vt:lpstr>Слайд 150</vt:lpstr>
      <vt:lpstr>Пожежна безпека</vt:lpstr>
      <vt:lpstr>Слайд 152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Гвіздецький ДНЗ  (ясла-садок) “Сонечко”</dc:title>
  <dc:creator>Администратор</dc:creator>
  <cp:lastModifiedBy>Admin</cp:lastModifiedBy>
  <cp:revision>368</cp:revision>
  <dcterms:created xsi:type="dcterms:W3CDTF">2016-01-05T09:21:09Z</dcterms:created>
  <dcterms:modified xsi:type="dcterms:W3CDTF">2018-01-29T13:09:13Z</dcterms:modified>
</cp:coreProperties>
</file>