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529D583B-017C-466B-B2AD-3F1E41227237}">
          <p14:sldIdLst>
            <p14:sldId id="257"/>
            <p14:sldId id="258"/>
            <p14:sldId id="259"/>
            <p14:sldId id="260"/>
            <p14:sldId id="262"/>
          </p14:sldIdLst>
        </p14:section>
        <p14:section name="Розділ без заголовка" id="{502BAFA1-387C-4B21-AE6F-056A204F8D6D}">
          <p14:sldIdLst>
            <p14:sldId id="263"/>
            <p14:sldId id="264"/>
            <p14:sldId id="265"/>
            <p14:sldId id="266"/>
            <p14:sldId id="267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2" autoAdjust="0"/>
    <p:restoredTop sz="94678" autoAdjust="0"/>
  </p:normalViewPr>
  <p:slideViewPr>
    <p:cSldViewPr snapToGrid="0">
      <p:cViewPr>
        <p:scale>
          <a:sx n="78" d="100"/>
          <a:sy n="78" d="100"/>
        </p:scale>
        <p:origin x="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5C645-546A-4CA2-A4FF-9B891EEFC1D7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0F192C6C-1216-48AB-A750-A694DECEBCFD}">
      <dgm:prSet phldrT="[Текст]" custT="1"/>
      <dgm:spPr/>
      <dgm:t>
        <a:bodyPr/>
        <a:lstStyle/>
        <a:p>
          <a:r>
            <a:rPr lang="uk-UA" sz="2800" dirty="0"/>
            <a:t>Об’єктами оцінювання є результати навчання учнів</a:t>
          </a:r>
        </a:p>
      </dgm:t>
    </dgm:pt>
    <dgm:pt modelId="{64D7F014-EEBB-4E7A-BDF3-F597007685C8}" type="parTrans" cxnId="{9C306C94-EA49-4D2C-A8F5-C8B2AE249ED6}">
      <dgm:prSet/>
      <dgm:spPr/>
      <dgm:t>
        <a:bodyPr/>
        <a:lstStyle/>
        <a:p>
          <a:endParaRPr lang="uk-UA"/>
        </a:p>
      </dgm:t>
    </dgm:pt>
    <dgm:pt modelId="{AD8D226F-4103-41A8-9985-68E02B89A88B}" type="sibTrans" cxnId="{9C306C94-EA49-4D2C-A8F5-C8B2AE249ED6}">
      <dgm:prSet/>
      <dgm:spPr/>
      <dgm:t>
        <a:bodyPr/>
        <a:lstStyle/>
        <a:p>
          <a:endParaRPr lang="uk-UA"/>
        </a:p>
      </dgm:t>
    </dgm:pt>
    <dgm:pt modelId="{C302A737-00CA-4793-849A-315C392E67C1}">
      <dgm:prSet phldrT="[Текст]" phldr="1"/>
      <dgm:spPr/>
      <dgm:t>
        <a:bodyPr/>
        <a:lstStyle/>
        <a:p>
          <a:endParaRPr lang="uk-UA" dirty="0"/>
        </a:p>
      </dgm:t>
    </dgm:pt>
    <dgm:pt modelId="{BB3A7FE2-8A2E-4FC5-B98A-BE1C0381087F}" type="parTrans" cxnId="{C6936504-F206-45E0-AD92-88AD2E490ABC}">
      <dgm:prSet/>
      <dgm:spPr/>
      <dgm:t>
        <a:bodyPr/>
        <a:lstStyle/>
        <a:p>
          <a:endParaRPr lang="uk-UA"/>
        </a:p>
      </dgm:t>
    </dgm:pt>
    <dgm:pt modelId="{03550C8E-BAF6-4EA1-BC7E-A92FCF0BE032}" type="sibTrans" cxnId="{C6936504-F206-45E0-AD92-88AD2E490ABC}">
      <dgm:prSet/>
      <dgm:spPr/>
      <dgm:t>
        <a:bodyPr/>
        <a:lstStyle/>
        <a:p>
          <a:endParaRPr lang="uk-UA"/>
        </a:p>
      </dgm:t>
    </dgm:pt>
    <dgm:pt modelId="{CB3CD4E2-2C45-486B-B797-91933CF625E4}">
      <dgm:prSet phldrT="[Текст]" phldr="1"/>
      <dgm:spPr/>
      <dgm:t>
        <a:bodyPr/>
        <a:lstStyle/>
        <a:p>
          <a:endParaRPr lang="uk-UA" dirty="0"/>
        </a:p>
      </dgm:t>
    </dgm:pt>
    <dgm:pt modelId="{049F0588-F302-43BF-8A41-73400AB3191B}" type="parTrans" cxnId="{FD7A2499-0ADF-4FB0-8FF0-A6AD4B75E45E}">
      <dgm:prSet/>
      <dgm:spPr/>
      <dgm:t>
        <a:bodyPr/>
        <a:lstStyle/>
        <a:p>
          <a:endParaRPr lang="uk-UA"/>
        </a:p>
      </dgm:t>
    </dgm:pt>
    <dgm:pt modelId="{BF39AEAA-51EF-4128-8791-EA4AA7DCE3D2}" type="sibTrans" cxnId="{FD7A2499-0ADF-4FB0-8FF0-A6AD4B75E45E}">
      <dgm:prSet/>
      <dgm:spPr/>
      <dgm:t>
        <a:bodyPr/>
        <a:lstStyle/>
        <a:p>
          <a:endParaRPr lang="uk-UA"/>
        </a:p>
      </dgm:t>
    </dgm:pt>
    <dgm:pt modelId="{D0E20ACE-8AA7-4D05-BB6E-1380F8E0BBAD}" type="pres">
      <dgm:prSet presAssocID="{4985C645-546A-4CA2-A4FF-9B891EEFC1D7}" presName="Name0" presStyleCnt="0">
        <dgm:presLayoutVars>
          <dgm:dir/>
          <dgm:animLvl val="lvl"/>
          <dgm:resizeHandles val="exact"/>
        </dgm:presLayoutVars>
      </dgm:prSet>
      <dgm:spPr/>
    </dgm:pt>
    <dgm:pt modelId="{23246BA0-3562-453D-B14C-21F8EB18B57D}" type="pres">
      <dgm:prSet presAssocID="{4985C645-546A-4CA2-A4FF-9B891EEFC1D7}" presName="dummy" presStyleCnt="0"/>
      <dgm:spPr/>
    </dgm:pt>
    <dgm:pt modelId="{9B16D066-7241-4E7C-8A59-B3E6476AF116}" type="pres">
      <dgm:prSet presAssocID="{4985C645-546A-4CA2-A4FF-9B891EEFC1D7}" presName="linH" presStyleCnt="0"/>
      <dgm:spPr/>
    </dgm:pt>
    <dgm:pt modelId="{26CDC38F-F2BB-4BBD-BE2B-C135729D36E2}" type="pres">
      <dgm:prSet presAssocID="{4985C645-546A-4CA2-A4FF-9B891EEFC1D7}" presName="padding1" presStyleCnt="0"/>
      <dgm:spPr/>
    </dgm:pt>
    <dgm:pt modelId="{C4CB9EB1-91CD-46FA-9693-05E244A41645}" type="pres">
      <dgm:prSet presAssocID="{0F192C6C-1216-48AB-A750-A694DECEBCFD}" presName="linV" presStyleCnt="0"/>
      <dgm:spPr/>
    </dgm:pt>
    <dgm:pt modelId="{3634688D-11DB-48E4-92F5-076E674217FA}" type="pres">
      <dgm:prSet presAssocID="{0F192C6C-1216-48AB-A750-A694DECEBCFD}" presName="spVertical1" presStyleCnt="0"/>
      <dgm:spPr/>
    </dgm:pt>
    <dgm:pt modelId="{95FBCF71-5805-4C0C-A0F4-855F2DB98B30}" type="pres">
      <dgm:prSet presAssocID="{0F192C6C-1216-48AB-A750-A694DECEBCFD}" presName="parTx" presStyleLbl="revTx" presStyleIdx="0" presStyleCnt="3" custScaleX="2000000" custScaleY="638893">
        <dgm:presLayoutVars>
          <dgm:chMax val="0"/>
          <dgm:chPref val="0"/>
          <dgm:bulletEnabled val="1"/>
        </dgm:presLayoutVars>
      </dgm:prSet>
      <dgm:spPr/>
    </dgm:pt>
    <dgm:pt modelId="{5A0E7E0A-AF11-4EA0-ABC8-472155296412}" type="pres">
      <dgm:prSet presAssocID="{0F192C6C-1216-48AB-A750-A694DECEBCFD}" presName="spVertical2" presStyleCnt="0"/>
      <dgm:spPr/>
    </dgm:pt>
    <dgm:pt modelId="{A79280A4-9878-43E2-96B0-2701ECA8C1A0}" type="pres">
      <dgm:prSet presAssocID="{0F192C6C-1216-48AB-A750-A694DECEBCFD}" presName="spVertical3" presStyleCnt="0"/>
      <dgm:spPr/>
    </dgm:pt>
    <dgm:pt modelId="{C8197F87-FF12-41EC-9D0B-161CCC8E192D}" type="pres">
      <dgm:prSet presAssocID="{AD8D226F-4103-41A8-9985-68E02B89A88B}" presName="space" presStyleCnt="0"/>
      <dgm:spPr/>
    </dgm:pt>
    <dgm:pt modelId="{D2AAFEC4-F040-4D37-9A33-73DBF49B94B2}" type="pres">
      <dgm:prSet presAssocID="{C302A737-00CA-4793-849A-315C392E67C1}" presName="linV" presStyleCnt="0"/>
      <dgm:spPr/>
    </dgm:pt>
    <dgm:pt modelId="{539B16B2-D533-47D4-9787-9061BB60AD36}" type="pres">
      <dgm:prSet presAssocID="{C302A737-00CA-4793-849A-315C392E67C1}" presName="spVertical1" presStyleCnt="0"/>
      <dgm:spPr/>
    </dgm:pt>
    <dgm:pt modelId="{02008C5D-47DB-4626-8A8F-A818866B8142}" type="pres">
      <dgm:prSet presAssocID="{C302A737-00CA-4793-849A-315C392E67C1}" presName="parTx" presStyleLbl="revTx" presStyleIdx="1" presStyleCnt="3" custScaleX="199142">
        <dgm:presLayoutVars>
          <dgm:chMax val="0"/>
          <dgm:chPref val="0"/>
          <dgm:bulletEnabled val="1"/>
        </dgm:presLayoutVars>
      </dgm:prSet>
      <dgm:spPr/>
    </dgm:pt>
    <dgm:pt modelId="{BD07592F-E57D-499A-8B3F-CF586D037B4F}" type="pres">
      <dgm:prSet presAssocID="{C302A737-00CA-4793-849A-315C392E67C1}" presName="spVertical2" presStyleCnt="0"/>
      <dgm:spPr/>
    </dgm:pt>
    <dgm:pt modelId="{7C73C49F-B2E6-417D-A0C5-EDE3191A2EDA}" type="pres">
      <dgm:prSet presAssocID="{C302A737-00CA-4793-849A-315C392E67C1}" presName="spVertical3" presStyleCnt="0"/>
      <dgm:spPr/>
    </dgm:pt>
    <dgm:pt modelId="{795FE413-EFC4-420C-9489-41C04F2EF1E8}" type="pres">
      <dgm:prSet presAssocID="{03550C8E-BAF6-4EA1-BC7E-A92FCF0BE032}" presName="space" presStyleCnt="0"/>
      <dgm:spPr/>
    </dgm:pt>
    <dgm:pt modelId="{6BF4C6E6-2C58-4579-AA07-70750D2874A0}" type="pres">
      <dgm:prSet presAssocID="{CB3CD4E2-2C45-486B-B797-91933CF625E4}" presName="linV" presStyleCnt="0"/>
      <dgm:spPr/>
    </dgm:pt>
    <dgm:pt modelId="{145EF58A-337C-46EE-A809-A5EBDB509D80}" type="pres">
      <dgm:prSet presAssocID="{CB3CD4E2-2C45-486B-B797-91933CF625E4}" presName="spVertical1" presStyleCnt="0"/>
      <dgm:spPr/>
    </dgm:pt>
    <dgm:pt modelId="{307D0417-DE4F-431E-95A8-F65050B28F66}" type="pres">
      <dgm:prSet presAssocID="{CB3CD4E2-2C45-486B-B797-91933CF625E4}" presName="par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B70E9FB-0D36-4F2E-ABB1-DEA336FF6BC2}" type="pres">
      <dgm:prSet presAssocID="{CB3CD4E2-2C45-486B-B797-91933CF625E4}" presName="spVertical2" presStyleCnt="0"/>
      <dgm:spPr/>
    </dgm:pt>
    <dgm:pt modelId="{1626F44E-7C55-41E0-85E0-501A5A192C18}" type="pres">
      <dgm:prSet presAssocID="{CB3CD4E2-2C45-486B-B797-91933CF625E4}" presName="spVertical3" presStyleCnt="0"/>
      <dgm:spPr/>
    </dgm:pt>
    <dgm:pt modelId="{C7448C89-6ADD-461B-B28C-EB838CC33312}" type="pres">
      <dgm:prSet presAssocID="{4985C645-546A-4CA2-A4FF-9B891EEFC1D7}" presName="padding2" presStyleCnt="0"/>
      <dgm:spPr/>
    </dgm:pt>
    <dgm:pt modelId="{A0342FE8-C54F-4F28-AE10-C72362F87A35}" type="pres">
      <dgm:prSet presAssocID="{4985C645-546A-4CA2-A4FF-9B891EEFC1D7}" presName="negArrow" presStyleCnt="0"/>
      <dgm:spPr/>
    </dgm:pt>
    <dgm:pt modelId="{E5410A92-43E3-4CF9-AA10-73524C43E012}" type="pres">
      <dgm:prSet presAssocID="{4985C645-546A-4CA2-A4FF-9B891EEFC1D7}" presName="backgroundArrow" presStyleLbl="node1" presStyleIdx="0" presStyleCnt="1" custScaleY="615432" custLinFactNeighborX="6" custLinFactNeighborY="41892"/>
      <dgm:spPr/>
    </dgm:pt>
  </dgm:ptLst>
  <dgm:cxnLst>
    <dgm:cxn modelId="{C6936504-F206-45E0-AD92-88AD2E490ABC}" srcId="{4985C645-546A-4CA2-A4FF-9B891EEFC1D7}" destId="{C302A737-00CA-4793-849A-315C392E67C1}" srcOrd="1" destOrd="0" parTransId="{BB3A7FE2-8A2E-4FC5-B98A-BE1C0381087F}" sibTransId="{03550C8E-BAF6-4EA1-BC7E-A92FCF0BE032}"/>
    <dgm:cxn modelId="{36045567-89E9-4E2D-B112-0455723E7DBD}" type="presOf" srcId="{C302A737-00CA-4793-849A-315C392E67C1}" destId="{02008C5D-47DB-4626-8A8F-A818866B8142}" srcOrd="0" destOrd="0" presId="urn:microsoft.com/office/officeart/2005/8/layout/hProcess3"/>
    <dgm:cxn modelId="{C7F4597A-4585-401F-8988-D4E88B45023E}" type="presOf" srcId="{0F192C6C-1216-48AB-A750-A694DECEBCFD}" destId="{95FBCF71-5805-4C0C-A0F4-855F2DB98B30}" srcOrd="0" destOrd="0" presId="urn:microsoft.com/office/officeart/2005/8/layout/hProcess3"/>
    <dgm:cxn modelId="{9C306C94-EA49-4D2C-A8F5-C8B2AE249ED6}" srcId="{4985C645-546A-4CA2-A4FF-9B891EEFC1D7}" destId="{0F192C6C-1216-48AB-A750-A694DECEBCFD}" srcOrd="0" destOrd="0" parTransId="{64D7F014-EEBB-4E7A-BDF3-F597007685C8}" sibTransId="{AD8D226F-4103-41A8-9985-68E02B89A88B}"/>
    <dgm:cxn modelId="{FD7A2499-0ADF-4FB0-8FF0-A6AD4B75E45E}" srcId="{4985C645-546A-4CA2-A4FF-9B891EEFC1D7}" destId="{CB3CD4E2-2C45-486B-B797-91933CF625E4}" srcOrd="2" destOrd="0" parTransId="{049F0588-F302-43BF-8A41-73400AB3191B}" sibTransId="{BF39AEAA-51EF-4128-8791-EA4AA7DCE3D2}"/>
    <dgm:cxn modelId="{F36EFC9E-87F2-4990-966E-6B7FB7B889EC}" type="presOf" srcId="{CB3CD4E2-2C45-486B-B797-91933CF625E4}" destId="{307D0417-DE4F-431E-95A8-F65050B28F66}" srcOrd="0" destOrd="0" presId="urn:microsoft.com/office/officeart/2005/8/layout/hProcess3"/>
    <dgm:cxn modelId="{985ADEC3-3900-4987-9CEA-39F34EE79975}" type="presOf" srcId="{4985C645-546A-4CA2-A4FF-9B891EEFC1D7}" destId="{D0E20ACE-8AA7-4D05-BB6E-1380F8E0BBAD}" srcOrd="0" destOrd="0" presId="urn:microsoft.com/office/officeart/2005/8/layout/hProcess3"/>
    <dgm:cxn modelId="{2FED3C66-AFD1-4878-BBDF-6891E138D2AA}" type="presParOf" srcId="{D0E20ACE-8AA7-4D05-BB6E-1380F8E0BBAD}" destId="{23246BA0-3562-453D-B14C-21F8EB18B57D}" srcOrd="0" destOrd="0" presId="urn:microsoft.com/office/officeart/2005/8/layout/hProcess3"/>
    <dgm:cxn modelId="{E4860E5A-A581-4C54-803C-12190C6CF39A}" type="presParOf" srcId="{D0E20ACE-8AA7-4D05-BB6E-1380F8E0BBAD}" destId="{9B16D066-7241-4E7C-8A59-B3E6476AF116}" srcOrd="1" destOrd="0" presId="urn:microsoft.com/office/officeart/2005/8/layout/hProcess3"/>
    <dgm:cxn modelId="{FF038558-B25D-43EA-B640-53D1751A010D}" type="presParOf" srcId="{9B16D066-7241-4E7C-8A59-B3E6476AF116}" destId="{26CDC38F-F2BB-4BBD-BE2B-C135729D36E2}" srcOrd="0" destOrd="0" presId="urn:microsoft.com/office/officeart/2005/8/layout/hProcess3"/>
    <dgm:cxn modelId="{28FAE1E7-8C16-4B3C-9BF2-F4AAC2D447F8}" type="presParOf" srcId="{9B16D066-7241-4E7C-8A59-B3E6476AF116}" destId="{C4CB9EB1-91CD-46FA-9693-05E244A41645}" srcOrd="1" destOrd="0" presId="urn:microsoft.com/office/officeart/2005/8/layout/hProcess3"/>
    <dgm:cxn modelId="{A632A5A6-CB52-4CC1-950D-4D9182C8692C}" type="presParOf" srcId="{C4CB9EB1-91CD-46FA-9693-05E244A41645}" destId="{3634688D-11DB-48E4-92F5-076E674217FA}" srcOrd="0" destOrd="0" presId="urn:microsoft.com/office/officeart/2005/8/layout/hProcess3"/>
    <dgm:cxn modelId="{73E22BCC-CB99-40F1-A2AA-26D08B69FF0C}" type="presParOf" srcId="{C4CB9EB1-91CD-46FA-9693-05E244A41645}" destId="{95FBCF71-5805-4C0C-A0F4-855F2DB98B30}" srcOrd="1" destOrd="0" presId="urn:microsoft.com/office/officeart/2005/8/layout/hProcess3"/>
    <dgm:cxn modelId="{9995C350-626D-4D27-B107-837F2AE68C51}" type="presParOf" srcId="{C4CB9EB1-91CD-46FA-9693-05E244A41645}" destId="{5A0E7E0A-AF11-4EA0-ABC8-472155296412}" srcOrd="2" destOrd="0" presId="urn:microsoft.com/office/officeart/2005/8/layout/hProcess3"/>
    <dgm:cxn modelId="{CCAA71D0-E7EF-4619-8F6A-9D631697F83C}" type="presParOf" srcId="{C4CB9EB1-91CD-46FA-9693-05E244A41645}" destId="{A79280A4-9878-43E2-96B0-2701ECA8C1A0}" srcOrd="3" destOrd="0" presId="urn:microsoft.com/office/officeart/2005/8/layout/hProcess3"/>
    <dgm:cxn modelId="{E2678238-1009-4A22-A4ED-52D40B34589D}" type="presParOf" srcId="{9B16D066-7241-4E7C-8A59-B3E6476AF116}" destId="{C8197F87-FF12-41EC-9D0B-161CCC8E192D}" srcOrd="2" destOrd="0" presId="urn:microsoft.com/office/officeart/2005/8/layout/hProcess3"/>
    <dgm:cxn modelId="{FBC2CC6F-7071-45CD-BE80-5B578E17A074}" type="presParOf" srcId="{9B16D066-7241-4E7C-8A59-B3E6476AF116}" destId="{D2AAFEC4-F040-4D37-9A33-73DBF49B94B2}" srcOrd="3" destOrd="0" presId="urn:microsoft.com/office/officeart/2005/8/layout/hProcess3"/>
    <dgm:cxn modelId="{43307CB1-C164-43F1-9DE8-AF70D89215D0}" type="presParOf" srcId="{D2AAFEC4-F040-4D37-9A33-73DBF49B94B2}" destId="{539B16B2-D533-47D4-9787-9061BB60AD36}" srcOrd="0" destOrd="0" presId="urn:microsoft.com/office/officeart/2005/8/layout/hProcess3"/>
    <dgm:cxn modelId="{C29F495C-C61F-41A8-9DED-D89245A3CBD6}" type="presParOf" srcId="{D2AAFEC4-F040-4D37-9A33-73DBF49B94B2}" destId="{02008C5D-47DB-4626-8A8F-A818866B8142}" srcOrd="1" destOrd="0" presId="urn:microsoft.com/office/officeart/2005/8/layout/hProcess3"/>
    <dgm:cxn modelId="{53339352-EF85-4938-A4E9-F070D5FA58BF}" type="presParOf" srcId="{D2AAFEC4-F040-4D37-9A33-73DBF49B94B2}" destId="{BD07592F-E57D-499A-8B3F-CF586D037B4F}" srcOrd="2" destOrd="0" presId="urn:microsoft.com/office/officeart/2005/8/layout/hProcess3"/>
    <dgm:cxn modelId="{197B133E-2CF1-43D0-9D4E-D2D679889FE2}" type="presParOf" srcId="{D2AAFEC4-F040-4D37-9A33-73DBF49B94B2}" destId="{7C73C49F-B2E6-417D-A0C5-EDE3191A2EDA}" srcOrd="3" destOrd="0" presId="urn:microsoft.com/office/officeart/2005/8/layout/hProcess3"/>
    <dgm:cxn modelId="{F3B11D87-8891-4A60-B4AC-63AB1FB7C2A3}" type="presParOf" srcId="{9B16D066-7241-4E7C-8A59-B3E6476AF116}" destId="{795FE413-EFC4-420C-9489-41C04F2EF1E8}" srcOrd="4" destOrd="0" presId="urn:microsoft.com/office/officeart/2005/8/layout/hProcess3"/>
    <dgm:cxn modelId="{213D4288-F701-4950-907B-267934AB083D}" type="presParOf" srcId="{9B16D066-7241-4E7C-8A59-B3E6476AF116}" destId="{6BF4C6E6-2C58-4579-AA07-70750D2874A0}" srcOrd="5" destOrd="0" presId="urn:microsoft.com/office/officeart/2005/8/layout/hProcess3"/>
    <dgm:cxn modelId="{891FFB78-5CCC-4196-A506-D3B9FE23478E}" type="presParOf" srcId="{6BF4C6E6-2C58-4579-AA07-70750D2874A0}" destId="{145EF58A-337C-46EE-A809-A5EBDB509D80}" srcOrd="0" destOrd="0" presId="urn:microsoft.com/office/officeart/2005/8/layout/hProcess3"/>
    <dgm:cxn modelId="{0C3059B9-BE61-4FD0-BEA5-E45F296088E9}" type="presParOf" srcId="{6BF4C6E6-2C58-4579-AA07-70750D2874A0}" destId="{307D0417-DE4F-431E-95A8-F65050B28F66}" srcOrd="1" destOrd="0" presId="urn:microsoft.com/office/officeart/2005/8/layout/hProcess3"/>
    <dgm:cxn modelId="{F929AA9F-5227-425D-BEFB-552F160BBD55}" type="presParOf" srcId="{6BF4C6E6-2C58-4579-AA07-70750D2874A0}" destId="{5B70E9FB-0D36-4F2E-ABB1-DEA336FF6BC2}" srcOrd="2" destOrd="0" presId="urn:microsoft.com/office/officeart/2005/8/layout/hProcess3"/>
    <dgm:cxn modelId="{3E6888D2-9852-4E40-9FF2-06FD551744F8}" type="presParOf" srcId="{6BF4C6E6-2C58-4579-AA07-70750D2874A0}" destId="{1626F44E-7C55-41E0-85E0-501A5A192C18}" srcOrd="3" destOrd="0" presId="urn:microsoft.com/office/officeart/2005/8/layout/hProcess3"/>
    <dgm:cxn modelId="{B0BC8E8A-B246-4539-88F1-9085D95135DC}" type="presParOf" srcId="{9B16D066-7241-4E7C-8A59-B3E6476AF116}" destId="{C7448C89-6ADD-461B-B28C-EB838CC33312}" srcOrd="6" destOrd="0" presId="urn:microsoft.com/office/officeart/2005/8/layout/hProcess3"/>
    <dgm:cxn modelId="{768DDDC9-93AD-4025-AD32-18E224B5A028}" type="presParOf" srcId="{9B16D066-7241-4E7C-8A59-B3E6476AF116}" destId="{A0342FE8-C54F-4F28-AE10-C72362F87A35}" srcOrd="7" destOrd="0" presId="urn:microsoft.com/office/officeart/2005/8/layout/hProcess3"/>
    <dgm:cxn modelId="{35662040-3F54-4308-B363-F5796030015A}" type="presParOf" srcId="{9B16D066-7241-4E7C-8A59-B3E6476AF116}" destId="{E5410A92-43E3-4CF9-AA10-73524C43E01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10A92-43E3-4CF9-AA10-73524C43E012}">
      <dsp:nvSpPr>
        <dsp:cNvPr id="0" name=""/>
        <dsp:cNvSpPr/>
      </dsp:nvSpPr>
      <dsp:spPr>
        <a:xfrm>
          <a:off x="12459" y="0"/>
          <a:ext cx="4966775" cy="3748194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D0417-DE4F-431E-95A8-F65050B28F66}">
      <dsp:nvSpPr>
        <dsp:cNvPr id="0" name=""/>
        <dsp:cNvSpPr/>
      </dsp:nvSpPr>
      <dsp:spPr>
        <a:xfrm>
          <a:off x="4308252" y="273231"/>
          <a:ext cx="174006" cy="50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 dirty="0"/>
        </a:p>
      </dsp:txBody>
      <dsp:txXfrm>
        <a:off x="4308252" y="273231"/>
        <a:ext cx="174006" cy="500732"/>
      </dsp:txXfrm>
    </dsp:sp>
    <dsp:sp modelId="{02008C5D-47DB-4626-8A8F-A818866B8142}">
      <dsp:nvSpPr>
        <dsp:cNvPr id="0" name=""/>
        <dsp:cNvSpPr/>
      </dsp:nvSpPr>
      <dsp:spPr>
        <a:xfrm>
          <a:off x="3926930" y="273231"/>
          <a:ext cx="346520" cy="500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 dirty="0"/>
        </a:p>
      </dsp:txBody>
      <dsp:txXfrm>
        <a:off x="3926930" y="273231"/>
        <a:ext cx="346520" cy="500732"/>
      </dsp:txXfrm>
    </dsp:sp>
    <dsp:sp modelId="{95FBCF71-5805-4C0C-A0F4-855F2DB98B30}">
      <dsp:nvSpPr>
        <dsp:cNvPr id="0" name=""/>
        <dsp:cNvSpPr/>
      </dsp:nvSpPr>
      <dsp:spPr>
        <a:xfrm>
          <a:off x="411990" y="273231"/>
          <a:ext cx="3480138" cy="3199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Об’єктами оцінювання є результати навчання учнів</a:t>
          </a:r>
        </a:p>
      </dsp:txBody>
      <dsp:txXfrm>
        <a:off x="411990" y="273231"/>
        <a:ext cx="3480138" cy="3199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AE10CE4-0AEF-4BAF-A7E0-9658501A1783}" type="datetime1">
              <a:rPr lang="uk-UA" smtClean="0"/>
              <a:t>28.08.2024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E96D678-0CBC-4120-B2EA-DA48EA9EEA6C}" type="datetime1">
              <a:rPr lang="uk-UA" smtClean="0"/>
              <a:t>28.08.2024</a:t>
            </a:fld>
            <a:endParaRPr lang="en-US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"/>
              <a:t>Зразки заголовків</a:t>
            </a:r>
            <a:endParaRPr lang="en-US"/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D1EC39-490E-4AE8-92CB-DE9518FDD1BD}" type="datetime1">
              <a:rPr lang="uk-UA" smtClean="0"/>
              <a:t>28.08.2024</a:t>
            </a:fld>
            <a:endParaRPr lang="en-US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4A78F6-72DB-416E-B2B1-9040BCAD9E9D}" type="datetime1">
              <a:rPr lang="uk-UA" smtClean="0"/>
              <a:t>28.08.2024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B12714-5B97-4F13-9792-6D53EADE4894}" type="datetime1">
              <a:rPr lang="uk-UA" smtClean="0"/>
              <a:t>28.08.2024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F0AF5F-7003-4DD2-8176-01461E5D019D}" type="datetime1">
              <a:rPr lang="uk-UA" smtClean="0"/>
              <a:t>28.08.2024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C50B06-0C76-4044-B569-A7DE6500F95B}" type="datetime1">
              <a:rPr lang="uk-UA" smtClean="0"/>
              <a:t>28.08.2024</a:t>
            </a:fld>
            <a:endParaRPr lang="en-US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Місце для номера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28E885-5816-420A-9D42-2FEF30285AD2}" type="datetime1">
              <a:rPr lang="uk-UA" smtClean="0"/>
              <a:t>28.08.2024</a:t>
            </a:fld>
            <a:endParaRPr lang="en-US" dirty="0"/>
          </a:p>
        </p:txBody>
      </p:sp>
      <p:sp>
        <p:nvSpPr>
          <p:cNvPr id="9" name="Місце для нижнього колонтитула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Місце для номера слайда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F90331-8470-4DAA-A3A0-CA149191E13B}" type="datetime1">
              <a:rPr lang="uk-UA" smtClean="0"/>
              <a:t>28.08.2024</a:t>
            </a:fld>
            <a:endParaRPr lang="en-US" dirty="0"/>
          </a:p>
        </p:txBody>
      </p:sp>
      <p:sp>
        <p:nvSpPr>
          <p:cNvPr id="11" name="Місце для нижнього колонтитула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Місце для номера слайда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6" name="Місце для дати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C95A89-DE92-4CEC-84F2-B31945BCA6E4}" type="datetime1">
              <a:rPr lang="uk-UA" smtClean="0"/>
              <a:t>28.08.2024</a:t>
            </a:fld>
            <a:endParaRPr lang="en-US" dirty="0"/>
          </a:p>
        </p:txBody>
      </p:sp>
      <p:sp>
        <p:nvSpPr>
          <p:cNvPr id="7" name="Місце для нижнього колонтитула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Місце для номера слайда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1F2CEA-8735-4CB5-A8E4-796AAFC6E7DA}" type="datetime1">
              <a:rPr lang="uk-UA" smtClean="0"/>
              <a:t>28.08.2024</a:t>
            </a:fld>
            <a:endParaRPr lang="en-US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uk-UA"/>
              <a:t>Клацніть, щоб відредагувати стилі зразків тексту</a:t>
            </a:r>
          </a:p>
          <a:p>
            <a:pPr lvl="1" rtl="0"/>
            <a:r>
              <a:rPr lang="uk-UA"/>
              <a:t>Другий рівень</a:t>
            </a:r>
          </a:p>
          <a:p>
            <a:pPr lvl="2" rtl="0"/>
            <a:r>
              <a:rPr lang="uk-UA"/>
              <a:t>Третій рівень</a:t>
            </a:r>
          </a:p>
          <a:p>
            <a:pPr lvl="3" rtl="0"/>
            <a:r>
              <a:rPr lang="uk-UA"/>
              <a:t>Четвертий рівень</a:t>
            </a:r>
          </a:p>
          <a:p>
            <a:pPr lvl="4" rtl="0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89DF9F9-C3E5-4342-B0AC-4484E4AF4438}" type="datetime1">
              <a:rPr lang="uk-UA" smtClean="0"/>
              <a:t>28.08.2024</a:t>
            </a:fld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Місце для зображення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B7FA476F-E2E0-4285-BE13-EC00DD3E8A1C}" type="datetime1">
              <a:rPr lang="uk-UA" smtClean="0"/>
              <a:t>28.08.2024</a:t>
            </a:fld>
            <a:endParaRPr lang="en-US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" dirty="0"/>
              <a:t>Зразок заголовка</a:t>
            </a:r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uk" dirty="0"/>
              <a:t>Зразки заголовків</a:t>
            </a:r>
          </a:p>
          <a:p>
            <a:pPr lvl="1" rtl="0"/>
            <a:r>
              <a:rPr lang="uk" dirty="0"/>
              <a:t>Другий рівень</a:t>
            </a:r>
          </a:p>
          <a:p>
            <a:pPr lvl="2" rtl="0"/>
            <a:r>
              <a:rPr lang="uk" dirty="0"/>
              <a:t>Третій рівень</a:t>
            </a:r>
          </a:p>
          <a:p>
            <a:pPr lvl="3" rtl="0"/>
            <a:r>
              <a:rPr lang="uk" dirty="0"/>
              <a:t>Четвертий рівень</a:t>
            </a:r>
          </a:p>
          <a:p>
            <a:pPr lvl="4" rtl="0"/>
            <a:r>
              <a:rPr lang="uk" dirty="0"/>
              <a:t>П’ятий рівень</a:t>
            </a:r>
            <a:endParaRPr lang="en-US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72DE5ED-A30D-4234-8893-A9691FA5F80E}" type="datetime1">
              <a:rPr lang="uk-UA" smtClean="0"/>
              <a:t>28.08.2024</a:t>
            </a:fld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‹№›</a:t>
            </a:fld>
            <a:endParaRPr lang="en-US" dirty="0"/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кут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2604" y="101601"/>
            <a:ext cx="8770467" cy="3530598"/>
          </a:xfrm>
        </p:spPr>
        <p:txBody>
          <a:bodyPr rtlCol="0">
            <a:noAutofit/>
          </a:bodyPr>
          <a:lstStyle/>
          <a:p>
            <a:pPr algn="ctr" rtl="0"/>
            <a:r>
              <a:rPr lang="uk" sz="4800" b="1" dirty="0">
                <a:solidFill>
                  <a:srgbClr val="0070C0"/>
                </a:solidFill>
                <a:latin typeface="Aptos Narrow" panose="020B0004020202020204" pitchFamily="34" charset="0"/>
              </a:rPr>
              <a:t>Оцінювання обов’язкових результатів навчання за новим Державним стандартом базової середньої освіти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1201" y="2501900"/>
            <a:ext cx="8307900" cy="4356099"/>
          </a:xfrm>
        </p:spPr>
        <p:txBody>
          <a:bodyPr rtlCol="0">
            <a:normAutofit/>
          </a:bodyPr>
          <a:lstStyle/>
          <a:p>
            <a:pPr rtl="0"/>
            <a:endParaRPr lang="uk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rtl="0"/>
            <a:endParaRPr lang="uk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Зображення опис якого включає слова: будівля, сидіти, лавка, збоку&#10;&#10;Автоматично створений опис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2772605" cy="6857998"/>
          </a:xfrm>
          <a:prstGeom prst="rect">
            <a:avLst/>
          </a:prstGeom>
        </p:spPr>
      </p:pic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69C95A6-60AA-2010-EFCA-5BB6804526E7}"/>
              </a:ext>
            </a:extLst>
          </p:cNvPr>
          <p:cNvSpPr/>
          <p:nvPr/>
        </p:nvSpPr>
        <p:spPr>
          <a:xfrm>
            <a:off x="3962400" y="3632199"/>
            <a:ext cx="8229600" cy="13335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821E3F-A825-7F80-DB60-31BE78629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300" y="4178299"/>
            <a:ext cx="26797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13F301F-32C6-BE9E-05C0-0A8D9F312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46038"/>
            <a:ext cx="10058400" cy="13395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Aptos Narrow" panose="020B0004020202020204" pitchFamily="34" charset="0"/>
              </a:rPr>
              <a:t>Свідоцтво досягнень</a:t>
            </a:r>
            <a:br>
              <a:rPr lang="uk-UA" dirty="0"/>
            </a:br>
            <a:r>
              <a:rPr lang="uk-UA" sz="2700" b="1" dirty="0">
                <a:solidFill>
                  <a:srgbClr val="7030A0"/>
                </a:solidFill>
                <a:latin typeface="Aptos Narrow" panose="020B0004020202020204" pitchFamily="34" charset="0"/>
              </a:rPr>
              <a:t>Характеристика навчальної діяльності учнів та фіксація результатів навчання за групами результатів для кожної освітньої галузі                     </a:t>
            </a:r>
          </a:p>
        </p:txBody>
      </p:sp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0720963C-EB12-CF1D-8A39-924DF46DE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321232"/>
            <a:ext cx="4639736" cy="3914468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2200" b="1" dirty="0">
                <a:solidFill>
                  <a:srgbClr val="7030A0"/>
                </a:solidFill>
                <a:latin typeface="Aptos Narrow" panose="020B0004020202020204" pitchFamily="34" charset="0"/>
              </a:rPr>
              <a:t>Характеристика навчальної діяльності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Результати спостереження за розвитком наскрізних умінь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Виставлення позначки в  стовпці: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Має значні успіхи.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Демонструє помітний прогрес.</a:t>
            </a:r>
          </a:p>
          <a:p>
            <a:pPr marL="457200" indent="-457200">
              <a:buFont typeface="+mj-lt"/>
              <a:buAutoNum type="arabicPeriod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Потребує уваги і допомоги.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Спосіб організації фіксування результатів педагогічні колективи визначають самостійно.</a:t>
            </a:r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DAB0377F-C15D-CDA7-7DF2-DFF3BAADC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3540" y="2321232"/>
            <a:ext cx="4639736" cy="3914468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2200" b="1" dirty="0">
                <a:solidFill>
                  <a:srgbClr val="7030A0"/>
                </a:solidFill>
                <a:latin typeface="Aptos Narrow" panose="020B0004020202020204" pitchFamily="34" charset="0"/>
              </a:rPr>
              <a:t>Характеристика результатів навчання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Здійснюється  відповідно до переліку навчальних предметів за освітніми галузями, визначених освітньою програмою закладу освіти.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Результати навчання виставляються за кожен семестр і за рік.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rgbClr val="002060"/>
                </a:solidFill>
                <a:latin typeface="Aptos Narrow" panose="020B0004020202020204" pitchFamily="34" charset="0"/>
              </a:rPr>
              <a:t>Вказується рішення педагогічної ради та рекомендації вчителя.</a:t>
            </a:r>
          </a:p>
          <a:p>
            <a:pPr marL="0" indent="0" algn="ctr">
              <a:buNone/>
            </a:pPr>
            <a:r>
              <a:rPr lang="uk-UA" sz="2200" b="1" dirty="0">
                <a:solidFill>
                  <a:schemeClr val="tx1"/>
                </a:solidFill>
                <a:latin typeface="Arial Black" panose="020B0A04020102020204" pitchFamily="34" charset="0"/>
              </a:rPr>
              <a:t>Запропонована форма свідоцтва досягнень  є орієнтовною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A17F6-5033-803C-275B-D0AA4412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96F0AF5F-7003-4DD2-8176-01461E5D019D}" type="datetime1">
              <a:rPr lang="uk-UA" smtClean="0"/>
              <a:pPr/>
              <a:t>28.08.2024</a:t>
            </a:fld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AD1BC2-AA23-87F4-5779-3899A6C68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276" y="5058114"/>
            <a:ext cx="1388724" cy="1388724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84ADD8CC-5862-1012-3106-73820D5FCE85}"/>
              </a:ext>
            </a:extLst>
          </p:cNvPr>
          <p:cNvSpPr/>
          <p:nvPr/>
        </p:nvSpPr>
        <p:spPr>
          <a:xfrm>
            <a:off x="1096963" y="1689100"/>
            <a:ext cx="10701337" cy="4209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: униз 11">
            <a:extLst>
              <a:ext uri="{FF2B5EF4-FFF2-40B4-BE49-F238E27FC236}">
                <a16:creationId xmlns:a16="http://schemas.microsoft.com/office/drawing/2014/main" id="{682D4B73-75E7-2408-8AC7-6DE3384D9C4F}"/>
              </a:ext>
            </a:extLst>
          </p:cNvPr>
          <p:cNvSpPr/>
          <p:nvPr/>
        </p:nvSpPr>
        <p:spPr>
          <a:xfrm>
            <a:off x="2959439" y="1385634"/>
            <a:ext cx="915417" cy="978408"/>
          </a:xfrm>
          <a:prstGeom prst="downArrow">
            <a:avLst>
              <a:gd name="adj1" fmla="val 50000"/>
              <a:gd name="adj2" fmla="val 472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Стрілка: униз 18">
            <a:extLst>
              <a:ext uri="{FF2B5EF4-FFF2-40B4-BE49-F238E27FC236}">
                <a16:creationId xmlns:a16="http://schemas.microsoft.com/office/drawing/2014/main" id="{AA3C6ABE-46DD-E3CF-633D-AFDDC2E409DE}"/>
              </a:ext>
            </a:extLst>
          </p:cNvPr>
          <p:cNvSpPr/>
          <p:nvPr/>
        </p:nvSpPr>
        <p:spPr>
          <a:xfrm>
            <a:off x="7859437" y="1385634"/>
            <a:ext cx="915417" cy="978408"/>
          </a:xfrm>
          <a:prstGeom prst="downArrow">
            <a:avLst>
              <a:gd name="adj1" fmla="val 50000"/>
              <a:gd name="adj2" fmla="val 472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602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386E2-E0A5-D338-C440-65CE6BF7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68572"/>
            <a:ext cx="10058400" cy="102303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b="1" dirty="0">
                <a:latin typeface="Aptos Narrow" panose="020B0004020202020204" pitchFamily="34" charset="0"/>
              </a:rPr>
              <a:t>Підсумок. </a:t>
            </a:r>
            <a:br>
              <a:rPr lang="uk-UA" sz="4000" b="1" dirty="0">
                <a:latin typeface="Aptos Narrow" panose="020B0004020202020204" pitchFamily="34" charset="0"/>
              </a:rPr>
            </a:br>
            <a:r>
              <a:rPr lang="uk-UA" sz="4000" b="1" dirty="0">
                <a:latin typeface="Aptos Narrow" panose="020B0004020202020204" pitchFamily="34" charset="0"/>
              </a:rPr>
              <a:t>Зміни та нововведення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DB733CA-B628-4A60-4376-7BABFD325EB8}"/>
              </a:ext>
            </a:extLst>
          </p:cNvPr>
          <p:cNvSpPr/>
          <p:nvPr/>
        </p:nvSpPr>
        <p:spPr>
          <a:xfrm>
            <a:off x="965200" y="1819328"/>
            <a:ext cx="10604500" cy="150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A7E463-D73B-8484-A5DB-61E7E0A52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91602"/>
            <a:ext cx="9316720" cy="4905217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000" b="1" dirty="0"/>
              <a:t>Наказ МОН України від 01 квітня 2022 року №289 «Про затвердження методичних рекомендацій щодо оцінювання навчальних досягнень учнів 5 – 6 класів визнати таким, що втратив чинність.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/>
              <a:t>Підсумкове оцінювання здійснюють періодично, їх кількість вчитель /вчителька встановлює самостійно.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/>
              <a:t>У Свідоцтві досягнень виставляють семестрові оцінки за групами результатів, на їх підставі виставляють загальну оцінку за семестр.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i="1" dirty="0"/>
              <a:t>Підсумкове оцінювання за рік не здійснюють.</a:t>
            </a:r>
            <a:endParaRPr lang="uk-UA" sz="2000" b="1" i="1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/>
              <a:t>Річна оцінка не обов’язково є середнім арифметичним оцінок за І та ІІ семестри.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000" b="1" dirty="0"/>
              <a:t>Річне оцінювання  також може бути </a:t>
            </a:r>
            <a:r>
              <a:rPr lang="uk-UA" sz="2000" b="1" i="1" u="sng" dirty="0"/>
              <a:t>скоригованим.</a:t>
            </a:r>
            <a:endParaRPr lang="uk-UA" sz="2000" b="1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FB1996-A4E9-F2F2-6C20-FE2D12D89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F0AF5F-7003-4DD2-8176-01461E5D019D}" type="datetime1">
              <a:rPr lang="uk-UA" smtClean="0"/>
              <a:t>28.08.2024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9E7B10-D6E7-F819-22F8-F1DFD4D07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0" y="4758726"/>
            <a:ext cx="1656080" cy="153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9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EB02280-63C2-706E-037B-5D651670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45297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uk-UA" sz="6000" b="1" i="1" dirty="0">
                <a:latin typeface="Aptos Narrow" panose="020B0004020202020204" pitchFamily="34" charset="0"/>
              </a:rPr>
              <a:t>Успішного нам старту.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63B5A924-0C0E-FC77-A8C7-1F5850805E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2C3ED73-C32E-58EE-AE19-DC197F7F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28.08.2024</a:t>
            </a:fld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09BDBC-A9E0-3AF4-3783-AF714360D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276" y="5111592"/>
            <a:ext cx="1388724" cy="1260739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A850C5F-7F45-737B-5702-C9748C00D2F9}"/>
              </a:ext>
            </a:extLst>
          </p:cNvPr>
          <p:cNvSpPr/>
          <p:nvPr/>
        </p:nvSpPr>
        <p:spPr>
          <a:xfrm>
            <a:off x="965200" y="1739900"/>
            <a:ext cx="108204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13B4004-B87C-F892-515D-E629D5C76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4986" y="1916751"/>
            <a:ext cx="4348290" cy="418206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dirty="0"/>
              <a:t> </a:t>
            </a:r>
            <a:r>
              <a:rPr lang="uk-UA" sz="7200" b="1" i="1" dirty="0">
                <a:solidFill>
                  <a:srgbClr val="0070C0"/>
                </a:solidFill>
                <a:latin typeface="Monotype Corsiva" panose="03010101010201010101" pitchFamily="66" charset="0"/>
              </a:rPr>
              <a:t>Миру всім і Великої Перемоги!</a:t>
            </a:r>
          </a:p>
        </p:txBody>
      </p:sp>
      <p:pic>
        <p:nvPicPr>
          <p:cNvPr id="1026" name="Picture 2" descr="З Днем знань! – Департамент освіти та науки">
            <a:extLst>
              <a:ext uri="{FF2B5EF4-FFF2-40B4-BE49-F238E27FC236}">
                <a16:creationId xmlns:a16="http://schemas.microsoft.com/office/drawing/2014/main" id="{F8D09EE1-BB34-7546-0168-0E1BEBD7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16751"/>
            <a:ext cx="4848015" cy="41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4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кутник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000" y="177800"/>
            <a:ext cx="11112500" cy="4473320"/>
          </a:xfrm>
        </p:spPr>
        <p:txBody>
          <a:bodyPr rtlCol="0" anchor="ctr">
            <a:normAutofit/>
          </a:bodyPr>
          <a:lstStyle/>
          <a:p>
            <a:pPr lvl="0" algn="ctr" rtl="0"/>
            <a:r>
              <a:rPr lang="uk" sz="5400" b="1" i="1" dirty="0">
                <a:solidFill>
                  <a:srgbClr val="002060"/>
                </a:solidFill>
                <a:latin typeface="Aptos Narrow" panose="020B0004020202020204" pitchFamily="34" charset="0"/>
              </a:rPr>
              <a:t>Хороший вчитель – пояснює. </a:t>
            </a:r>
            <a:br>
              <a:rPr lang="uk" sz="5400" b="1" i="1" dirty="0">
                <a:solidFill>
                  <a:srgbClr val="002060"/>
                </a:solidFill>
                <a:latin typeface="Aptos Narrow" panose="020B0004020202020204" pitchFamily="34" charset="0"/>
              </a:rPr>
            </a:br>
            <a:r>
              <a:rPr lang="uk" sz="5400" b="1" i="1" dirty="0">
                <a:solidFill>
                  <a:srgbClr val="002060"/>
                </a:solidFill>
                <a:latin typeface="Aptos Narrow" panose="020B0004020202020204" pitchFamily="34" charset="0"/>
              </a:rPr>
              <a:t>Чудовий вчитель- показує.</a:t>
            </a:r>
            <a:br>
              <a:rPr lang="uk" sz="5400" b="1" i="1" dirty="0">
                <a:solidFill>
                  <a:srgbClr val="002060"/>
                </a:solidFill>
                <a:latin typeface="Aptos Narrow" panose="020B0004020202020204" pitchFamily="34" charset="0"/>
              </a:rPr>
            </a:br>
            <a:r>
              <a:rPr lang="uk" sz="5400" b="1" i="1" dirty="0">
                <a:solidFill>
                  <a:srgbClr val="002060"/>
                </a:solidFill>
                <a:latin typeface="Aptos Narrow" panose="020B0004020202020204" pitchFamily="34" charset="0"/>
              </a:rPr>
              <a:t>Геніальний вчитель – надихає. </a:t>
            </a:r>
            <a:br>
              <a:rPr lang="uk" sz="4800" b="1" i="1" dirty="0">
                <a:solidFill>
                  <a:srgbClr val="FFFFFF"/>
                </a:solidFill>
                <a:latin typeface="Aptos Narrow" panose="020B0004020202020204" pitchFamily="34" charset="0"/>
              </a:rPr>
            </a:br>
            <a:r>
              <a:rPr lang="uk" sz="4800" i="1" dirty="0">
                <a:solidFill>
                  <a:srgbClr val="FFFFFF"/>
                </a:solidFill>
              </a:rPr>
              <a:t>							</a:t>
            </a:r>
            <a:r>
              <a:rPr lang="uk" sz="2400" dirty="0">
                <a:solidFill>
                  <a:schemeClr val="tx1"/>
                </a:solidFill>
              </a:rPr>
              <a:t>Цитати великих людей</a:t>
            </a:r>
          </a:p>
        </p:txBody>
      </p:sp>
      <p:sp>
        <p:nvSpPr>
          <p:cNvPr id="49" name="Прямокутник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rtl="0"/>
            <a:endParaRPr lang="uk" dirty="0">
              <a:solidFill>
                <a:srgbClr val="FFFFF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B0E7D4-7950-5B4B-6462-B3FC34F5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0" y="495299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112DA-C900-C867-89D8-1A9422D2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2501899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latin typeface="Aptos Narrow" panose="020B0004020202020204" pitchFamily="34" charset="0"/>
              </a:rPr>
            </a:br>
            <a:br>
              <a:rPr lang="ru-RU" sz="3200" b="1" dirty="0">
                <a:latin typeface="Aptos Narrow" panose="020B0004020202020204" pitchFamily="34" charset="0"/>
              </a:rPr>
            </a:br>
            <a:br>
              <a:rPr lang="ru-RU" sz="3200" b="1" dirty="0">
                <a:latin typeface="Aptos Narrow" panose="020B0004020202020204" pitchFamily="34" charset="0"/>
              </a:rPr>
            </a:br>
            <a:br>
              <a:rPr lang="ru-RU" sz="3200" b="1" dirty="0">
                <a:latin typeface="Aptos Narrow" panose="020B0004020202020204" pitchFamily="34" charset="0"/>
              </a:rPr>
            </a:br>
            <a:br>
              <a:rPr lang="ru-RU" sz="3200" b="1" dirty="0">
                <a:latin typeface="Aptos Narrow" panose="020B0004020202020204" pitchFamily="34" charset="0"/>
              </a:rPr>
            </a:br>
            <a:br>
              <a:rPr lang="ru-RU" sz="3200" b="1" dirty="0">
                <a:latin typeface="Aptos Narrow" panose="020B0004020202020204" pitchFamily="34" charset="0"/>
              </a:rPr>
            </a:br>
            <a:br>
              <a:rPr lang="ru-RU" sz="3200" b="1" dirty="0">
                <a:latin typeface="Aptos Narrow" panose="020B0004020202020204" pitchFamily="34" charset="0"/>
              </a:rPr>
            </a:br>
            <a:br>
              <a:rPr lang="ru-RU" sz="3200" b="1" dirty="0">
                <a:latin typeface="Aptos Narrow" panose="020B0004020202020204" pitchFamily="34" charset="0"/>
              </a:rPr>
            </a:br>
            <a:r>
              <a:rPr lang="ru-RU" sz="3200" b="1" dirty="0">
                <a:latin typeface="Aptos Narrow" panose="020B0004020202020204" pitchFamily="34" charset="0"/>
              </a:rPr>
              <a:t>Наказ МОН </a:t>
            </a:r>
            <a:r>
              <a:rPr lang="ru-RU" sz="3200" b="1" dirty="0" err="1">
                <a:latin typeface="Aptos Narrow" panose="020B0004020202020204" pitchFamily="34" charset="0"/>
              </a:rPr>
              <a:t>України</a:t>
            </a:r>
            <a:r>
              <a:rPr lang="ru-RU" sz="3200" b="1" dirty="0">
                <a:latin typeface="Aptos Narrow" panose="020B0004020202020204" pitchFamily="34" charset="0"/>
              </a:rPr>
              <a:t> </a:t>
            </a:r>
            <a:r>
              <a:rPr lang="ru-RU" sz="3200" b="1" dirty="0" err="1">
                <a:latin typeface="Aptos Narrow" panose="020B0004020202020204" pitchFamily="34" charset="0"/>
              </a:rPr>
              <a:t>від</a:t>
            </a:r>
            <a:r>
              <a:rPr lang="ru-RU" sz="3200" b="1" dirty="0">
                <a:latin typeface="Aptos Narrow" panose="020B0004020202020204" pitchFamily="34" charset="0"/>
              </a:rPr>
              <a:t> 02 </a:t>
            </a:r>
            <a:r>
              <a:rPr lang="ru-RU" sz="3200" b="1" dirty="0" err="1">
                <a:latin typeface="Aptos Narrow" panose="020B0004020202020204" pitchFamily="34" charset="0"/>
              </a:rPr>
              <a:t>серпня</a:t>
            </a:r>
            <a:r>
              <a:rPr lang="ru-RU" sz="3200" b="1" dirty="0">
                <a:latin typeface="Aptos Narrow" panose="020B0004020202020204" pitchFamily="34" charset="0"/>
              </a:rPr>
              <a:t> 2024р. № 1093 </a:t>
            </a:r>
            <a:br>
              <a:rPr lang="ru-RU" sz="3200" b="1" dirty="0">
                <a:latin typeface="Aptos Narrow" panose="020B0004020202020204" pitchFamily="34" charset="0"/>
              </a:rPr>
            </a:br>
            <a:r>
              <a:rPr lang="ru-RU" sz="3200" b="1" dirty="0">
                <a:latin typeface="Aptos Narrow" panose="020B0004020202020204" pitchFamily="34" charset="0"/>
              </a:rPr>
              <a:t>«Про </a:t>
            </a:r>
            <a:r>
              <a:rPr lang="ru-RU" sz="3200" b="1" dirty="0" err="1">
                <a:latin typeface="Aptos Narrow" panose="020B0004020202020204" pitchFamily="34" charset="0"/>
              </a:rPr>
              <a:t>затвердження</a:t>
            </a:r>
            <a:r>
              <a:rPr lang="ru-RU" sz="3200" b="1" dirty="0">
                <a:latin typeface="Aptos Narrow" panose="020B0004020202020204" pitchFamily="34" charset="0"/>
              </a:rPr>
              <a:t> </a:t>
            </a:r>
            <a:r>
              <a:rPr lang="ru-RU" sz="3200" b="1" dirty="0" err="1">
                <a:latin typeface="Aptos Narrow" panose="020B0004020202020204" pitchFamily="34" charset="0"/>
              </a:rPr>
              <a:t>рекомендацій</a:t>
            </a:r>
            <a:r>
              <a:rPr lang="ru-RU" sz="3200" b="1" dirty="0">
                <a:latin typeface="Aptos Narrow" panose="020B0004020202020204" pitchFamily="34" charset="0"/>
              </a:rPr>
              <a:t>  </a:t>
            </a:r>
            <a:r>
              <a:rPr lang="ru-RU" sz="3200" b="1" dirty="0" err="1">
                <a:latin typeface="Aptos Narrow" panose="020B0004020202020204" pitchFamily="34" charset="0"/>
              </a:rPr>
              <a:t>щодо</a:t>
            </a:r>
            <a:r>
              <a:rPr lang="ru-RU" sz="3200" b="1" dirty="0">
                <a:latin typeface="Aptos Narrow" panose="020B0004020202020204" pitchFamily="34" charset="0"/>
              </a:rPr>
              <a:t> </a:t>
            </a:r>
            <a:r>
              <a:rPr lang="ru-RU" sz="3200" b="1" dirty="0" err="1">
                <a:latin typeface="Aptos Narrow" panose="020B0004020202020204" pitchFamily="34" charset="0"/>
              </a:rPr>
              <a:t>оцінювання</a:t>
            </a:r>
            <a:r>
              <a:rPr lang="ru-RU" sz="3200" b="1" dirty="0">
                <a:latin typeface="Aptos Narrow" panose="020B0004020202020204" pitchFamily="34" charset="0"/>
              </a:rPr>
              <a:t> </a:t>
            </a:r>
            <a:r>
              <a:rPr lang="ru-RU" sz="3200" b="1" dirty="0" err="1">
                <a:latin typeface="Aptos Narrow" panose="020B0004020202020204" pitchFamily="34" charset="0"/>
              </a:rPr>
              <a:t>результатів</a:t>
            </a:r>
            <a:r>
              <a:rPr lang="ru-RU" sz="3200" b="1" dirty="0">
                <a:latin typeface="Aptos Narrow" panose="020B0004020202020204" pitchFamily="34" charset="0"/>
              </a:rPr>
              <a:t> </a:t>
            </a:r>
            <a:r>
              <a:rPr lang="ru-RU" sz="3200" b="1" dirty="0" err="1">
                <a:latin typeface="Aptos Narrow" panose="020B0004020202020204" pitchFamily="34" charset="0"/>
              </a:rPr>
              <a:t>навчання</a:t>
            </a:r>
            <a:r>
              <a:rPr lang="ru-RU" sz="3200" b="1" dirty="0">
                <a:latin typeface="Aptos Narrow" panose="020B0004020202020204" pitchFamily="34" charset="0"/>
              </a:rPr>
              <a:t>»</a:t>
            </a:r>
            <a:br>
              <a:rPr lang="ru-RU" sz="3200" b="1" dirty="0">
                <a:latin typeface="Aptos Narrow" panose="020B0004020202020204" pitchFamily="34" charset="0"/>
              </a:rPr>
            </a:br>
            <a:br>
              <a:rPr lang="ru-RU" sz="3200" b="1" dirty="0">
                <a:latin typeface="Aptos Narrow" panose="020B0004020202020204" pitchFamily="34" charset="0"/>
              </a:rPr>
            </a:br>
            <a:endParaRPr lang="uk-UA" sz="3200" b="1" dirty="0">
              <a:latin typeface="Aptos Narrow" panose="020B0004020202020204" pitchFamily="34" charset="0"/>
            </a:endParaRP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7337CA-3E01-017A-A3D8-7FE7155F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F0AF5F-7003-4DD2-8176-01461E5D019D}" type="datetime1">
              <a:rPr lang="uk-UA" smtClean="0"/>
              <a:t>28.08.2024</a:t>
            </a:fld>
            <a:endParaRPr lang="en-US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B1AB947-CB9F-7F06-D37B-49C1EC47EA9B}"/>
              </a:ext>
            </a:extLst>
          </p:cNvPr>
          <p:cNvSpPr/>
          <p:nvPr/>
        </p:nvSpPr>
        <p:spPr>
          <a:xfrm>
            <a:off x="927100" y="1600200"/>
            <a:ext cx="10795000" cy="5461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Місце для вмісту 4" descr="Оцінювання результатів навчання учнів 5–9 класів НУШ">
            <a:extLst>
              <a:ext uri="{FF2B5EF4-FFF2-40B4-BE49-F238E27FC236}">
                <a16:creationId xmlns:a16="http://schemas.microsoft.com/office/drawing/2014/main" id="{38D9DF81-5239-E2FC-2C58-BAE3F679A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58" y="1746250"/>
            <a:ext cx="9264342" cy="453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68F62F-D1CE-1025-4908-B6E6D6671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2400" y="4711701"/>
            <a:ext cx="1879600" cy="169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5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B8F0AAC-3715-AC75-CA5A-25E4ED891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1F2CEA-8735-4CB5-A8E4-796AAFC6E7DA}" type="datetime1">
              <a:rPr lang="uk-UA" smtClean="0"/>
              <a:t>28.08.2024</a:t>
            </a:fld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27FF9C-0898-E6DE-FED6-09E4B916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2235" y="4928380"/>
            <a:ext cx="1518458" cy="1518458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C1BC529-6E63-10FD-C2D4-442DB2C94B96}"/>
              </a:ext>
            </a:extLst>
          </p:cNvPr>
          <p:cNvSpPr/>
          <p:nvPr/>
        </p:nvSpPr>
        <p:spPr>
          <a:xfrm>
            <a:off x="622300" y="1587500"/>
            <a:ext cx="10972800" cy="55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C1CD4E9-96D8-80E9-74CB-EE470C9B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56" y="571500"/>
            <a:ext cx="10789920" cy="5875338"/>
          </a:xfrm>
        </p:spPr>
        <p:txBody>
          <a:bodyPr>
            <a:normAutofit fontScale="90000"/>
          </a:bodyPr>
          <a:lstStyle/>
          <a:p>
            <a:pPr algn="ctr"/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r>
              <a:rPr lang="uk-UA" b="1" dirty="0">
                <a:latin typeface="Aptos Narrow" panose="020B0004020202020204" pitchFamily="34" charset="0"/>
              </a:rPr>
              <a:t>Рекомендації щодо  оцінювання результатів навчання здобувачів освіти відповідно до Державного стандарту базової середньої освіти.</a:t>
            </a:r>
            <a:br>
              <a:rPr lang="uk-UA" b="1" dirty="0">
                <a:latin typeface="Aptos Narrow" panose="020B0004020202020204" pitchFamily="34" charset="0"/>
              </a:rPr>
            </a:br>
            <a:br>
              <a:rPr lang="uk-UA" b="1" dirty="0">
                <a:latin typeface="Aptos Narrow" panose="020B0004020202020204" pitchFamily="34" charset="0"/>
              </a:rPr>
            </a:br>
            <a:br>
              <a:rPr lang="uk-UA" b="1" dirty="0">
                <a:latin typeface="Aptos Narrow" panose="020B0004020202020204" pitchFamily="34" charset="0"/>
              </a:rPr>
            </a:br>
            <a:br>
              <a:rPr lang="uk-UA" b="1" dirty="0">
                <a:latin typeface="Aptos Narrow" panose="020B0004020202020204" pitchFamily="34" charset="0"/>
              </a:rPr>
            </a:br>
            <a:r>
              <a:rPr lang="uk-UA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МОН України від 01 квітня 2022 р. </a:t>
            </a:r>
            <a:br>
              <a:rPr lang="uk-UA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b="1" kern="100" dirty="0">
                <a:effectLst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 289 -  визнати таким, що втратив чинність.</a:t>
            </a:r>
            <a:r>
              <a:rPr lang="uk-U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br>
              <a:rPr lang="uk-UA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2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6CC69-0B00-1654-EA0C-9929D151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atin typeface="Aptos Narrow" panose="020B0004020202020204" pitchFamily="34" charset="0"/>
              </a:rPr>
              <a:t>Основні підходи до оцінювання результатів навчання</a:t>
            </a: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585CB81A-A225-212E-084B-A5047671EF1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82467"/>
              </p:ext>
            </p:extLst>
          </p:nvPr>
        </p:nvGraphicFramePr>
        <p:xfrm>
          <a:off x="850900" y="2120794"/>
          <a:ext cx="4991099" cy="3748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Місце для вмісту 12">
            <a:extLst>
              <a:ext uri="{FF2B5EF4-FFF2-40B4-BE49-F238E27FC236}">
                <a16:creationId xmlns:a16="http://schemas.microsoft.com/office/drawing/2014/main" id="{CA5B25F8-EC4A-18C6-99EB-9EB932046D0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0132281"/>
              </p:ext>
            </p:extLst>
          </p:nvPr>
        </p:nvGraphicFramePr>
        <p:xfrm>
          <a:off x="5842000" y="1866900"/>
          <a:ext cx="6096000" cy="4483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3400">
                  <a:extLst>
                    <a:ext uri="{9D8B030D-6E8A-4147-A177-3AD203B41FA5}">
                      <a16:colId xmlns:a16="http://schemas.microsoft.com/office/drawing/2014/main" val="83141934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val="443764904"/>
                    </a:ext>
                  </a:extLst>
                </a:gridCol>
              </a:tblGrid>
              <a:tr h="760654">
                <a:tc>
                  <a:txBody>
                    <a:bodyPr/>
                    <a:lstStyle/>
                    <a:p>
                      <a:r>
                        <a:rPr lang="uk-UA" dirty="0"/>
                        <a:t>Результати навчання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учнів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934101"/>
                  </a:ext>
                </a:extLst>
              </a:tr>
              <a:tr h="837550">
                <a:tc>
                  <a:txBody>
                    <a:bodyPr/>
                    <a:lstStyle/>
                    <a:p>
                      <a:r>
                        <a:rPr lang="uk-UA" sz="4000" b="1" dirty="0"/>
                        <a:t>знання</a:t>
                      </a:r>
                      <a:r>
                        <a:rPr lang="uk-UA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/>
                        <a:t>Можна спланувати, виміряти та оцінити.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604379"/>
                  </a:ext>
                </a:extLst>
              </a:tr>
              <a:tr h="837550">
                <a:tc>
                  <a:txBody>
                    <a:bodyPr/>
                    <a:lstStyle/>
                    <a:p>
                      <a:r>
                        <a:rPr lang="uk-UA" sz="4000" b="1" dirty="0"/>
                        <a:t>уміння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/>
                        <a:t>які особа здатна продемонструвати.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339761"/>
                  </a:ext>
                </a:extLst>
              </a:tr>
              <a:tr h="837550">
                <a:tc>
                  <a:txBody>
                    <a:bodyPr/>
                    <a:lstStyle/>
                    <a:p>
                      <a:r>
                        <a:rPr lang="uk-UA" sz="4000" b="1" dirty="0"/>
                        <a:t>навички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/>
                        <a:t>після завершення освітньої програми.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37747"/>
                  </a:ext>
                </a:extLst>
              </a:tr>
              <a:tr h="1209795">
                <a:tc>
                  <a:txBody>
                    <a:bodyPr/>
                    <a:lstStyle/>
                    <a:p>
                      <a:r>
                        <a:rPr lang="uk-UA" sz="4000" b="1" dirty="0"/>
                        <a:t>ставлення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/>
                        <a:t>на кожному рівні загальної середньої освіти.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10238"/>
                  </a:ext>
                </a:extLst>
              </a:tr>
            </a:tbl>
          </a:graphicData>
        </a:graphic>
      </p:graphicFrame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63C5B69-651E-678C-3858-F18E6DFE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28E885-5816-420A-9D42-2FEF30285AD2}" type="datetime1">
              <a:rPr lang="uk-UA" smtClean="0"/>
              <a:t>28.08.2024</a:t>
            </a:fld>
            <a:endParaRPr lang="en-US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06BC3E4-C2EF-11F2-3E1C-3CB14184F4C3}"/>
              </a:ext>
            </a:extLst>
          </p:cNvPr>
          <p:cNvSpPr/>
          <p:nvPr/>
        </p:nvSpPr>
        <p:spPr>
          <a:xfrm>
            <a:off x="1097280" y="1737360"/>
            <a:ext cx="4744719" cy="383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11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3A1BC-2865-2C4F-5147-9E42A8FCC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46038"/>
            <a:ext cx="10058400" cy="718734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latin typeface="Aptos Narrow" panose="020B0004020202020204" pitchFamily="34" charset="0"/>
              </a:rPr>
              <a:t>Основні функції оцінювання:</a:t>
            </a: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FA60C794-BB19-693E-4D60-06E03C824A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562830"/>
              </p:ext>
            </p:extLst>
          </p:nvPr>
        </p:nvGraphicFramePr>
        <p:xfrm>
          <a:off x="232756" y="631768"/>
          <a:ext cx="11959244" cy="5743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743">
                  <a:extLst>
                    <a:ext uri="{9D8B030D-6E8A-4147-A177-3AD203B41FA5}">
                      <a16:colId xmlns:a16="http://schemas.microsoft.com/office/drawing/2014/main" val="77833566"/>
                    </a:ext>
                  </a:extLst>
                </a:gridCol>
                <a:gridCol w="9343501">
                  <a:extLst>
                    <a:ext uri="{9D8B030D-6E8A-4147-A177-3AD203B41FA5}">
                      <a16:colId xmlns:a16="http://schemas.microsoft.com/office/drawing/2014/main" val="2867303328"/>
                    </a:ext>
                  </a:extLst>
                </a:gridCol>
              </a:tblGrid>
              <a:tr h="449286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формувальна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відстеження динаміки навчального поступу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062289"/>
                  </a:ext>
                </a:extLst>
              </a:tr>
              <a:tr h="591544">
                <a:tc>
                  <a:txBody>
                    <a:bodyPr/>
                    <a:lstStyle/>
                    <a:p>
                      <a:r>
                        <a:rPr lang="uk-UA" sz="2400" b="1" dirty="0" err="1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констатувальна</a:t>
                      </a:r>
                      <a:endParaRPr lang="uk-UA" sz="2400" b="1" dirty="0">
                        <a:solidFill>
                          <a:srgbClr val="00B05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встановлення рівня досягнення результатів навчання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820142"/>
                  </a:ext>
                </a:extLst>
              </a:tr>
              <a:tr h="808713">
                <a:tc>
                  <a:txBody>
                    <a:bodyPr/>
                    <a:lstStyle/>
                    <a:p>
                      <a:r>
                        <a:rPr lang="uk-UA" sz="2400" b="1" dirty="0" err="1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діагностувальна</a:t>
                      </a:r>
                      <a:endParaRPr lang="uk-UA" sz="2400" b="1" dirty="0">
                        <a:solidFill>
                          <a:srgbClr val="00B05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Інформує про стан досягнення результатів навчання , наявність навчальних втрат, причини утруднень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341526"/>
                  </a:ext>
                </a:extLst>
              </a:tr>
              <a:tr h="449286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коригувальна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можливість адаптувати освітній процес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8235354"/>
                  </a:ext>
                </a:extLst>
              </a:tr>
              <a:tr h="808713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орієнтувальна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відстеження динаміки формування результатів навчання , прогнозування їх розвитку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512658"/>
                  </a:ext>
                </a:extLst>
              </a:tr>
              <a:tr h="854453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мотиваційно- </a:t>
                      </a:r>
                      <a:r>
                        <a:rPr lang="uk-UA" sz="2400" b="1" dirty="0" err="1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стимулювальна</a:t>
                      </a:r>
                      <a:endParaRPr lang="uk-UA" sz="2400" b="1" dirty="0">
                        <a:solidFill>
                          <a:srgbClr val="00B050"/>
                        </a:solidFill>
                        <a:latin typeface="Aptos Narrow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активізація внутрішніх та зовнішніх мотивів до навчання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47499"/>
                  </a:ext>
                </a:extLst>
              </a:tr>
              <a:tr h="449286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розвивальна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рефлексія та самовдосконалення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598462"/>
                  </a:ext>
                </a:extLst>
              </a:tr>
              <a:tr h="449286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прогностична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постановка цілей навчання на майбутнє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977477"/>
                  </a:ext>
                </a:extLst>
              </a:tr>
              <a:tr h="808713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B050"/>
                          </a:solidFill>
                          <a:latin typeface="Aptos Narrow" panose="020B0004020202020204" pitchFamily="34" charset="0"/>
                        </a:rPr>
                        <a:t>виховна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rgbClr val="0070C0"/>
                          </a:solidFill>
                          <a:latin typeface="Aptos Narrow" panose="020B0004020202020204" pitchFamily="34" charset="0"/>
                        </a:rPr>
                        <a:t>виховання свідомої дисципліни, наполегливості працьовитості, почуття відповідальності , обов’язку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282070"/>
                  </a:ext>
                </a:extLst>
              </a:tr>
            </a:tbl>
          </a:graphicData>
        </a:graphic>
      </p:graphicFrame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A02190-C9FC-2018-2893-751A9A78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F0AF5F-7003-4DD2-8176-01461E5D019D}" type="datetime1">
              <a:rPr lang="uk-UA" smtClean="0"/>
              <a:t>28.08.2024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2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A9A927DF-11B4-51FA-F12C-96F82E9924BF}"/>
              </a:ext>
            </a:extLst>
          </p:cNvPr>
          <p:cNvSpPr/>
          <p:nvPr/>
        </p:nvSpPr>
        <p:spPr>
          <a:xfrm>
            <a:off x="877330" y="1823182"/>
            <a:ext cx="11135599" cy="2098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9B6B1-3098-2CEC-AD86-21F87C34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6039"/>
            <a:ext cx="10058400" cy="67786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200" b="1" dirty="0">
                <a:latin typeface="Aptos Narrow" panose="020B0004020202020204" pitchFamily="34" charset="0"/>
              </a:rPr>
              <a:t>Основні види оцінювання результатів навчання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6B281D6A-3CFB-6A02-3A78-2139F7FEBCF8}"/>
              </a:ext>
            </a:extLst>
          </p:cNvPr>
          <p:cNvSpPr/>
          <p:nvPr/>
        </p:nvSpPr>
        <p:spPr>
          <a:xfrm>
            <a:off x="179071" y="2009648"/>
            <a:ext cx="3214370" cy="4361646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Aptos Narrow" panose="020B0004020202020204" pitchFamily="34" charset="0"/>
              </a:rPr>
              <a:t>Відстеження динаміки навчального поступу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Aptos Narrow" panose="020B0004020202020204" pitchFamily="34" charset="0"/>
              </a:rPr>
              <a:t>Визначення освітніх потреб та коригування на підвищення ефективності навчання з урахуванням встановлених результатів</a:t>
            </a:r>
          </a:p>
          <a:p>
            <a:endParaRPr lang="uk-UA" dirty="0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20FAA7-1335-27C5-09ED-DD8DB9688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F0AF5F-7003-4DD2-8176-01461E5D019D}" type="datetime1">
              <a:rPr lang="uk-UA" smtClean="0"/>
              <a:t>28.08.2024</a:t>
            </a:fld>
            <a:endParaRPr lang="en-US" dirty="0"/>
          </a:p>
        </p:txBody>
      </p: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87050CCE-600B-0455-1313-421C64C70215}"/>
              </a:ext>
            </a:extLst>
          </p:cNvPr>
          <p:cNvGrpSpPr/>
          <p:nvPr/>
        </p:nvGrpSpPr>
        <p:grpSpPr>
          <a:xfrm>
            <a:off x="4488815" y="951470"/>
            <a:ext cx="3214370" cy="1058178"/>
            <a:chOff x="0" y="0"/>
            <a:chExt cx="3214370" cy="1445040"/>
          </a:xfrm>
        </p:grpSpPr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id="{BD6D3E12-97BC-6664-8034-81C65FC6E525}"/>
                </a:ext>
              </a:extLst>
            </p:cNvPr>
            <p:cNvSpPr/>
            <p:nvPr/>
          </p:nvSpPr>
          <p:spPr>
            <a:xfrm>
              <a:off x="0" y="0"/>
              <a:ext cx="3214370" cy="12857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8343A4-9035-F964-77EE-88330E6F8E1E}"/>
                </a:ext>
              </a:extLst>
            </p:cNvPr>
            <p:cNvSpPr txBox="1"/>
            <p:nvPr/>
          </p:nvSpPr>
          <p:spPr>
            <a:xfrm>
              <a:off x="0" y="159292"/>
              <a:ext cx="3214370" cy="12857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80" tIns="264160" rIns="462280" bIns="26416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000" b="1" kern="1200" dirty="0">
                  <a:latin typeface="Aptos Narrow" panose="020B0004020202020204" pitchFamily="34" charset="0"/>
                </a:rPr>
                <a:t>Підсумкове</a:t>
              </a:r>
            </a:p>
          </p:txBody>
        </p:sp>
      </p:grpSp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4C9FD668-7793-A4F8-C3D2-76333C8F168F}"/>
              </a:ext>
            </a:extLst>
          </p:cNvPr>
          <p:cNvGrpSpPr/>
          <p:nvPr/>
        </p:nvGrpSpPr>
        <p:grpSpPr>
          <a:xfrm>
            <a:off x="8563232" y="910367"/>
            <a:ext cx="3449697" cy="1047151"/>
            <a:chOff x="0" y="0"/>
            <a:chExt cx="3214370" cy="1338278"/>
          </a:xfrm>
        </p:grpSpPr>
        <p:sp>
          <p:nvSpPr>
            <p:cNvPr id="9" name="Прямокутник 8">
              <a:extLst>
                <a:ext uri="{FF2B5EF4-FFF2-40B4-BE49-F238E27FC236}">
                  <a16:creationId xmlns:a16="http://schemas.microsoft.com/office/drawing/2014/main" id="{863AD866-843B-442C-23AE-ED696BC9DA1E}"/>
                </a:ext>
              </a:extLst>
            </p:cNvPr>
            <p:cNvSpPr/>
            <p:nvPr/>
          </p:nvSpPr>
          <p:spPr>
            <a:xfrm>
              <a:off x="0" y="0"/>
              <a:ext cx="3214370" cy="12857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B73370A-90A3-2278-B41A-FD583F1B8124}"/>
                </a:ext>
              </a:extLst>
            </p:cNvPr>
            <p:cNvSpPr txBox="1"/>
            <p:nvPr/>
          </p:nvSpPr>
          <p:spPr>
            <a:xfrm>
              <a:off x="0" y="52530"/>
              <a:ext cx="3214370" cy="12857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80" tIns="264160" rIns="462280" bIns="26416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000" b="1" kern="1200" dirty="0">
                  <a:solidFill>
                    <a:srgbClr val="FF0000"/>
                  </a:solidFill>
                  <a:latin typeface="Aptos Narrow" panose="020B0004020202020204" pitchFamily="34" charset="0"/>
                </a:rPr>
                <a:t>ДПА</a:t>
              </a:r>
            </a:p>
          </p:txBody>
        </p:sp>
      </p:grp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E8198CE2-9E66-5205-3568-D330CF8A30C2}"/>
              </a:ext>
            </a:extLst>
          </p:cNvPr>
          <p:cNvSpPr/>
          <p:nvPr/>
        </p:nvSpPr>
        <p:spPr>
          <a:xfrm>
            <a:off x="4488815" y="2024845"/>
            <a:ext cx="3214370" cy="4346449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Aptos Narrow" panose="020B0004020202020204" pitchFamily="34" charset="0"/>
              </a:rPr>
              <a:t>Показник результату навчання та розвитку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Aptos Narrow" panose="020B0004020202020204" pitchFamily="34" charset="0"/>
              </a:rPr>
              <a:t>Здійснюється періодично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Aptos Narrow" panose="020B0004020202020204" pitchFamily="34" charset="0"/>
              </a:rPr>
              <a:t>Кількість підсумкових робіт вчитель встановлює самостійно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Aptos Narrow" panose="020B0004020202020204" pitchFamily="34" charset="0"/>
              </a:rPr>
              <a:t>Підсумкове оцінювання за рік не здійснюють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2000" b="1" dirty="0">
                <a:latin typeface="Aptos Narrow" panose="020B0004020202020204" pitchFamily="34" charset="0"/>
              </a:rPr>
              <a:t>Річне оцінювання може бути скоригованим</a:t>
            </a:r>
          </a:p>
          <a:p>
            <a:endParaRPr lang="uk-UA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324D3A6B-3F92-47EF-5749-C5D293A84019}"/>
              </a:ext>
            </a:extLst>
          </p:cNvPr>
          <p:cNvSpPr/>
          <p:nvPr/>
        </p:nvSpPr>
        <p:spPr>
          <a:xfrm>
            <a:off x="8563232" y="2009648"/>
            <a:ext cx="3449697" cy="4361646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900" b="1" i="1" dirty="0">
                <a:solidFill>
                  <a:srgbClr val="C00000"/>
                </a:solidFill>
                <a:latin typeface="Aptos Narrow" panose="020B0004020202020204" pitchFamily="34" charset="0"/>
              </a:rPr>
              <a:t>Оцінювання відповідності результатів навчання вимогам державного стандарту.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900" b="1" i="1" dirty="0">
                <a:solidFill>
                  <a:srgbClr val="C00000"/>
                </a:solidFill>
                <a:latin typeface="Aptos Narrow" panose="020B0004020202020204" pitchFamily="34" charset="0"/>
              </a:rPr>
              <a:t>Здійснюється за визначеними критеріями, що дозволяє встановити відповідність  між вимогами до обов’язкових результатів навчання  і фактичними результатами навчання, яких досягли учні.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uk-UA" sz="1900" b="1" i="1" dirty="0">
                <a:solidFill>
                  <a:srgbClr val="FF0000"/>
                </a:solidFill>
                <a:latin typeface="Aptos Narrow" panose="020B0004020202020204" pitchFamily="34" charset="0"/>
              </a:rPr>
              <a:t>Відслідковуємо можливі зміни ( відміна ДПА)</a:t>
            </a:r>
            <a:endParaRPr lang="uk-UA" sz="1900" dirty="0">
              <a:latin typeface="Aptos Narrow" panose="020B0004020202020204" pitchFamily="34" charset="0"/>
            </a:endParaRPr>
          </a:p>
          <a:p>
            <a:endParaRPr lang="uk-UA" dirty="0"/>
          </a:p>
        </p:txBody>
      </p:sp>
      <p:grpSp>
        <p:nvGrpSpPr>
          <p:cNvPr id="27" name="Групувати 26">
            <a:extLst>
              <a:ext uri="{FF2B5EF4-FFF2-40B4-BE49-F238E27FC236}">
                <a16:creationId xmlns:a16="http://schemas.microsoft.com/office/drawing/2014/main" id="{035602A7-3622-299B-DA1E-620C68A7A56A}"/>
              </a:ext>
            </a:extLst>
          </p:cNvPr>
          <p:cNvGrpSpPr/>
          <p:nvPr/>
        </p:nvGrpSpPr>
        <p:grpSpPr>
          <a:xfrm>
            <a:off x="179071" y="910367"/>
            <a:ext cx="3214370" cy="1058178"/>
            <a:chOff x="0" y="0"/>
            <a:chExt cx="3214370" cy="1445040"/>
          </a:xfrm>
        </p:grpSpPr>
        <p:sp>
          <p:nvSpPr>
            <p:cNvPr id="28" name="Прямокутник 27">
              <a:extLst>
                <a:ext uri="{FF2B5EF4-FFF2-40B4-BE49-F238E27FC236}">
                  <a16:creationId xmlns:a16="http://schemas.microsoft.com/office/drawing/2014/main" id="{399325D3-AB81-7481-3AFB-4E526726BC63}"/>
                </a:ext>
              </a:extLst>
            </p:cNvPr>
            <p:cNvSpPr/>
            <p:nvPr/>
          </p:nvSpPr>
          <p:spPr>
            <a:xfrm>
              <a:off x="0" y="0"/>
              <a:ext cx="3214370" cy="128574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D010D1-8838-4A6C-10FF-0B1DCB424B52}"/>
                </a:ext>
              </a:extLst>
            </p:cNvPr>
            <p:cNvSpPr txBox="1"/>
            <p:nvPr/>
          </p:nvSpPr>
          <p:spPr>
            <a:xfrm>
              <a:off x="0" y="159292"/>
              <a:ext cx="3214370" cy="12857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62280" tIns="264160" rIns="462280" bIns="26416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000" b="1" kern="1200" dirty="0">
                  <a:latin typeface="Aptos Narrow" panose="020B0004020202020204" pitchFamily="34" charset="0"/>
                </a:rPr>
                <a:t>Формувальне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488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B5A57-A077-192D-0E69-95C2BC92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7767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>
                <a:latin typeface="Aptos Narrow" panose="020B0004020202020204" pitchFamily="34" charset="0"/>
              </a:rPr>
              <a:t>Загальні критерії оцінювання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8ED797-1012-C597-A4BA-6ED1B4DCF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F0AF5F-7003-4DD2-8176-01461E5D019D}" type="datetime1">
              <a:rPr lang="uk-UA" smtClean="0"/>
              <a:t>28.08.2024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AA56B0-C5BC-16E3-5B11-744CDD907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9142" y="4214930"/>
            <a:ext cx="2432858" cy="2231908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F749510-3862-59C3-10CF-244E0209F580}"/>
              </a:ext>
            </a:extLst>
          </p:cNvPr>
          <p:cNvSpPr/>
          <p:nvPr/>
        </p:nvSpPr>
        <p:spPr>
          <a:xfrm>
            <a:off x="359295" y="1641949"/>
            <a:ext cx="10796385" cy="355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6E3B9E0-AB72-15D7-FA79-0D447629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5" y="964276"/>
            <a:ext cx="9227127" cy="52203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3200" b="1" dirty="0">
                <a:latin typeface="Aptos Narrow" panose="020B0004020202020204" pitchFamily="34" charset="0"/>
              </a:rPr>
              <a:t>Визначають загальні підходи до встановлення результатів навчання;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b="1" dirty="0">
                <a:latin typeface="Aptos Narrow" panose="020B0004020202020204" pitchFamily="34" charset="0"/>
              </a:rPr>
              <a:t>Реалізуються за чотирма рівнями;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b="1" dirty="0">
                <a:latin typeface="Aptos Narrow" panose="020B0004020202020204" pitchFamily="34" charset="0"/>
              </a:rPr>
              <a:t>Опис кожного бала шкали подано в додатку 1 рекомендацій;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b="1" dirty="0">
                <a:latin typeface="Aptos Narrow" panose="020B0004020202020204" pitchFamily="34" charset="0"/>
              </a:rPr>
              <a:t>Оцінювання може здійснюватися за власною шкалою оцінювання результатів навчання ( у разі запровадження закладом освіти власної шкали     оцінювання).             ( </a:t>
            </a:r>
            <a:r>
              <a:rPr lang="uk-UA" sz="2800" b="1" i="1" dirty="0">
                <a:latin typeface="Aptos Narrow" panose="020B0004020202020204" pitchFamily="34" charset="0"/>
              </a:rPr>
              <a:t>Додаток 1 рекомендацій)</a:t>
            </a:r>
          </a:p>
        </p:txBody>
      </p:sp>
    </p:spTree>
    <p:extLst>
      <p:ext uri="{BB962C8B-B14F-4D97-AF65-F5344CB8AC3E}">
        <p14:creationId xmlns:p14="http://schemas.microsoft.com/office/powerpoint/2010/main" val="147586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CF21A17-190D-21F7-7FCC-CA61253A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b="1" dirty="0">
                <a:latin typeface="Aptos Narrow" panose="020B0004020202020204" pitchFamily="34" charset="0"/>
              </a:rPr>
              <a:t>Критерії оцінювання за освітніми галузями</a:t>
            </a:r>
          </a:p>
        </p:txBody>
      </p: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FB0B0376-5346-BA68-B0DF-0170C81D2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9304020" cy="40385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800" b="1" dirty="0">
                <a:latin typeface="Aptos Narrow" panose="020B0004020202020204" pitchFamily="34" charset="0"/>
              </a:rPr>
              <a:t>Реалізуються за чотирма рівнями;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b="1" dirty="0">
                <a:latin typeface="Aptos Narrow" panose="020B0004020202020204" pitchFamily="34" charset="0"/>
              </a:rPr>
              <a:t>Кожен наступний охоплює вимоги попереднього, а також додає нові;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b="1" dirty="0">
                <a:latin typeface="Aptos Narrow" panose="020B0004020202020204" pitchFamily="34" charset="0"/>
              </a:rPr>
              <a:t>Опис кожного бала подано в додатку №2 рекомендацій;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800" b="1" dirty="0">
                <a:latin typeface="Aptos Narrow" panose="020B0004020202020204" pitchFamily="34" charset="0"/>
              </a:rPr>
              <a:t>Враховано структуру компетентності ( знання, уміння, навички, цінності, ставлення) і наскрізних у всіх </a:t>
            </a:r>
            <a:r>
              <a:rPr lang="uk-UA" sz="2800" b="1" dirty="0" err="1">
                <a:latin typeface="Aptos Narrow" panose="020B0004020202020204" pitchFamily="34" charset="0"/>
              </a:rPr>
              <a:t>компетентностях</a:t>
            </a:r>
            <a:r>
              <a:rPr lang="uk-UA" sz="2800" b="1" dirty="0">
                <a:latin typeface="Aptos Narrow" panose="020B0004020202020204" pitchFamily="34" charset="0"/>
              </a:rPr>
              <a:t> умінь по кожній освітній галузі.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D245B8-B2E8-38F5-8D4F-08C50F61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96F0AF5F-7003-4DD2-8176-01461E5D019D}" type="datetime1">
              <a:rPr lang="uk-UA" smtClean="0"/>
              <a:pPr/>
              <a:t>28.08.2024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F0B793-D5DB-C399-452C-ADA362DFC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2332" y="4408042"/>
            <a:ext cx="2129668" cy="20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312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15_TF56160789" id="{338CDFFA-6E0B-4EAE-98BA-0FA535F408CC}" vid="{598B8DAB-B99F-41D6-934E-B509BA09E80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642</Words>
  <Application>Microsoft Office PowerPoint</Application>
  <PresentationFormat>Широкий екран</PresentationFormat>
  <Paragraphs>91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2" baseType="lpstr">
      <vt:lpstr>Aptos Narrow</vt:lpstr>
      <vt:lpstr>Arial</vt:lpstr>
      <vt:lpstr>Arial Black</vt:lpstr>
      <vt:lpstr>Bookman Old Style</vt:lpstr>
      <vt:lpstr>Calibri</vt:lpstr>
      <vt:lpstr>Franklin Gothic Book</vt:lpstr>
      <vt:lpstr>Monotype Corsiva</vt:lpstr>
      <vt:lpstr>Times New Roman</vt:lpstr>
      <vt:lpstr>Wingdings</vt:lpstr>
      <vt:lpstr>1_RetrospectVTI</vt:lpstr>
      <vt:lpstr>Оцінювання обов’язкових результатів навчання за новим Державним стандартом базової середньої освіти</vt:lpstr>
      <vt:lpstr>Хороший вчитель – пояснює.  Чудовий вчитель- показує. Геніальний вчитель – надихає.         Цитати великих людей</vt:lpstr>
      <vt:lpstr>        Наказ МОН України від 02 серпня 2024р. № 1093  «Про затвердження рекомендацій  щодо оцінювання результатів навчання»  </vt:lpstr>
      <vt:lpstr>      Рекомендації щодо  оцінювання результатів навчання здобувачів освіти відповідно до Державного стандарту базової середньої освіти.    Наказ МОН України від 01 квітня 2022 р.  № 289 -  визнати таким, що втратив чинність.  </vt:lpstr>
      <vt:lpstr>Основні підходи до оцінювання результатів навчання</vt:lpstr>
      <vt:lpstr>Основні функції оцінювання:</vt:lpstr>
      <vt:lpstr>Основні види оцінювання результатів навчання</vt:lpstr>
      <vt:lpstr>Загальні критерії оцінювання</vt:lpstr>
      <vt:lpstr>Критерії оцінювання за освітніми галузями</vt:lpstr>
      <vt:lpstr>Свідоцтво досягнень Характеристика навчальної діяльності учнів та фіксація результатів навчання за групами результатів для кожної освітньої галузі                     </vt:lpstr>
      <vt:lpstr>Підсумок.  Зміни та нововведення</vt:lpstr>
      <vt:lpstr>Успішного нам старту.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CaBuch</dc:creator>
  <cp:lastModifiedBy>CaBuch</cp:lastModifiedBy>
  <cp:revision>11</cp:revision>
  <dcterms:created xsi:type="dcterms:W3CDTF">2024-08-27T18:37:10Z</dcterms:created>
  <dcterms:modified xsi:type="dcterms:W3CDTF">2024-08-28T15:04:08Z</dcterms:modified>
</cp:coreProperties>
</file>