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86" r:id="rId4"/>
    <p:sldId id="257" r:id="rId5"/>
    <p:sldId id="264" r:id="rId6"/>
    <p:sldId id="259" r:id="rId7"/>
    <p:sldId id="258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275" r:id="rId28"/>
    <p:sldId id="276" r:id="rId29"/>
    <p:sldId id="277" r:id="rId30"/>
    <p:sldId id="278" r:id="rId31"/>
    <p:sldId id="280" r:id="rId32"/>
    <p:sldId id="281" r:id="rId33"/>
    <p:sldId id="282" r:id="rId34"/>
    <p:sldId id="306" r:id="rId35"/>
    <p:sldId id="307" r:id="rId36"/>
    <p:sldId id="308" r:id="rId37"/>
    <p:sldId id="309" r:id="rId38"/>
    <p:sldId id="310" r:id="rId39"/>
    <p:sldId id="311" r:id="rId40"/>
    <p:sldId id="312" r:id="rId41"/>
    <p:sldId id="313" r:id="rId42"/>
    <p:sldId id="314" r:id="rId43"/>
    <p:sldId id="315" r:id="rId44"/>
    <p:sldId id="316" r:id="rId45"/>
    <p:sldId id="317" r:id="rId46"/>
    <p:sldId id="261" r:id="rId47"/>
    <p:sldId id="260" r:id="rId48"/>
    <p:sldId id="279" r:id="rId49"/>
    <p:sldId id="283" r:id="rId50"/>
    <p:sldId id="284" r:id="rId51"/>
    <p:sldId id="285" r:id="rId52"/>
    <p:sldId id="265" r:id="rId53"/>
    <p:sldId id="287" r:id="rId54"/>
    <p:sldId id="263" r:id="rId55"/>
    <p:sldId id="262" r:id="rId56"/>
    <p:sldId id="288" r:id="rId57"/>
    <p:sldId id="289" r:id="rId58"/>
    <p:sldId id="290" r:id="rId59"/>
    <p:sldId id="291" r:id="rId60"/>
    <p:sldId id="292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4" autoAdjust="0"/>
    <p:restoredTop sz="94660"/>
  </p:normalViewPr>
  <p:slideViewPr>
    <p:cSldViewPr snapToGrid="0">
      <p:cViewPr>
        <p:scale>
          <a:sx n="122" d="100"/>
          <a:sy n="122" d="100"/>
        </p:scale>
        <p:origin x="-10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7AF4-F13A-46FC-AF9D-5720C93682B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6C3CD-4EEA-4BF9-A262-A91FFDA8B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108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7AF4-F13A-46FC-AF9D-5720C93682B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6C3CD-4EEA-4BF9-A262-A91FFDA8B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569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7AF4-F13A-46FC-AF9D-5720C93682B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6C3CD-4EEA-4BF9-A262-A91FFDA8B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015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7AF4-F13A-46FC-AF9D-5720C93682B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6C3CD-4EEA-4BF9-A262-A91FFDA8B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981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7AF4-F13A-46FC-AF9D-5720C93682B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6C3CD-4EEA-4BF9-A262-A91FFDA8B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896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7AF4-F13A-46FC-AF9D-5720C93682B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6C3CD-4EEA-4BF9-A262-A91FFDA8B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7AF4-F13A-46FC-AF9D-5720C93682B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6C3CD-4EEA-4BF9-A262-A91FFDA8B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26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7AF4-F13A-46FC-AF9D-5720C93682B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6C3CD-4EEA-4BF9-A262-A91FFDA8B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661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7AF4-F13A-46FC-AF9D-5720C93682B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6C3CD-4EEA-4BF9-A262-A91FFDA8B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71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7AF4-F13A-46FC-AF9D-5720C93682B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6C3CD-4EEA-4BF9-A262-A91FFDA8B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869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7AF4-F13A-46FC-AF9D-5720C93682B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6C3CD-4EEA-4BF9-A262-A91FFDA8B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910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87AF4-F13A-46FC-AF9D-5720C93682BF}" type="datetimeFigureOut">
              <a:rPr lang="ru-RU" smtClean="0"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6C3CD-4EEA-4BF9-A262-A91FFDA8B3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602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2962" y="2808514"/>
            <a:ext cx="9144000" cy="1410853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>Місія, стратегічні, операційні цілі розвитку освіти </a:t>
            </a:r>
            <a:r>
              <a:rPr lang="uk-UA" sz="3600" b="1" dirty="0" err="1" smtClean="0"/>
              <a:t>Старосалтівської</a:t>
            </a:r>
            <a:r>
              <a:rPr lang="uk-UA" sz="3600" b="1" dirty="0" smtClean="0"/>
              <a:t> селищної територіальної громади та завдання для їх реалізації на 2021 - 2025</a:t>
            </a:r>
            <a:endParaRPr lang="ru-RU" sz="3600" b="1" dirty="0"/>
          </a:p>
        </p:txBody>
      </p:sp>
      <p:pic>
        <p:nvPicPr>
          <p:cNvPr id="5" name="Picture 10" descr="C:\Users\yyesmukhanova\AppData\Local\Microsoft\Windows\INetCache\Content.Word\Horizontal_RGB_294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5" t="7236" r="9230" b="14325"/>
          <a:stretch/>
        </p:blipFill>
        <p:spPr bwMode="auto">
          <a:xfrm>
            <a:off x="1302962" y="580623"/>
            <a:ext cx="2348865" cy="8763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0" descr="LOGO_FINAL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5757" y="580623"/>
            <a:ext cx="2021205" cy="711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2083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374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b="1" dirty="0" smtClean="0"/>
              <a:t>Карта </a:t>
            </a:r>
            <a:r>
              <a:rPr lang="uk-UA" sz="3600" b="1" dirty="0"/>
              <a:t>завдань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83746"/>
            <a:ext cx="12192000" cy="61742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1.1. Розвиток потенціалу педагогічних колективів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1.1.3. Розвиток педагогічного потенціалу вчителів щодо формування в дітей дошкільного та шкільного віку навичок самостійної роботи.  </a:t>
            </a:r>
          </a:p>
          <a:p>
            <a:pPr marL="432000"/>
            <a:r>
              <a:rPr lang="uk-UA" sz="1800" b="1" dirty="0"/>
              <a:t>Відповідальні особи:</a:t>
            </a:r>
            <a:r>
              <a:rPr lang="uk-UA" sz="1800" dirty="0"/>
              <a:t> керівники закладів освіти, психологи</a:t>
            </a:r>
          </a:p>
          <a:p>
            <a:pPr marL="432000"/>
            <a:r>
              <a:rPr lang="uk-UA" sz="1800" b="1" dirty="0"/>
              <a:t>Дата початку: 01.10.21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30.08.22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Підготовка рекомендацій для вчителів щодо розвитку навичок самоорганізації дітей дошкільного та шкільного віку.</a:t>
            </a:r>
          </a:p>
          <a:p>
            <a:pPr marL="432000" lvl="0"/>
            <a:r>
              <a:rPr lang="uk-UA" sz="1800" dirty="0"/>
              <a:t>Проведення семінарів, тренінгів для вчителів.</a:t>
            </a:r>
          </a:p>
          <a:p>
            <a:pPr marL="432000" lvl="0"/>
            <a:r>
              <a:rPr lang="uk-UA" sz="1800" dirty="0"/>
              <a:t>Надання методичного супроводу.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Моніторинг сучасних підходів до розвитку навичок самоорганізації дітей дошкільного та шкільного віку.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87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1024"/>
            <a:ext cx="10515600" cy="47064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sz="3600" b="1" dirty="0" smtClean="0"/>
              <a:t>Карта </a:t>
            </a:r>
            <a:r>
              <a:rPr lang="uk-UA" sz="3600" b="1" dirty="0"/>
              <a:t>завдань </a:t>
            </a:r>
            <a:r>
              <a:rPr lang="ru-RU" sz="4000" dirty="0"/>
              <a:t/>
            </a:r>
            <a:br>
              <a:rPr lang="ru-RU" sz="4000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91672"/>
            <a:ext cx="12192000" cy="6266328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uk-UA" sz="1800" dirty="0"/>
              <a:t>до операційної цілі 1.1. Розвиток потенціалу педагогічних колективів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spcBef>
                <a:spcPts val="600"/>
              </a:spcBef>
              <a:buNone/>
            </a:pPr>
            <a:r>
              <a:rPr lang="uk-UA" sz="1800" dirty="0"/>
              <a:t>1.1.4. Розвиток навичок вчителів щодо реалізації моделей комбінованого навчання та використання інтерактивних методів навчання</a:t>
            </a:r>
          </a:p>
          <a:p>
            <a:pPr marL="432000">
              <a:spcBef>
                <a:spcPts val="600"/>
              </a:spcBef>
            </a:pPr>
            <a:r>
              <a:rPr lang="uk-UA" sz="1800" b="1" dirty="0"/>
              <a:t>Відповідальні особи:</a:t>
            </a:r>
            <a:r>
              <a:rPr lang="uk-UA" sz="1800" dirty="0"/>
              <a:t> керівники закладів освіти, органу управління освітою, навчально-методичного центру з підвищення кваліфікації педагогічних працівників</a:t>
            </a:r>
            <a:r>
              <a:rPr lang="uk-UA" sz="1800" b="1" dirty="0"/>
              <a:t> </a:t>
            </a:r>
            <a:endParaRPr lang="uk-UA" sz="1800" dirty="0"/>
          </a:p>
          <a:p>
            <a:pPr marL="432000">
              <a:spcBef>
                <a:spcPts val="600"/>
              </a:spcBef>
            </a:pPr>
            <a:r>
              <a:rPr lang="uk-UA" sz="1800" b="1" dirty="0"/>
              <a:t>Дата початку: 01.10.21</a:t>
            </a:r>
            <a:endParaRPr lang="uk-UA" sz="1800" dirty="0"/>
          </a:p>
          <a:p>
            <a:pPr marL="432000">
              <a:spcBef>
                <a:spcPts val="600"/>
              </a:spcBef>
            </a:pPr>
            <a:r>
              <a:rPr lang="uk-UA" sz="1800" b="1" dirty="0"/>
              <a:t>Дата завершення: 30.08.22</a:t>
            </a:r>
            <a:endParaRPr lang="uk-UA" sz="1800" dirty="0"/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Опис завдання (цілі, заходи) :</a:t>
            </a:r>
            <a:endParaRPr lang="uk-UA" sz="1800" dirty="0"/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Ознайомлення вчителів із видами моделей комбінованого навчання, обговорення їх особливостей та можливостей використання на практиці. 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Розробка та реалізація плану заходів для розвитку навичок педагогів щодо використання інтерактивних дошок, телефонів, інших </a:t>
            </a:r>
            <a:r>
              <a:rPr lang="uk-UA" sz="1800" dirty="0" err="1"/>
              <a:t>девайсів</a:t>
            </a:r>
            <a:r>
              <a:rPr lang="uk-UA" sz="1800" dirty="0"/>
              <a:t> під час освітнього процесу. 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Прийняття рішення про  впровадження нової/ удосконалення існуючої моделі комбінованого навчання в закладах освіти громади.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Надання методичної підтримки педагогам при реалізації моделі комбінованого навчання.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Наказ керівника закладу освіти про впровадження/ удосконалення моделі комбінованого навчання. 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Проведення семінару щодо видів моделей комбінованого навчання.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682369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6185"/>
            <a:ext cx="10515600" cy="56272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58906"/>
            <a:ext cx="11353800" cy="619909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/>
              <a:t>до операційної цілі 1.1. Розвиток потенціалу педагогічних колективів</a:t>
            </a:r>
          </a:p>
          <a:p>
            <a:pPr marL="0" indent="0">
              <a:buNone/>
            </a:pPr>
            <a:r>
              <a:rPr lang="uk-UA" b="1" dirty="0"/>
              <a:t>Назва завдання:</a:t>
            </a:r>
            <a:endParaRPr lang="uk-UA" dirty="0"/>
          </a:p>
          <a:p>
            <a:pPr marL="0" lvl="0" indent="0">
              <a:buNone/>
            </a:pPr>
            <a:r>
              <a:rPr lang="uk-UA" dirty="0"/>
              <a:t>1.1.5. Розвиток навичок вчителів щодо використання сучасних методів роботи для організації безпечного освітнього середовища в закладах освіти.   </a:t>
            </a:r>
          </a:p>
          <a:p>
            <a:pPr marL="432000"/>
            <a:r>
              <a:rPr lang="uk-UA" b="1" dirty="0"/>
              <a:t>Відповідальні особи:</a:t>
            </a:r>
            <a:r>
              <a:rPr lang="uk-UA" dirty="0"/>
              <a:t> керівники закладів освіти та навчально-методичного центру з підвищення кваліфікації педагогічних працівників</a:t>
            </a:r>
            <a:r>
              <a:rPr lang="uk-UA" b="1" dirty="0"/>
              <a:t> </a:t>
            </a:r>
            <a:endParaRPr lang="uk-UA" dirty="0"/>
          </a:p>
          <a:p>
            <a:pPr marL="432000"/>
            <a:r>
              <a:rPr lang="uk-UA" b="1" dirty="0"/>
              <a:t>Дата початку: 01.10.21</a:t>
            </a:r>
            <a:endParaRPr lang="uk-UA" dirty="0"/>
          </a:p>
          <a:p>
            <a:pPr marL="432000"/>
            <a:r>
              <a:rPr lang="uk-UA" b="1" dirty="0"/>
              <a:t>Дата завершення: 30.08.22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Опис завдання (цілі, заходи) :</a:t>
            </a:r>
            <a:endParaRPr lang="uk-UA" dirty="0"/>
          </a:p>
          <a:p>
            <a:pPr marL="432000" lvl="0"/>
            <a:r>
              <a:rPr lang="uk-UA" dirty="0"/>
              <a:t>Ознайомлення вчителів (цільова аудиторія - вчителі гуманітарних предметів, мов та суспільних дисциплін) з можливостями використання в освітньому процесі </a:t>
            </a:r>
            <a:r>
              <a:rPr lang="uk-UA" dirty="0" smtClean="0"/>
              <a:t>STM </a:t>
            </a:r>
            <a:r>
              <a:rPr lang="uk-UA" dirty="0"/>
              <a:t>посібників з </a:t>
            </a:r>
            <a:r>
              <a:rPr lang="uk-UA" dirty="0" err="1"/>
              <a:t>антидискримінаційної</a:t>
            </a:r>
            <a:r>
              <a:rPr lang="uk-UA" dirty="0"/>
              <a:t> освіти </a:t>
            </a:r>
            <a:r>
              <a:rPr lang="uk-UA" dirty="0" smtClean="0"/>
              <a:t>та </a:t>
            </a:r>
            <a:r>
              <a:rPr lang="uk-UA" dirty="0"/>
              <a:t>інших ресурсів.</a:t>
            </a:r>
          </a:p>
          <a:p>
            <a:pPr marL="432000" lvl="0"/>
            <a:r>
              <a:rPr lang="uk-UA" dirty="0"/>
              <a:t>Проведення анонімного анкетування серед учнів щодо проявів дискримінації у різних її проявах.</a:t>
            </a:r>
          </a:p>
          <a:p>
            <a:pPr marL="432000" lvl="0"/>
            <a:r>
              <a:rPr lang="uk-UA" dirty="0"/>
              <a:t>Створення культури «пильності» - розвиток навиків вчителів у виявленні випадків дискримінації, жорстокого поводження, </a:t>
            </a:r>
            <a:r>
              <a:rPr lang="uk-UA" dirty="0" err="1"/>
              <a:t>булінгу</a:t>
            </a:r>
            <a:r>
              <a:rPr lang="uk-UA" dirty="0"/>
              <a:t>.</a:t>
            </a:r>
          </a:p>
          <a:p>
            <a:pPr marL="432000" lvl="0"/>
            <a:r>
              <a:rPr lang="uk-UA" dirty="0"/>
              <a:t>Розвиток навичок вчителів запобігати та вирішувати  конфліктні ситуації (проведення семінарів, тренінгів).</a:t>
            </a:r>
          </a:p>
          <a:p>
            <a:pPr marL="432000" lvl="0"/>
            <a:r>
              <a:rPr lang="uk-UA" dirty="0"/>
              <a:t>Надання необхідної методичної підтримки вчителям.</a:t>
            </a:r>
          </a:p>
          <a:p>
            <a:pPr marL="0" indent="0">
              <a:buNone/>
            </a:pPr>
            <a:r>
              <a:rPr lang="uk-UA" b="1" dirty="0"/>
              <a:t>Необхідні умови, щоб розпочати завдання:</a:t>
            </a:r>
            <a:endParaRPr lang="uk-UA" dirty="0"/>
          </a:p>
          <a:p>
            <a:pPr marL="432000" lvl="0"/>
            <a:r>
              <a:rPr lang="uk-UA" dirty="0"/>
              <a:t>Наказ керівника закладу освіти про впровадження сучасних методів роботи для організації безпечного освітнього середовища в закладах освіти.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8360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9631"/>
            <a:ext cx="10515600" cy="3744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84094"/>
            <a:ext cx="12192000" cy="63739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900" dirty="0"/>
              <a:t>до операційної цілі 1.1. Розвиток потенціалу педагогічних колективів</a:t>
            </a:r>
          </a:p>
          <a:p>
            <a:pPr marL="0" indent="0">
              <a:buNone/>
            </a:pPr>
            <a:r>
              <a:rPr lang="uk-UA" sz="1900" b="1" dirty="0"/>
              <a:t>Назва завдання:</a:t>
            </a:r>
            <a:endParaRPr lang="uk-UA" sz="1900" dirty="0"/>
          </a:p>
          <a:p>
            <a:pPr marL="0" lvl="0" indent="0">
              <a:buNone/>
            </a:pPr>
            <a:r>
              <a:rPr lang="uk-UA" sz="1900" dirty="0"/>
              <a:t>1.1.6. Участь педагогічних працівників у міжнародних програмах, конкурсах</a:t>
            </a:r>
          </a:p>
          <a:p>
            <a:pPr marL="432000"/>
            <a:r>
              <a:rPr lang="uk-UA" sz="1900" b="1" dirty="0"/>
              <a:t>Відповідальні особи: </a:t>
            </a:r>
            <a:r>
              <a:rPr lang="uk-UA" sz="1900" dirty="0"/>
              <a:t>начальник відділу освіти, директор,</a:t>
            </a:r>
            <a:r>
              <a:rPr lang="uk-UA" sz="1900" b="1" dirty="0"/>
              <a:t> </a:t>
            </a:r>
            <a:r>
              <a:rPr lang="uk-UA" sz="1900" dirty="0"/>
              <a:t>заступник з виховної роботи</a:t>
            </a:r>
          </a:p>
          <a:p>
            <a:pPr marL="432000"/>
            <a:r>
              <a:rPr lang="uk-UA" sz="1900" b="1" dirty="0"/>
              <a:t>Дата початку: 01.10.</a:t>
            </a:r>
            <a:endParaRPr lang="uk-UA" sz="1900" dirty="0"/>
          </a:p>
          <a:p>
            <a:pPr marL="432000"/>
            <a:r>
              <a:rPr lang="uk-UA" sz="1900" b="1" dirty="0"/>
              <a:t>Дата завершення: 30.06.</a:t>
            </a:r>
            <a:endParaRPr lang="uk-UA" sz="1900" dirty="0"/>
          </a:p>
          <a:p>
            <a:pPr marL="0" indent="0">
              <a:buNone/>
            </a:pPr>
            <a:r>
              <a:rPr lang="uk-UA" sz="1900" b="1" dirty="0"/>
              <a:t>Опис завдання (цілі, заходи) :</a:t>
            </a:r>
            <a:endParaRPr lang="uk-UA" sz="1900" dirty="0"/>
          </a:p>
          <a:p>
            <a:pPr marL="432000" lvl="0"/>
            <a:r>
              <a:rPr lang="uk-UA" sz="1900" dirty="0"/>
              <a:t>Пошук кращих практик вітчизняного досвіду участі педагогічних працівників в міжнародних програмах та конкурсах.</a:t>
            </a:r>
          </a:p>
          <a:p>
            <a:pPr marL="432000" lvl="0"/>
            <a:r>
              <a:rPr lang="uk-UA" sz="1900" dirty="0"/>
              <a:t>Організація та проведення </a:t>
            </a:r>
            <a:r>
              <a:rPr lang="uk-UA" sz="1900" dirty="0" err="1"/>
              <a:t>вебінарів</a:t>
            </a:r>
            <a:r>
              <a:rPr lang="uk-UA" sz="1900" dirty="0"/>
              <a:t> з метою вивчення досвіду.</a:t>
            </a:r>
          </a:p>
          <a:p>
            <a:pPr marL="432000" lvl="0"/>
            <a:r>
              <a:rPr lang="uk-UA" sz="1900" dirty="0"/>
              <a:t>Формування бази даних міжнародних програм та обмінів для педагогічних працівників, а також переліку інформаційних ресурсів, де можна ознайомитися із такою інформацією, та розповсюдження її серед педагогів.</a:t>
            </a:r>
          </a:p>
          <a:p>
            <a:pPr marL="0" lvl="0" indent="0">
              <a:buNone/>
            </a:pPr>
            <a:r>
              <a:rPr lang="uk-UA" sz="1900" b="1" dirty="0"/>
              <a:t>Необхідні умови, щоб розпочати завдання:</a:t>
            </a:r>
            <a:endParaRPr lang="uk-UA" sz="1900" dirty="0"/>
          </a:p>
          <a:p>
            <a:pPr marL="432000" lvl="0"/>
            <a:r>
              <a:rPr lang="uk-UA" sz="1900" dirty="0"/>
              <a:t>Доступ до мережі інтернет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4658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071" y="0"/>
            <a:ext cx="10515600" cy="58961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1.1. Розвиток потенціалу педагогічних колективів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1.1.7. Удосконалення навичок роботи з інструментами дистанційного навчання</a:t>
            </a:r>
          </a:p>
          <a:p>
            <a:pPr marL="432000"/>
            <a:r>
              <a:rPr lang="uk-UA" sz="1800" b="1" dirty="0"/>
              <a:t>Відповідальні особа: </a:t>
            </a:r>
            <a:r>
              <a:rPr lang="uk-UA" sz="1800" dirty="0"/>
              <a:t>начальник відділу освіти</a:t>
            </a:r>
            <a:r>
              <a:rPr lang="uk-UA" sz="1800" b="1" dirty="0"/>
              <a:t>, </a:t>
            </a:r>
            <a:r>
              <a:rPr lang="uk-UA" sz="1800" dirty="0"/>
              <a:t>директори шкіл, методисти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Проведення анкетування з метою визначення потреб вчителів та формування програми заходів з удосконаленням навичок роботи вчителів з інструментами дистанційного навчання.</a:t>
            </a:r>
          </a:p>
          <a:p>
            <a:pPr marL="432000" lvl="0"/>
            <a:r>
              <a:rPr lang="uk-UA" sz="1800" dirty="0"/>
              <a:t>Визначення зовнішніх та внутрішніх ресурсів, які можна використати для навчання. </a:t>
            </a:r>
          </a:p>
          <a:p>
            <a:pPr marL="432000" lvl="0"/>
            <a:r>
              <a:rPr lang="uk-UA" sz="1800" dirty="0"/>
              <a:t>Проведення навчання.</a:t>
            </a:r>
          </a:p>
          <a:p>
            <a:pPr marL="432000" lvl="0"/>
            <a:r>
              <a:rPr lang="uk-UA" sz="1800" dirty="0"/>
              <a:t>Проведення круглого столу з обміну досвідом.  </a:t>
            </a:r>
          </a:p>
          <a:p>
            <a:pPr marL="0" lv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Наказ керівників закладів освіти про проведення анкетування.</a:t>
            </a:r>
          </a:p>
          <a:p>
            <a:pPr marL="432000" lvl="0"/>
            <a:r>
              <a:rPr lang="uk-UA" sz="1800" dirty="0"/>
              <a:t>Наявність педагогів, які на достатньо високому рівні володіють інструментами дистанційного навчання.</a:t>
            </a:r>
          </a:p>
        </p:txBody>
      </p:sp>
    </p:spTree>
    <p:extLst>
      <p:ext uri="{BB962C8B-B14F-4D97-AF65-F5344CB8AC3E}">
        <p14:creationId xmlns:p14="http://schemas.microsoft.com/office/powerpoint/2010/main" val="4280436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1.1. Розвиток потенціалу педагогічних колективів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1.1.8. Сприяння у розвитку педагогічної майстерності вчителів громади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начальник відділу освіти</a:t>
            </a:r>
            <a:r>
              <a:rPr lang="uk-UA" sz="1800" b="1" dirty="0"/>
              <a:t>, </a:t>
            </a:r>
            <a:r>
              <a:rPr lang="uk-UA" sz="1800" dirty="0"/>
              <a:t>директори шкіл, методисти</a:t>
            </a:r>
          </a:p>
          <a:p>
            <a:pPr marL="432000"/>
            <a:r>
              <a:rPr lang="uk-UA" sz="1800" b="1" dirty="0"/>
              <a:t>Дата початку: 01.10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Проведення моніторингу діючої моделі методичної підтримки вчителів.</a:t>
            </a:r>
          </a:p>
          <a:p>
            <a:pPr marL="432000" lvl="0"/>
            <a:r>
              <a:rPr lang="uk-UA" sz="1800" dirty="0"/>
              <a:t>Оцінка можливості, переваг та недоліків створення центру професійного розвитку педагогічних працівників в громаді.</a:t>
            </a:r>
          </a:p>
          <a:p>
            <a:pPr marL="432000" lvl="0"/>
            <a:r>
              <a:rPr lang="uk-UA" sz="1800" dirty="0"/>
              <a:t>Аналіз внутрішніх кадрових ресурсів.</a:t>
            </a:r>
          </a:p>
          <a:p>
            <a:pPr marL="432000" lvl="0"/>
            <a:r>
              <a:rPr lang="uk-UA" sz="1800" dirty="0"/>
              <a:t>Вибір, формування сучасної моделі методичної підтримки професійного розвитку педагогічних працівників. </a:t>
            </a:r>
          </a:p>
          <a:p>
            <a:pPr marL="432000" lvl="0"/>
            <a:r>
              <a:rPr lang="uk-UA" sz="1800" dirty="0"/>
              <a:t>Реалізація обраного варіанту.</a:t>
            </a:r>
          </a:p>
          <a:p>
            <a:pPr marL="0" lv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/>
            <a:r>
              <a:rPr lang="uk-UA" sz="1800" dirty="0"/>
              <a:t>Підтримка ініціативи головою та депутатами громади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2186788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3868"/>
            <a:ext cx="10515600" cy="46529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uk-UA" sz="2800" b="1" dirty="0"/>
              <a:t>Карта завдань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877078"/>
            <a:ext cx="11092543" cy="529988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до операційної цілі 1.2. Підвищення ефективності управління закладами освіти</a:t>
            </a:r>
          </a:p>
          <a:p>
            <a:pPr marL="0" indent="0">
              <a:buNone/>
            </a:pPr>
            <a:r>
              <a:rPr lang="uk-UA" b="1" dirty="0"/>
              <a:t>Назва завдання:</a:t>
            </a:r>
            <a:endParaRPr lang="uk-UA" dirty="0"/>
          </a:p>
          <a:p>
            <a:pPr marL="0" lvl="0" indent="0">
              <a:buNone/>
            </a:pPr>
            <a:r>
              <a:rPr lang="uk-UA" dirty="0"/>
              <a:t>1.2.1 Створення та організація роботи наглядової (піклувальної) ради </a:t>
            </a:r>
          </a:p>
          <a:p>
            <a:pPr marL="432000"/>
            <a:r>
              <a:rPr lang="uk-UA" b="1" dirty="0"/>
              <a:t>Відповідальні особи: </a:t>
            </a:r>
            <a:r>
              <a:rPr lang="uk-UA" dirty="0"/>
              <a:t>засновник, відділ освіти,</a:t>
            </a:r>
            <a:r>
              <a:rPr lang="uk-UA" b="1" dirty="0"/>
              <a:t> </a:t>
            </a:r>
            <a:r>
              <a:rPr lang="uk-UA" dirty="0"/>
              <a:t>директори шкіл</a:t>
            </a:r>
          </a:p>
          <a:p>
            <a:pPr marL="432000"/>
            <a:r>
              <a:rPr lang="uk-UA" b="1" dirty="0"/>
              <a:t>Дата початку: 01.10.</a:t>
            </a:r>
            <a:endParaRPr lang="uk-UA" dirty="0"/>
          </a:p>
          <a:p>
            <a:pPr marL="432000"/>
            <a:r>
              <a:rPr lang="uk-UA" b="1" dirty="0"/>
              <a:t>Дата завершення: 30.06.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Опис завдання (цілі, заходи) :</a:t>
            </a:r>
            <a:endParaRPr lang="uk-UA" dirty="0"/>
          </a:p>
          <a:p>
            <a:pPr marL="432000" lvl="0"/>
            <a:r>
              <a:rPr lang="uk-UA" dirty="0"/>
              <a:t>Визначення структури та прийняття рішення про створення піклувальної ради.</a:t>
            </a:r>
          </a:p>
          <a:p>
            <a:pPr marL="432000" lvl="0"/>
            <a:r>
              <a:rPr lang="uk-UA" dirty="0"/>
              <a:t>Розробка положення про піклувальну раду.</a:t>
            </a:r>
          </a:p>
          <a:p>
            <a:pPr marL="432000" lvl="0"/>
            <a:r>
              <a:rPr lang="uk-UA" dirty="0"/>
              <a:t>Створення піклувальної ради.</a:t>
            </a:r>
          </a:p>
          <a:p>
            <a:pPr marL="432000" lvl="0"/>
            <a:r>
              <a:rPr lang="uk-UA" dirty="0"/>
              <a:t>Планування діяльності піклувальної ради.</a:t>
            </a:r>
          </a:p>
          <a:p>
            <a:pPr marL="432000" lvl="0"/>
            <a:r>
              <a:rPr lang="uk-UA" dirty="0"/>
              <a:t>Планування навчання та проведення тренінгів для членів піклувальної ради (робота в команді, інформаційно-ознайомчі семінари (стратегія розвитку освіти, якість та аудит якості освіти) </a:t>
            </a:r>
            <a:r>
              <a:rPr lang="uk-UA" dirty="0" err="1"/>
              <a:t>фандрайзинг</a:t>
            </a:r>
            <a:r>
              <a:rPr lang="uk-UA" dirty="0"/>
              <a:t>, особливості формування бюджетів закладів освіти, стратегічне планування тощо).</a:t>
            </a:r>
          </a:p>
          <a:p>
            <a:pPr marL="0" lvl="0" indent="0">
              <a:buNone/>
            </a:pPr>
            <a:r>
              <a:rPr lang="uk-UA" b="1" dirty="0"/>
              <a:t>Необхідні умови, щоб розпочати завдання:</a:t>
            </a:r>
            <a:endParaRPr lang="uk-UA" dirty="0"/>
          </a:p>
          <a:p>
            <a:pPr marL="432000"/>
            <a:r>
              <a:rPr lang="uk-UA" dirty="0"/>
              <a:t>Рішення засновника або уповноваженого ним органу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00276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1.2. Підвищення ефективності управління закладами освіти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1.2.2. Розвиток громадського самоврядування в закладах освіти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директори закладів освіти та їх заступники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Аналіз активності органів самоврядування в закладах освіти.</a:t>
            </a:r>
          </a:p>
          <a:p>
            <a:pPr marL="432000" lvl="0"/>
            <a:r>
              <a:rPr lang="uk-UA" sz="1800" dirty="0"/>
              <a:t>Визначення напрямів активізації роботи громадського самоврядування в закладах освіти.</a:t>
            </a:r>
          </a:p>
          <a:p>
            <a:pPr marL="432000" lvl="0"/>
            <a:r>
              <a:rPr lang="uk-UA" sz="1800" dirty="0"/>
              <a:t>Обмін досвідом щодо організації роботи органів громадського самоврядування в закладах освіти.</a:t>
            </a:r>
          </a:p>
          <a:p>
            <a:pPr marL="432000" lvl="0"/>
            <a:r>
              <a:rPr lang="uk-UA" sz="1800" dirty="0"/>
              <a:t>Проведення інформаційної кампанії з метою залучення учасників освітнього процесу до участі в органах громадського самоврядування.</a:t>
            </a:r>
          </a:p>
          <a:p>
            <a:pPr marL="432000" lvl="0"/>
            <a:r>
              <a:rPr lang="uk-UA" sz="1800" dirty="0"/>
              <a:t>Проведення тренінгів, семінарів для представників громадського самоврядування з урахуванням їх потреб.</a:t>
            </a:r>
          </a:p>
          <a:p>
            <a:pPr marL="0" lv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Розробка та затвердження плану заходів.</a:t>
            </a:r>
          </a:p>
          <a:p>
            <a:pPr marL="432000" lvl="0"/>
            <a:r>
              <a:rPr lang="uk-UA" sz="1800" dirty="0"/>
              <a:t>Визначення фахівців, які будуть проводити семінари, тренінги. </a:t>
            </a:r>
          </a:p>
        </p:txBody>
      </p:sp>
    </p:spTree>
    <p:extLst>
      <p:ext uri="{BB962C8B-B14F-4D97-AF65-F5344CB8AC3E}">
        <p14:creationId xmlns:p14="http://schemas.microsoft.com/office/powerpoint/2010/main" val="12575549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1.2. Підвищення ефективності  управління закладами освіти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1.2.3. Розвиток навичок вчителів щодо основних форм спілкування з батьками (батьківські збори, індивідуальні зустрічі з батьками, інше)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директори закладів освіти, спеціалісти центру підвищення кваліфікації педагогічних працівників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Моніторинг кращих практик співпраці між адміністрацією закладів освіти, педагогами та батьками.</a:t>
            </a:r>
          </a:p>
          <a:p>
            <a:pPr marL="432000" lvl="0"/>
            <a:r>
              <a:rPr lang="uk-UA" sz="1800" dirty="0"/>
              <a:t>Проведення навчань (семінарів, тренінгів) для батьків та вчителів з метою розвитку навичок ефективної комунікації між учасниками освітнього процесу, ефективного проведення батьківських зборів в онлайн та </a:t>
            </a:r>
            <a:r>
              <a:rPr lang="uk-UA" sz="1800" dirty="0" err="1"/>
              <a:t>офлайн</a:t>
            </a:r>
            <a:r>
              <a:rPr lang="uk-UA" sz="1800" dirty="0"/>
              <a:t> форматах.</a:t>
            </a:r>
          </a:p>
          <a:p>
            <a:pPr marL="432000" lvl="0"/>
            <a:r>
              <a:rPr lang="uk-UA" sz="1800" dirty="0"/>
              <a:t>Забезпечення методичної підтримки вчителів.</a:t>
            </a:r>
          </a:p>
          <a:p>
            <a:pPr marL="0" lv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Розробка та затвердження плану заходів</a:t>
            </a:r>
          </a:p>
          <a:p>
            <a:pPr marL="432000" lvl="0"/>
            <a:r>
              <a:rPr lang="uk-UA" sz="1800" dirty="0"/>
              <a:t>Визначення фахівців, які будуть проводити семінари, тренінги. </a:t>
            </a:r>
          </a:p>
        </p:txBody>
      </p:sp>
    </p:spTree>
    <p:extLst>
      <p:ext uri="{BB962C8B-B14F-4D97-AF65-F5344CB8AC3E}">
        <p14:creationId xmlns:p14="http://schemas.microsoft.com/office/powerpoint/2010/main" val="3853345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1.2. Підвищення ефективності управління закладами освіти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1.2.4. Розвиток навиків вчителів, адміністрації закладів освіти щодо інструментів залучення батьків до активної участі в освітньому процесі та процесах управління закладами освіти.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директори закладів освіти, спеціалісти центру підвищення кваліфікації педагогічних працівників.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 :</a:t>
            </a:r>
            <a:endParaRPr lang="uk-UA" sz="1800" dirty="0"/>
          </a:p>
          <a:p>
            <a:pPr marL="432000" lvl="0"/>
            <a:r>
              <a:rPr lang="uk-UA" sz="1800" dirty="0"/>
              <a:t>Проведення семінарів-тренінгів для класних керівників.</a:t>
            </a:r>
          </a:p>
          <a:p>
            <a:pPr marL="432000" lvl="0"/>
            <a:r>
              <a:rPr lang="uk-UA" sz="1800" dirty="0"/>
              <a:t>Проведення семінарів для вчителів щодо розвитку співпраці з батьками та їх залучення до участі в освітньому процесі. </a:t>
            </a:r>
          </a:p>
          <a:p>
            <a:pPr marL="432000" lvl="0"/>
            <a:r>
              <a:rPr lang="uk-UA" sz="1800" dirty="0"/>
              <a:t>Проведення семінарів-тренінгів із розвитку комунікації  між учасниками освітнього процесу.</a:t>
            </a:r>
          </a:p>
          <a:p>
            <a:pPr marL="0" lv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Розробка та затвердження плану заходів</a:t>
            </a:r>
          </a:p>
          <a:p>
            <a:pPr marL="432000" lvl="0"/>
            <a:r>
              <a:rPr lang="uk-UA" sz="1800" dirty="0"/>
              <a:t>Визначення фахівців, які будуть проводити семінари, тренінги </a:t>
            </a:r>
          </a:p>
        </p:txBody>
      </p:sp>
    </p:spTree>
    <p:extLst>
      <p:ext uri="{BB962C8B-B14F-4D97-AF65-F5344CB8AC3E}">
        <p14:creationId xmlns:p14="http://schemas.microsoft.com/office/powerpoint/2010/main" val="1430403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9631"/>
            <a:ext cx="10515600" cy="750981"/>
          </a:xfrm>
        </p:spPr>
        <p:txBody>
          <a:bodyPr/>
          <a:lstStyle/>
          <a:p>
            <a:pPr algn="ctr"/>
            <a:r>
              <a:rPr lang="uk-UA" dirty="0" smtClean="0"/>
              <a:t>Зміст презентації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5001755"/>
              </p:ext>
            </p:extLst>
          </p:nvPr>
        </p:nvGraphicFramePr>
        <p:xfrm>
          <a:off x="838200" y="1005354"/>
          <a:ext cx="10515600" cy="532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8553">
                  <a:extLst>
                    <a:ext uri="{9D8B030D-6E8A-4147-A177-3AD203B41FA5}">
                      <a16:colId xmlns:a16="http://schemas.microsoft.com/office/drawing/2014/main" xmlns="" val="4060236118"/>
                    </a:ext>
                  </a:extLst>
                </a:gridCol>
                <a:gridCol w="8772087">
                  <a:extLst>
                    <a:ext uri="{9D8B030D-6E8A-4147-A177-3AD203B41FA5}">
                      <a16:colId xmlns:a16="http://schemas.microsoft.com/office/drawing/2014/main" xmlns="" val="1977209076"/>
                    </a:ext>
                  </a:extLst>
                </a:gridCol>
                <a:gridCol w="994960">
                  <a:extLst>
                    <a:ext uri="{9D8B030D-6E8A-4147-A177-3AD203B41FA5}">
                      <a16:colId xmlns:a16="http://schemas.microsoft.com/office/drawing/2014/main" xmlns="" val="18460941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№</a:t>
                      </a:r>
                    </a:p>
                    <a:p>
                      <a:r>
                        <a:rPr lang="uk-UA" dirty="0" smtClean="0"/>
                        <a:t> п/ 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Назва слайду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Номер слайда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10689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Зміст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0527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2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Місія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9254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Стратегічні цілі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7025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0" dirty="0" smtClean="0"/>
                        <a:t>Результати </a:t>
                      </a:r>
                      <a:r>
                        <a:rPr lang="en-US" sz="1800" b="0" dirty="0" smtClean="0"/>
                        <a:t>SWOT </a:t>
                      </a:r>
                      <a:r>
                        <a:rPr lang="uk-UA" sz="1800" b="0" dirty="0" smtClean="0"/>
                        <a:t>аналізу, які стали основою визначення стратегічної цілі 1 </a:t>
                      </a:r>
                      <a:r>
                        <a:rPr lang="uk-UA" altLang="en-US" sz="1800" b="0" dirty="0" smtClean="0"/>
                        <a:t>Підвищення якості освітніх послуг</a:t>
                      </a:r>
                      <a:r>
                        <a:rPr lang="uk-UA" sz="1800" b="0" dirty="0" smtClean="0"/>
                        <a:t> та операційних цілей в її межах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6273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Стратегічна ціль 1 «</a:t>
                      </a:r>
                      <a:r>
                        <a:rPr lang="uk-UA" altLang="en-US" dirty="0" smtClean="0"/>
                        <a:t>Підвищення якості освітніх послуг» та операційні цілі в її межах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32446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Завдання, реалізація яких</a:t>
                      </a:r>
                      <a:r>
                        <a:rPr lang="uk-UA" baseline="0" dirty="0" smtClean="0"/>
                        <a:t> забезпечить реалізацію операційних цілей </a:t>
                      </a:r>
                      <a:r>
                        <a:rPr lang="uk-UA" dirty="0" smtClean="0"/>
                        <a:t> та, в підсумку,</a:t>
                      </a:r>
                      <a:r>
                        <a:rPr lang="uk-UA" baseline="0" dirty="0" smtClean="0"/>
                        <a:t> стратегічної цілі 1 </a:t>
                      </a:r>
                      <a:r>
                        <a:rPr lang="uk-UA" dirty="0" smtClean="0"/>
                        <a:t>«</a:t>
                      </a:r>
                      <a:r>
                        <a:rPr lang="uk-UA" altLang="en-US" dirty="0" smtClean="0"/>
                        <a:t>Підвищення якості освітніх послуг»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8 -  45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1082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effectLst/>
                        </a:rPr>
                        <a:t>7</a:t>
                      </a:r>
                      <a:endParaRPr lang="ru-RU" dirty="0" smtClean="0">
                        <a:effectLst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dirty="0" smtClean="0"/>
                        <a:t>Результати </a:t>
                      </a:r>
                      <a:r>
                        <a:rPr lang="en-US" sz="1800" b="0" dirty="0" smtClean="0"/>
                        <a:t>SWOT </a:t>
                      </a:r>
                      <a:r>
                        <a:rPr lang="uk-UA" sz="1800" b="0" dirty="0" smtClean="0"/>
                        <a:t>аналізу, які стали основою визначення стратегічної цілі 2 </a:t>
                      </a:r>
                      <a:r>
                        <a:rPr lang="uk-UA" altLang="en-US" sz="1800" b="0" dirty="0" smtClean="0"/>
                        <a:t>Підвищення ефективності надання освітніх послуг</a:t>
                      </a:r>
                      <a:r>
                        <a:rPr lang="uk-UA" sz="1800" b="0" dirty="0" smtClean="0"/>
                        <a:t> та операційних цілей в її межах</a:t>
                      </a:r>
                      <a:endParaRPr lang="ru-RU" b="0" dirty="0" smtClean="0">
                        <a:effectLst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0735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effectLst/>
                        </a:rPr>
                        <a:t>8</a:t>
                      </a:r>
                      <a:endParaRPr lang="ru-RU" dirty="0" smtClean="0">
                        <a:effectLst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altLang="en-US" dirty="0" smtClean="0"/>
                        <a:t>Стратегічна ціль 2 Підвищення ефективності надання освітніх послуг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операційні цілі в її межах</a:t>
                      </a:r>
                      <a:endParaRPr lang="ru-RU" dirty="0" smtClean="0">
                        <a:effectLst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47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3947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effectLst/>
                        </a:rPr>
                        <a:t>9</a:t>
                      </a:r>
                      <a:endParaRPr lang="ru-RU" dirty="0" smtClean="0">
                        <a:effectLst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Завдання, реалізація яких</a:t>
                      </a:r>
                      <a:r>
                        <a:rPr lang="uk-UA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забезпечить реалізацію операційних цілей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та, в підсумку,</a:t>
                      </a:r>
                      <a:r>
                        <a:rPr lang="uk-UA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стратегічної цілі 2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uk-UA" altLang="en-US" dirty="0" smtClean="0"/>
                        <a:t>Підвищення ефективності надання освітніх послуг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</a:t>
                      </a:r>
                      <a:endParaRPr lang="ru-RU" dirty="0" smtClean="0">
                        <a:effectLst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48 -  53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3517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8773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1.2. Підвищення ефективності управління закладами освіти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1.2.5. Заснування школи успішних батьків 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засновник, відділ освіти,</a:t>
            </a:r>
            <a:r>
              <a:rPr lang="uk-UA" sz="1800" b="1" dirty="0"/>
              <a:t> </a:t>
            </a:r>
            <a:r>
              <a:rPr lang="uk-UA" sz="1800" dirty="0"/>
              <a:t>директори шкіл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 :</a:t>
            </a:r>
            <a:endParaRPr lang="uk-UA" sz="1800" dirty="0"/>
          </a:p>
          <a:p>
            <a:pPr marL="432000" lvl="0"/>
            <a:r>
              <a:rPr lang="uk-UA" sz="1800" dirty="0"/>
              <a:t>Прийняття рішення про створення школи успішних батьків.</a:t>
            </a:r>
          </a:p>
          <a:p>
            <a:pPr marL="432000" lvl="0"/>
            <a:r>
              <a:rPr lang="uk-UA" sz="1800" dirty="0"/>
              <a:t>Розробка базових засад, принципів та планування роботи школи успішних батьків.</a:t>
            </a:r>
          </a:p>
          <a:p>
            <a:pPr marL="432000" lvl="0"/>
            <a:r>
              <a:rPr lang="uk-UA" sz="1800" dirty="0"/>
              <a:t>Інформування батьків про завдання та напрями роботи школи успішних батьків.</a:t>
            </a:r>
          </a:p>
          <a:p>
            <a:pPr marL="432000" lvl="0"/>
            <a:r>
              <a:rPr lang="uk-UA" sz="1800" dirty="0"/>
              <a:t>Проведення семінарів-тренінгів для батьків (Батьки мають значення: види участі батьків у процесах управління закладами освіти, Управління в закладі освіти  від А до Я тощо)</a:t>
            </a:r>
          </a:p>
          <a:p>
            <a:pPr marL="0" lv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Наказ начальника відділу освіти </a:t>
            </a:r>
          </a:p>
          <a:p>
            <a:pPr marL="432000" lvl="0"/>
            <a:r>
              <a:rPr lang="uk-UA" sz="1800" dirty="0"/>
              <a:t>Згода керівників закладів освіти, профільних заступників взяти участь в розробці базових засад, принципів та  плануванні та організації роботи школи</a:t>
            </a:r>
          </a:p>
        </p:txBody>
      </p:sp>
    </p:spTree>
    <p:extLst>
      <p:ext uri="{BB962C8B-B14F-4D97-AF65-F5344CB8AC3E}">
        <p14:creationId xmlns:p14="http://schemas.microsoft.com/office/powerpoint/2010/main" val="3847045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</a:t>
            </a:r>
            <a:r>
              <a:rPr lang="ru-RU" sz="1800" dirty="0"/>
              <a:t>1</a:t>
            </a:r>
            <a:r>
              <a:rPr lang="uk-UA" sz="1800" dirty="0"/>
              <a:t>.2.Підвищення ефективності управління закладами освіти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1.2.6. Заснування щорічного конкурсу в сфері освіти «Успішні разом» (**Примітка. Розвиток співпраці «батьки-вчителі-учні» як в межах закладу освіти, так і спільних </a:t>
            </a:r>
            <a:r>
              <a:rPr lang="uk-UA" sz="1800" dirty="0" err="1"/>
              <a:t>проєктів</a:t>
            </a:r>
            <a:r>
              <a:rPr lang="uk-UA" sz="1800" dirty="0"/>
              <a:t>).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засновник, відділ освіти,</a:t>
            </a:r>
            <a:r>
              <a:rPr lang="uk-UA" sz="1800" b="1" dirty="0"/>
              <a:t> </a:t>
            </a:r>
            <a:r>
              <a:rPr lang="uk-UA" sz="1800" dirty="0"/>
              <a:t>директори шкіл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Створення робочої групи для розробки положення про конкурс «Успішні разом».</a:t>
            </a:r>
          </a:p>
          <a:p>
            <a:pPr marL="432000" lvl="0"/>
            <a:r>
              <a:rPr lang="uk-UA" sz="1800" dirty="0"/>
              <a:t>Розробка Положення про конкурс «Успішні разом».</a:t>
            </a:r>
          </a:p>
          <a:p>
            <a:pPr marL="432000" lvl="0"/>
            <a:r>
              <a:rPr lang="uk-UA" sz="1800" dirty="0"/>
              <a:t>Затвердження Положення про конкурс «Успішні разом».</a:t>
            </a:r>
          </a:p>
          <a:p>
            <a:pPr marL="432000" lvl="0"/>
            <a:r>
              <a:rPr lang="uk-UA" sz="1800" dirty="0"/>
              <a:t>Інформування ключових </a:t>
            </a:r>
            <a:r>
              <a:rPr lang="uk-UA" sz="1800" dirty="0" err="1"/>
              <a:t>стейкхолдерів</a:t>
            </a:r>
            <a:r>
              <a:rPr lang="uk-UA" sz="1800" dirty="0"/>
              <a:t> про конкурс «Успішні разом».</a:t>
            </a:r>
          </a:p>
          <a:p>
            <a:pPr marL="432000" lvl="0"/>
            <a:r>
              <a:rPr lang="uk-UA" sz="1800" dirty="0"/>
              <a:t>Проведення конкурсу. </a:t>
            </a:r>
          </a:p>
          <a:p>
            <a:pPr marL="0" lv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Наказ начальника відділу освіти </a:t>
            </a:r>
          </a:p>
          <a:p>
            <a:pPr marL="432000" lvl="0"/>
            <a:r>
              <a:rPr lang="uk-UA" sz="1800" dirty="0"/>
              <a:t>Згода керівників закладів освіти, профільних заступників взяти участь у розробці положення про конкурс у сфері освіти «Успішні разом»</a:t>
            </a:r>
          </a:p>
        </p:txBody>
      </p:sp>
    </p:spTree>
    <p:extLst>
      <p:ext uri="{BB962C8B-B14F-4D97-AF65-F5344CB8AC3E}">
        <p14:creationId xmlns:p14="http://schemas.microsoft.com/office/powerpoint/2010/main" val="13026855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1.2. Підвищення ефективності управління закладами освіти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1.2.7. Розробка (оновлення) стратегії розвитку закладів освіти 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директори шкіл 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Формування стратегічного комітету.</a:t>
            </a:r>
          </a:p>
          <a:p>
            <a:pPr marL="432000" lvl="0"/>
            <a:r>
              <a:rPr lang="uk-UA" sz="1800" dirty="0"/>
              <a:t>Розробка та затвердження плану роботи над стратегією розвитку закладу освіти.</a:t>
            </a:r>
          </a:p>
          <a:p>
            <a:pPr marL="432000" lvl="0"/>
            <a:r>
              <a:rPr lang="uk-UA" sz="1800" dirty="0"/>
              <a:t>Збір та аналіз даних (анкетування різних груп </a:t>
            </a:r>
            <a:r>
              <a:rPr lang="uk-UA" sz="1800" dirty="0" err="1"/>
              <a:t>стейкхолдерів</a:t>
            </a:r>
            <a:r>
              <a:rPr lang="uk-UA" sz="1800" dirty="0"/>
              <a:t>).</a:t>
            </a:r>
          </a:p>
          <a:p>
            <a:pPr marL="432000" lvl="0"/>
            <a:r>
              <a:rPr lang="uk-UA" sz="1800" dirty="0"/>
              <a:t>Визначення місії, стратегічних та операційних цілей.</a:t>
            </a:r>
          </a:p>
          <a:p>
            <a:pPr marL="432000" lvl="0"/>
            <a:r>
              <a:rPr lang="uk-UA" sz="1800" dirty="0"/>
              <a:t>Обговорення та затвердження стратегії розвитку закладу освіти.</a:t>
            </a:r>
          </a:p>
          <a:p>
            <a:pPr marL="0" lv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Наказ директора школи</a:t>
            </a:r>
          </a:p>
          <a:p>
            <a:pPr marL="432000" lvl="0"/>
            <a:r>
              <a:rPr lang="uk-UA" sz="1800" dirty="0"/>
              <a:t>Інформування  та залучення учасників освітнього процесу до розробки стратегії</a:t>
            </a:r>
          </a:p>
        </p:txBody>
      </p:sp>
    </p:spTree>
    <p:extLst>
      <p:ext uri="{BB962C8B-B14F-4D97-AF65-F5344CB8AC3E}">
        <p14:creationId xmlns:p14="http://schemas.microsoft.com/office/powerpoint/2010/main" val="8124819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1.2. Підвищення ефективності управління закладами освіти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1.2.8. Впровадження електронних журналів та щоденників 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засновник, відділ освіти,</a:t>
            </a:r>
            <a:r>
              <a:rPr lang="uk-UA" sz="1800" b="1" dirty="0"/>
              <a:t> </a:t>
            </a:r>
            <a:r>
              <a:rPr lang="uk-UA" sz="1800" dirty="0"/>
              <a:t>директори шкіл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Вивчення кращих практик з впровадження електронних журналів та  щоденників в освітній процес.</a:t>
            </a:r>
          </a:p>
          <a:p>
            <a:pPr marL="432000" lvl="0"/>
            <a:r>
              <a:rPr lang="uk-UA" sz="1800" dirty="0"/>
              <a:t>Вивчення наявних безкоштовних ресурсів щодо впровадження електронних журналів та електронних щоденників.</a:t>
            </a:r>
          </a:p>
          <a:p>
            <a:pPr marL="432000" lvl="0"/>
            <a:r>
              <a:rPr lang="uk-UA" sz="1800" dirty="0"/>
              <a:t>Обговорення ініціативи з педагогічними працівниками та батьками.</a:t>
            </a:r>
          </a:p>
          <a:p>
            <a:pPr marL="432000" lvl="0"/>
            <a:r>
              <a:rPr lang="uk-UA" sz="1800" dirty="0"/>
              <a:t>Прийняття рішення про впровадження електронних журналів та щоденників.</a:t>
            </a:r>
          </a:p>
          <a:p>
            <a:pPr marL="432000" lvl="0"/>
            <a:r>
              <a:rPr lang="uk-UA" sz="1800" dirty="0"/>
              <a:t>Проведення підготовчих робіт: навчання педагогів щодо ведення електронних журналів.</a:t>
            </a:r>
          </a:p>
          <a:p>
            <a:pPr marL="432000" lvl="0"/>
            <a:r>
              <a:rPr lang="uk-UA" sz="1800" dirty="0"/>
              <a:t>Проведення інформаційної кампанії для батьків та учнів щодо переваг електронних щоденників.</a:t>
            </a:r>
          </a:p>
          <a:p>
            <a:pPr marL="0" lv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/>
            <a:r>
              <a:rPr lang="uk-UA" sz="1800" dirty="0"/>
              <a:t>Прийняття рішення про впровадження електронних журналів та щоденників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363236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1.2. Підвищення ефективності  управління закладами освіти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1.2.9. Забезпечення учнів необхідними підручниками 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директори шкіл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Оцінка потреб в підручниках (кількість і назва).</a:t>
            </a:r>
          </a:p>
          <a:p>
            <a:pPr marL="432000" lvl="0"/>
            <a:r>
              <a:rPr lang="uk-UA" sz="1800" dirty="0"/>
              <a:t>Використання електронних підручників.</a:t>
            </a:r>
          </a:p>
          <a:p>
            <a:pPr marL="432000" lvl="0"/>
            <a:r>
              <a:rPr lang="uk-UA" sz="1800" dirty="0"/>
              <a:t>Узгоджене замовлення Погодження щодо одного автора підручника для кожного з предметів. </a:t>
            </a:r>
          </a:p>
          <a:p>
            <a:pPr marL="432000" lvl="0"/>
            <a:r>
              <a:rPr lang="uk-UA" sz="1800" dirty="0"/>
              <a:t>Замовлення підручників.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Наказ керівника закладу освіти</a:t>
            </a:r>
          </a:p>
        </p:txBody>
      </p:sp>
    </p:spTree>
    <p:extLst>
      <p:ext uri="{BB962C8B-B14F-4D97-AF65-F5344CB8AC3E}">
        <p14:creationId xmlns:p14="http://schemas.microsoft.com/office/powerpoint/2010/main" val="28230060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1.2. Підвищення ефективності  управління закладами освіти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1.2.10. Формування комфортного соціально-психологічного клімату в педагогічних колективах  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директори шкіл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Діагностика соціально-психологічного клімату в педагогічних колективах.</a:t>
            </a:r>
          </a:p>
          <a:p>
            <a:pPr marL="432000" lvl="0"/>
            <a:r>
              <a:rPr lang="uk-UA" sz="1800" dirty="0"/>
              <a:t>Розвиток навиків адміністрації закладів освіти щодо методів, підходів управління, попередження та розв’язання конфліктних ситуацій.</a:t>
            </a:r>
          </a:p>
          <a:p>
            <a:pPr marL="432000" lvl="0"/>
            <a:r>
              <a:rPr lang="uk-UA" sz="1800" dirty="0"/>
              <a:t>Удосконалення системи оцінювання вчителів у школі, обговорення критеріїв оцінювання педагогічними колективами.  </a:t>
            </a:r>
          </a:p>
          <a:p>
            <a:pPr marL="432000" lvl="0"/>
            <a:r>
              <a:rPr lang="uk-UA" sz="1800" dirty="0"/>
              <a:t>Розробка плану заходів, спрямованих на формування комфортного мікроклімату в педагогічних колективах (спільні екскурсії, конкурси, святкування тощо)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Наказ керівника закладу освіти</a:t>
            </a:r>
          </a:p>
        </p:txBody>
      </p:sp>
    </p:spTree>
    <p:extLst>
      <p:ext uri="{BB962C8B-B14F-4D97-AF65-F5344CB8AC3E}">
        <p14:creationId xmlns:p14="http://schemas.microsoft.com/office/powerpoint/2010/main" val="30656615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600" dirty="0"/>
              <a:t>до операційної цілі 2.2. Забезпечення ефективного управління закладами освіти</a:t>
            </a:r>
          </a:p>
          <a:p>
            <a:pPr marL="0" indent="0">
              <a:buNone/>
            </a:pPr>
            <a:r>
              <a:rPr lang="uk-UA" sz="1600" b="1" dirty="0"/>
              <a:t>Назва завдання:</a:t>
            </a:r>
            <a:endParaRPr lang="uk-UA" sz="1600" dirty="0"/>
          </a:p>
          <a:p>
            <a:pPr marL="0" lvl="0" indent="0">
              <a:buNone/>
            </a:pPr>
            <a:r>
              <a:rPr lang="uk-UA" sz="1600" dirty="0"/>
              <a:t>1.2.11. Підвищення якості харчування </a:t>
            </a:r>
          </a:p>
          <a:p>
            <a:pPr marL="432000"/>
            <a:r>
              <a:rPr lang="uk-UA" sz="1600" b="1" dirty="0"/>
              <a:t>Відповідальні особи: </a:t>
            </a:r>
            <a:r>
              <a:rPr lang="uk-UA" sz="1600" dirty="0"/>
              <a:t>засновник, відділ освіти,</a:t>
            </a:r>
            <a:r>
              <a:rPr lang="uk-UA" sz="1600" b="1" dirty="0"/>
              <a:t> </a:t>
            </a:r>
            <a:r>
              <a:rPr lang="uk-UA" sz="1600" dirty="0"/>
              <a:t>директори шкіл</a:t>
            </a:r>
          </a:p>
          <a:p>
            <a:pPr marL="432000"/>
            <a:r>
              <a:rPr lang="uk-UA" sz="1600" b="1" dirty="0"/>
              <a:t>Дата початку: 01.10.</a:t>
            </a:r>
            <a:endParaRPr lang="uk-UA" sz="1600" dirty="0"/>
          </a:p>
          <a:p>
            <a:pPr marL="432000"/>
            <a:r>
              <a:rPr lang="uk-UA" sz="1600" b="1" dirty="0"/>
              <a:t>Дата завершення: 30.06.</a:t>
            </a:r>
            <a:endParaRPr lang="uk-UA" sz="1600" dirty="0"/>
          </a:p>
          <a:p>
            <a:pPr marL="0" indent="0">
              <a:buNone/>
            </a:pPr>
            <a:r>
              <a:rPr lang="uk-UA" sz="1600" b="1" dirty="0"/>
              <a:t>Опис завдання (цілі, заходи) :</a:t>
            </a:r>
            <a:endParaRPr lang="uk-UA" sz="1600" dirty="0"/>
          </a:p>
          <a:p>
            <a:pPr marL="432000" lvl="0"/>
            <a:r>
              <a:rPr lang="uk-UA" sz="1600" dirty="0"/>
              <a:t>Аналіз якості харчування та смаку їжі.</a:t>
            </a:r>
          </a:p>
          <a:p>
            <a:pPr marL="432000" lvl="0"/>
            <a:r>
              <a:rPr lang="uk-UA" sz="1600" dirty="0"/>
              <a:t>Анонімне анкетування думки батьків та учнів щодо харчування у закладі освіти та визначення напрямів його покращення.</a:t>
            </a:r>
          </a:p>
          <a:p>
            <a:pPr marL="432000" lvl="0"/>
            <a:r>
              <a:rPr lang="uk-UA" sz="1600" dirty="0"/>
              <a:t>Оновлення та ремонт харчоблоків, їх технологічне обладнання.</a:t>
            </a:r>
          </a:p>
          <a:p>
            <a:pPr marL="432000" lvl="0"/>
            <a:r>
              <a:rPr lang="uk-UA" sz="1600" dirty="0"/>
              <a:t>Моніторинг переваг, недоліків винесення послуги на </a:t>
            </a:r>
            <a:r>
              <a:rPr lang="uk-UA" sz="1600" dirty="0" err="1"/>
              <a:t>аутсорсинг</a:t>
            </a:r>
            <a:r>
              <a:rPr lang="uk-UA" sz="1600" dirty="0"/>
              <a:t> із подальшим вибором забезпечення способу харчування в закладі освіти.</a:t>
            </a:r>
          </a:p>
          <a:p>
            <a:pPr marL="432000" lvl="0"/>
            <a:r>
              <a:rPr lang="uk-UA" sz="1600" dirty="0"/>
              <a:t> Проведення акції «Здорова їжа і я» з метою пропаганди здорового способу життя.</a:t>
            </a:r>
          </a:p>
          <a:p>
            <a:pPr marL="432000" lvl="0"/>
            <a:r>
              <a:rPr lang="uk-UA" sz="1600" dirty="0"/>
              <a:t>Заборона продажу </a:t>
            </a:r>
            <a:r>
              <a:rPr lang="uk-UA" sz="1600" dirty="0" err="1"/>
              <a:t>фастфуду</a:t>
            </a:r>
            <a:r>
              <a:rPr lang="uk-UA" sz="1600" dirty="0"/>
              <a:t>, нездорової їжі закладами освіти.</a:t>
            </a:r>
          </a:p>
          <a:p>
            <a:pPr marL="0" lvl="0" indent="0">
              <a:buNone/>
            </a:pPr>
            <a:r>
              <a:rPr lang="uk-UA" sz="1600" b="1" dirty="0"/>
              <a:t>Необхідні умови, щоб розпочати завдання:</a:t>
            </a:r>
            <a:endParaRPr lang="uk-UA" sz="1600" dirty="0"/>
          </a:p>
          <a:p>
            <a:pPr marL="432000" lvl="0"/>
            <a:r>
              <a:rPr lang="uk-UA" sz="1600" dirty="0"/>
              <a:t>Проведення анкетування потреб та очікувань учнів та батьків щодо харчування в закладах освіти.</a:t>
            </a:r>
          </a:p>
          <a:p>
            <a:pPr marL="432000" lvl="0"/>
            <a:r>
              <a:rPr lang="uk-UA" sz="1600" dirty="0"/>
              <a:t>Наказ керівника закладу освіти щодо проведення анкетування.</a:t>
            </a:r>
          </a:p>
          <a:p>
            <a:pPr marL="432000" lvl="0"/>
            <a:r>
              <a:rPr lang="uk-UA" sz="1600" dirty="0"/>
              <a:t>Наказ керівника закладу освіти щодо заборони продажу </a:t>
            </a:r>
            <a:r>
              <a:rPr lang="uk-UA" sz="1600" dirty="0" err="1"/>
              <a:t>фастфудів</a:t>
            </a:r>
            <a:r>
              <a:rPr lang="uk-UA" sz="1600" dirty="0"/>
              <a:t> та нездорової їжі на території закладу освіти.</a:t>
            </a:r>
          </a:p>
        </p:txBody>
      </p:sp>
    </p:spTree>
    <p:extLst>
      <p:ext uri="{BB962C8B-B14F-4D97-AF65-F5344CB8AC3E}">
        <p14:creationId xmlns:p14="http://schemas.microsoft.com/office/powerpoint/2010/main" val="13626595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446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uk-UA" altLang="ru-RU" sz="3200" b="1" dirty="0" smtClean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uk-UA" altLang="ru-RU" sz="3200" b="1" dirty="0" smtClean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uk-UA" altLang="ru-RU" sz="3200" b="1" dirty="0" smtClean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Карта </a:t>
            </a:r>
            <a:r>
              <a:rPr lang="uk-UA" altLang="ru-RU" sz="3200" b="1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завдань </a:t>
            </a:r>
            <a:r>
              <a:rPr lang="ru-RU" altLang="ru-RU" sz="3200" b="1" dirty="0">
                <a:latin typeface="+mn-lt"/>
              </a:rPr>
              <a:t/>
            </a:r>
            <a:br>
              <a:rPr lang="ru-RU" altLang="ru-RU" sz="3200" b="1" dirty="0">
                <a:latin typeface="+mn-lt"/>
              </a:rPr>
            </a:br>
            <a:endParaRPr lang="ru-RU" sz="3200" b="1" dirty="0">
              <a:latin typeface="+mn-lt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" y="1269923"/>
            <a:ext cx="12101803" cy="5247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1800" dirty="0">
                <a:latin typeface="+mn-lt"/>
              </a:rPr>
              <a:t>до операційної цілі 1.2. Підвищення ефективності управління закладами освіти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1800" b="1" dirty="0">
                <a:latin typeface="+mn-lt"/>
              </a:rPr>
              <a:t>Назва завдання:</a:t>
            </a:r>
            <a:endParaRPr lang="uk-UA" sz="1800" dirty="0">
              <a:latin typeface="+mn-lt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1800" dirty="0">
                <a:latin typeface="+mn-lt"/>
              </a:rPr>
              <a:t>1.2.12. Забезпечити надання для 100 % учнів допомоги у прийнятті рішень щодо  свого майбутнього. </a:t>
            </a:r>
          </a:p>
          <a:p>
            <a:pPr marL="432000">
              <a:lnSpc>
                <a:spcPct val="100000"/>
              </a:lnSpc>
              <a:spcBef>
                <a:spcPts val="600"/>
              </a:spcBef>
            </a:pPr>
            <a:r>
              <a:rPr lang="uk-UA" sz="1800" b="1" dirty="0">
                <a:latin typeface="+mn-lt"/>
              </a:rPr>
              <a:t>Відповідальні особи: </a:t>
            </a:r>
            <a:r>
              <a:rPr lang="uk-UA" sz="1800" dirty="0">
                <a:latin typeface="+mn-lt"/>
              </a:rPr>
              <a:t>відділ освіти,</a:t>
            </a:r>
            <a:r>
              <a:rPr lang="uk-UA" sz="1800" b="1" dirty="0">
                <a:latin typeface="+mn-lt"/>
              </a:rPr>
              <a:t> </a:t>
            </a:r>
            <a:r>
              <a:rPr lang="uk-UA" sz="1800" dirty="0">
                <a:latin typeface="+mn-lt"/>
              </a:rPr>
              <a:t>директори закладів освіти</a:t>
            </a:r>
          </a:p>
          <a:p>
            <a:pPr marL="432000">
              <a:lnSpc>
                <a:spcPct val="100000"/>
              </a:lnSpc>
              <a:spcBef>
                <a:spcPts val="600"/>
              </a:spcBef>
            </a:pPr>
            <a:r>
              <a:rPr lang="uk-UA" sz="1800" b="1" dirty="0">
                <a:latin typeface="+mn-lt"/>
              </a:rPr>
              <a:t>Дата початку: 01.10.</a:t>
            </a:r>
            <a:endParaRPr lang="uk-UA" sz="1800" dirty="0">
              <a:latin typeface="+mn-lt"/>
            </a:endParaRPr>
          </a:p>
          <a:p>
            <a:pPr marL="432000">
              <a:lnSpc>
                <a:spcPct val="100000"/>
              </a:lnSpc>
              <a:spcBef>
                <a:spcPts val="600"/>
              </a:spcBef>
            </a:pPr>
            <a:r>
              <a:rPr lang="uk-UA" sz="1800" b="1" dirty="0">
                <a:latin typeface="+mn-lt"/>
              </a:rPr>
              <a:t>Дата завершення: 30.06.</a:t>
            </a:r>
            <a:endParaRPr lang="uk-UA" sz="1800" dirty="0">
              <a:latin typeface="+mn-lt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1800" b="1" dirty="0">
                <a:latin typeface="+mn-lt"/>
              </a:rPr>
              <a:t>Опис завдання (цілі, заходи) :</a:t>
            </a:r>
            <a:endParaRPr lang="uk-UA" sz="1800" dirty="0">
              <a:latin typeface="+mn-lt"/>
            </a:endParaRPr>
          </a:p>
          <a:p>
            <a:pPr marL="432000" lvl="0">
              <a:lnSpc>
                <a:spcPct val="100000"/>
              </a:lnSpc>
              <a:spcBef>
                <a:spcPts val="600"/>
              </a:spcBef>
            </a:pPr>
            <a:r>
              <a:rPr lang="uk-UA" sz="1800" dirty="0">
                <a:latin typeface="+mn-lt"/>
              </a:rPr>
              <a:t>Проведення тестування учнів для визначення напрямів професійного розвитку.</a:t>
            </a:r>
          </a:p>
          <a:p>
            <a:pPr marL="432000" lvl="0">
              <a:lnSpc>
                <a:spcPct val="100000"/>
              </a:lnSpc>
              <a:spcBef>
                <a:spcPts val="600"/>
              </a:spcBef>
            </a:pPr>
            <a:r>
              <a:rPr lang="uk-UA" sz="1800" dirty="0">
                <a:latin typeface="+mn-lt"/>
              </a:rPr>
              <a:t>Розвиток співпраці з вузами для надання допомоги у виборі майбутньої професії. </a:t>
            </a:r>
          </a:p>
          <a:p>
            <a:pPr marL="432000" lvl="0">
              <a:lnSpc>
                <a:spcPct val="100000"/>
              </a:lnSpc>
              <a:spcBef>
                <a:spcPts val="600"/>
              </a:spcBef>
            </a:pPr>
            <a:r>
              <a:rPr lang="uk-UA" sz="1800" dirty="0">
                <a:latin typeface="+mn-lt"/>
              </a:rPr>
              <a:t>Проведення інформаційно-роз’яснювальної роботи серед батьків щодо вибору профілю освіти, особливостей організації профільного навчання.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1800" b="1" dirty="0">
                <a:latin typeface="+mn-lt"/>
              </a:rPr>
              <a:t>Необхідні умови, щоб розпочати завдання:</a:t>
            </a:r>
            <a:endParaRPr lang="uk-UA" sz="1800" dirty="0">
              <a:latin typeface="+mn-lt"/>
            </a:endParaRPr>
          </a:p>
          <a:p>
            <a:pPr marL="432000" lvl="0">
              <a:lnSpc>
                <a:spcPct val="100000"/>
              </a:lnSpc>
              <a:spcBef>
                <a:spcPts val="600"/>
              </a:spcBef>
            </a:pPr>
            <a:r>
              <a:rPr lang="uk-UA" sz="1800" dirty="0">
                <a:latin typeface="+mn-lt"/>
              </a:rPr>
              <a:t>Досягнення угоди із вузами, факультетами про розвиток співпраці.</a:t>
            </a:r>
          </a:p>
          <a:p>
            <a:pPr marL="432000" lvl="0">
              <a:lnSpc>
                <a:spcPct val="100000"/>
              </a:lnSpc>
              <a:spcBef>
                <a:spcPts val="600"/>
              </a:spcBef>
            </a:pPr>
            <a:r>
              <a:rPr lang="uk-UA" sz="1800" dirty="0">
                <a:latin typeface="+mn-lt"/>
              </a:rPr>
              <a:t>Підготовка тестів.</a:t>
            </a:r>
          </a:p>
          <a:p>
            <a:pPr marL="432000" lvl="0">
              <a:lnSpc>
                <a:spcPct val="100000"/>
              </a:lnSpc>
              <a:spcBef>
                <a:spcPts val="600"/>
              </a:spcBef>
            </a:pPr>
            <a:r>
              <a:rPr lang="uk-UA" sz="1800" dirty="0">
                <a:latin typeface="+mn-lt"/>
              </a:rPr>
              <a:t>Узгодження інформаційної політики закладів освіти щодо профільного навчання учнів відповідно до ЗУ «Про освіту».  </a:t>
            </a:r>
          </a:p>
        </p:txBody>
      </p:sp>
    </p:spTree>
    <p:extLst>
      <p:ext uri="{BB962C8B-B14F-4D97-AF65-F5344CB8AC3E}">
        <p14:creationId xmlns:p14="http://schemas.microsoft.com/office/powerpoint/2010/main" val="1362332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9973"/>
            <a:ext cx="10515600" cy="455146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05118"/>
            <a:ext cx="11353800" cy="625288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2300" dirty="0"/>
              <a:t>до операційної цілі 1.2. Підвищення ефективності  управління закладами освіти</a:t>
            </a:r>
          </a:p>
          <a:p>
            <a:pPr marL="0" indent="0">
              <a:buNone/>
            </a:pPr>
            <a:r>
              <a:rPr lang="uk-UA" sz="2300" b="1" dirty="0"/>
              <a:t>Назва завдання:</a:t>
            </a:r>
            <a:endParaRPr lang="uk-UA" sz="2300" dirty="0"/>
          </a:p>
          <a:p>
            <a:pPr marL="0" lvl="0" indent="0">
              <a:buNone/>
            </a:pPr>
            <a:r>
              <a:rPr lang="uk-UA" sz="2300" dirty="0"/>
              <a:t>1.2.13. Формування внутрішньої системи забезпечення якості освіти в закладах освіти громади відповідно до чинного законодавства</a:t>
            </a:r>
          </a:p>
          <a:p>
            <a:pPr marL="432000"/>
            <a:r>
              <a:rPr lang="uk-UA" sz="2300" b="1" dirty="0"/>
              <a:t>Відповідальні особи: </a:t>
            </a:r>
            <a:r>
              <a:rPr lang="uk-UA" sz="2300" dirty="0"/>
              <a:t>начальник відділу освіти</a:t>
            </a:r>
            <a:r>
              <a:rPr lang="uk-UA" sz="2300" b="1" dirty="0"/>
              <a:t>, </a:t>
            </a:r>
            <a:r>
              <a:rPr lang="uk-UA" sz="2300" dirty="0"/>
              <a:t>директори шкіл</a:t>
            </a:r>
          </a:p>
          <a:p>
            <a:pPr marL="432000"/>
            <a:r>
              <a:rPr lang="uk-UA" sz="2300" b="1" dirty="0"/>
              <a:t>Дата початку: 01.10.</a:t>
            </a:r>
            <a:endParaRPr lang="uk-UA" sz="2300" dirty="0"/>
          </a:p>
          <a:p>
            <a:pPr marL="432000"/>
            <a:r>
              <a:rPr lang="uk-UA" sz="2300" b="1" dirty="0"/>
              <a:t>Дата завершення: 30.06.</a:t>
            </a:r>
            <a:endParaRPr lang="uk-UA" sz="2300" dirty="0"/>
          </a:p>
          <a:p>
            <a:pPr marL="0" indent="0">
              <a:buNone/>
            </a:pPr>
            <a:r>
              <a:rPr lang="uk-UA" sz="2300" b="1" dirty="0"/>
              <a:t>Опис завдання (цілі, заходи):</a:t>
            </a:r>
            <a:endParaRPr lang="uk-UA" sz="2300" dirty="0"/>
          </a:p>
          <a:p>
            <a:pPr marL="432000" lvl="0"/>
            <a:r>
              <a:rPr lang="uk-UA" sz="2300" dirty="0"/>
              <a:t>Створення міжшкільної робочої групи з розробки положення про внутрішню систему забезпечення якості освіти.</a:t>
            </a:r>
          </a:p>
          <a:p>
            <a:pPr marL="432000" lvl="0"/>
            <a:r>
              <a:rPr lang="uk-UA" sz="2300" dirty="0"/>
              <a:t>Розробка положення, що визначає процедури формування внутрішньої системи забезпечення якості освіти.</a:t>
            </a:r>
          </a:p>
          <a:p>
            <a:pPr marL="432000" lvl="0"/>
            <a:r>
              <a:rPr lang="uk-UA" sz="2300" dirty="0"/>
              <a:t>Розгляд та обговорення положення педагогічними колективами закладів освіти.</a:t>
            </a:r>
          </a:p>
          <a:p>
            <a:pPr marL="432000" lvl="0"/>
            <a:r>
              <a:rPr lang="uk-UA" sz="2300" dirty="0"/>
              <a:t>Затвердження положення.</a:t>
            </a:r>
          </a:p>
          <a:p>
            <a:pPr marL="0" indent="0">
              <a:buNone/>
            </a:pPr>
            <a:r>
              <a:rPr lang="uk-UA" sz="2300" b="1" dirty="0"/>
              <a:t>Необхідні умови, щоб розпочати завдання:</a:t>
            </a:r>
            <a:endParaRPr lang="uk-UA" sz="2300" dirty="0"/>
          </a:p>
          <a:p>
            <a:pPr marL="432000" lvl="0"/>
            <a:r>
              <a:rPr lang="uk-UA" sz="2300" dirty="0"/>
              <a:t>Наказ начальника відділу освіти </a:t>
            </a:r>
          </a:p>
          <a:p>
            <a:pPr marL="432000" lvl="0"/>
            <a:r>
              <a:rPr lang="uk-UA" sz="2300" dirty="0"/>
              <a:t>Згода керівників закладів освіти, профільних заступників взяти участь у розробці положення </a:t>
            </a:r>
            <a:r>
              <a:rPr lang="uk-UA" sz="1900" dirty="0"/>
              <a:t>про внутрішню систему забезпечення якості освіти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7204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76868"/>
            <a:ext cx="10515600" cy="38791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53036"/>
            <a:ext cx="11353800" cy="61049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</a:t>
            </a:r>
            <a:r>
              <a:rPr lang="ru-RU" sz="1800" dirty="0"/>
              <a:t>1</a:t>
            </a:r>
            <a:r>
              <a:rPr lang="uk-UA" sz="1800" dirty="0"/>
              <a:t>.2. Підвищення ефективності управління закладами освіти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1.2.14. Розробка положення про академічну доброчесність.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начальник відділу освіти,</a:t>
            </a:r>
            <a:r>
              <a:rPr lang="uk-UA" sz="1800" b="1" dirty="0"/>
              <a:t> </a:t>
            </a:r>
            <a:r>
              <a:rPr lang="uk-UA" sz="1800" dirty="0"/>
              <a:t>директори шкіл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 :</a:t>
            </a:r>
            <a:endParaRPr lang="uk-UA" sz="1800" dirty="0"/>
          </a:p>
          <a:p>
            <a:pPr marL="432000" lvl="0"/>
            <a:r>
              <a:rPr lang="uk-UA" sz="1800" dirty="0"/>
              <a:t>Створення робочої групи з розробки положення про академічну доброчесність.</a:t>
            </a:r>
          </a:p>
          <a:p>
            <a:pPr marL="432000" lvl="0"/>
            <a:r>
              <a:rPr lang="uk-UA" sz="1800" dirty="0"/>
              <a:t>Розробка положення про академічну доброчесність.</a:t>
            </a:r>
          </a:p>
          <a:p>
            <a:pPr marL="432000" lvl="0"/>
            <a:r>
              <a:rPr lang="uk-UA" sz="1800" dirty="0"/>
              <a:t>Розгляд та обговорення положення педагогічними колективами закладів освіти.</a:t>
            </a:r>
          </a:p>
          <a:p>
            <a:pPr marL="432000" lvl="0"/>
            <a:r>
              <a:rPr lang="uk-UA" sz="1800" dirty="0"/>
              <a:t>Затвердження положення.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Наказ начальника відділу освіти </a:t>
            </a:r>
          </a:p>
          <a:p>
            <a:pPr marL="432000" lvl="0"/>
            <a:r>
              <a:rPr lang="uk-UA" sz="1800" dirty="0"/>
              <a:t>Згода керівників закладів освіти, профільних заступників взяти участь у розробці положення про академічну доброчесність.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349110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Зміст презентації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112830"/>
              </p:ext>
            </p:extLst>
          </p:nvPr>
        </p:nvGraphicFramePr>
        <p:xfrm>
          <a:off x="838200" y="1825625"/>
          <a:ext cx="105156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341">
                  <a:extLst>
                    <a:ext uri="{9D8B030D-6E8A-4147-A177-3AD203B41FA5}">
                      <a16:colId xmlns:a16="http://schemas.microsoft.com/office/drawing/2014/main" xmlns="" val="3509536641"/>
                    </a:ext>
                  </a:extLst>
                </a:gridCol>
                <a:gridCol w="7933765">
                  <a:extLst>
                    <a:ext uri="{9D8B030D-6E8A-4147-A177-3AD203B41FA5}">
                      <a16:colId xmlns:a16="http://schemas.microsoft.com/office/drawing/2014/main" xmlns="" val="793872225"/>
                    </a:ext>
                  </a:extLst>
                </a:gridCol>
                <a:gridCol w="1779494">
                  <a:extLst>
                    <a:ext uri="{9D8B030D-6E8A-4147-A177-3AD203B41FA5}">
                      <a16:colId xmlns:a16="http://schemas.microsoft.com/office/drawing/2014/main" xmlns="" val="30004283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0" eaLnBrk="1" latinLnBrk="0" hangingPunct="1"/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№</a:t>
                      </a:r>
                      <a:endParaRPr lang="ru-RU" dirty="0" smtClean="0">
                        <a:effectLst/>
                      </a:endParaRPr>
                    </a:p>
                    <a:p>
                      <a:pPr rtl="0" eaLnBrk="1" latinLnBrk="0" hangingPunct="1"/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п/ п</a:t>
                      </a:r>
                      <a:endParaRPr lang="ru-RU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 слайду</a:t>
                      </a:r>
                      <a:endParaRPr lang="ru-RU" dirty="0" smtClean="0">
                        <a:effectLst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eaLnBrk="1" latinLnBrk="0" hangingPunct="1"/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Номер слайда</a:t>
                      </a:r>
                      <a:endParaRPr lang="ru-RU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9962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0" dirty="0" smtClean="0"/>
                        <a:t>Результати </a:t>
                      </a:r>
                      <a:r>
                        <a:rPr lang="en-US" sz="1800" b="0" dirty="0" smtClean="0"/>
                        <a:t>SWOT </a:t>
                      </a:r>
                      <a:r>
                        <a:rPr lang="uk-UA" sz="1800" b="0" dirty="0" smtClean="0"/>
                        <a:t>аналізу, які стали основою визначення стратегічної цілі 3 «</a:t>
                      </a:r>
                      <a:r>
                        <a:rPr lang="uk-UA" altLang="en-US" sz="1800" b="0" dirty="0" smtClean="0"/>
                        <a:t>Розвиток неформальної та </a:t>
                      </a:r>
                      <a:r>
                        <a:rPr lang="uk-UA" altLang="en-US" sz="1800" b="0" dirty="0" err="1" smtClean="0"/>
                        <a:t>інформальної</a:t>
                      </a:r>
                      <a:r>
                        <a:rPr lang="uk-UA" altLang="en-US" sz="1800" b="0" dirty="0" smtClean="0"/>
                        <a:t> освіти в </a:t>
                      </a:r>
                      <a:r>
                        <a:rPr lang="uk-UA" altLang="en-US" sz="1800" b="0" dirty="0" err="1" smtClean="0"/>
                        <a:t>Старосалтівській</a:t>
                      </a:r>
                      <a:r>
                        <a:rPr lang="uk-UA" altLang="en-US" sz="1800" b="0" dirty="0" smtClean="0"/>
                        <a:t> територіальній громаді»</a:t>
                      </a:r>
                      <a:r>
                        <a:rPr lang="uk-UA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операційних цілей в її межах</a:t>
                      </a:r>
                      <a:endParaRPr lang="ru-RU" b="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39366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>
                          <a:latin typeface="+mn-lt"/>
                        </a:rPr>
                        <a:t>Стратегічна ціль 3</a:t>
                      </a:r>
                      <a:r>
                        <a:rPr lang="uk-UA" altLang="en-US" sz="1800" dirty="0" smtClean="0">
                          <a:latin typeface="+mn-lt"/>
                        </a:rPr>
                        <a:t> «</a:t>
                      </a:r>
                      <a:r>
                        <a:rPr lang="uk-UA" altLang="en-US" sz="1800" b="0" dirty="0" smtClean="0"/>
                        <a:t>Розвиток неформальної та </a:t>
                      </a:r>
                      <a:r>
                        <a:rPr lang="uk-UA" altLang="en-US" sz="1800" b="0" dirty="0" err="1" smtClean="0"/>
                        <a:t>інформальної</a:t>
                      </a:r>
                      <a:r>
                        <a:rPr lang="uk-UA" altLang="en-US" sz="1800" b="0" dirty="0" smtClean="0"/>
                        <a:t> освіти в </a:t>
                      </a:r>
                      <a:r>
                        <a:rPr lang="uk-UA" altLang="en-US" sz="1800" b="0" dirty="0" err="1" smtClean="0"/>
                        <a:t>Старосалтівській</a:t>
                      </a:r>
                      <a:r>
                        <a:rPr lang="uk-UA" altLang="en-US" sz="1800" b="0" dirty="0" smtClean="0"/>
                        <a:t> територіальній громаді</a:t>
                      </a:r>
                      <a:r>
                        <a:rPr lang="uk-UA" altLang="en-US" sz="1800" dirty="0" smtClean="0">
                          <a:latin typeface="+mn-lt"/>
                        </a:rPr>
                        <a:t>»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 операційні цілі в її межах</a:t>
                      </a:r>
                      <a:endParaRPr lang="ru-RU" dirty="0" smtClean="0">
                        <a:effectLst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4702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Завдання, реалізація яких</a:t>
                      </a:r>
                      <a:r>
                        <a:rPr lang="uk-UA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забезпечить реалізацію операційних цілей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та, </a:t>
                      </a:r>
                      <a:r>
                        <a:rPr lang="uk-UA" sz="1800" dirty="0" smtClean="0">
                          <a:latin typeface="+mn-lt"/>
                        </a:rPr>
                        <a:t>стратегічної цілі 3</a:t>
                      </a:r>
                      <a:r>
                        <a:rPr lang="uk-UA" altLang="en-US" sz="1800" dirty="0" smtClean="0">
                          <a:latin typeface="+mn-lt"/>
                        </a:rPr>
                        <a:t> «</a:t>
                      </a:r>
                      <a:r>
                        <a:rPr lang="uk-UA" altLang="en-US" sz="1800" b="0" dirty="0" smtClean="0"/>
                        <a:t>Розвиток формальної та </a:t>
                      </a:r>
                      <a:r>
                        <a:rPr lang="uk-UA" altLang="en-US" sz="1800" b="0" dirty="0" err="1" smtClean="0"/>
                        <a:t>інформальної</a:t>
                      </a:r>
                      <a:r>
                        <a:rPr lang="uk-UA" altLang="en-US" sz="1800" b="0" dirty="0" smtClean="0"/>
                        <a:t> освіти в </a:t>
                      </a:r>
                      <a:r>
                        <a:rPr lang="uk-UA" altLang="en-US" sz="1800" b="0" dirty="0" err="1" smtClean="0"/>
                        <a:t>Старосалтівській</a:t>
                      </a:r>
                      <a:r>
                        <a:rPr lang="uk-UA" altLang="en-US" sz="1800" b="0" dirty="0" smtClean="0"/>
                        <a:t> територіальній громаді»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58 - 67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56859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0056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9972"/>
            <a:ext cx="10515600" cy="57616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76" y="726140"/>
            <a:ext cx="12084424" cy="61318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1.2. Підвищення ефективності управління закладами освіти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1.2.15. Удосконалення існуючої (створення нової) внутрішньої системи забезпечення якості освіти.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директори шкіл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 :</a:t>
            </a:r>
            <a:endParaRPr lang="uk-UA" sz="1800" dirty="0"/>
          </a:p>
          <a:p>
            <a:pPr marL="432000" lvl="0"/>
            <a:r>
              <a:rPr lang="uk-UA" sz="1800" dirty="0"/>
              <a:t>Моніторинг діючої системи забезпечення якості освіти в закладах освіти відповідно до затвердженого положення.</a:t>
            </a:r>
          </a:p>
          <a:p>
            <a:pPr marL="432000" lvl="0"/>
            <a:r>
              <a:rPr lang="uk-UA" sz="1800" dirty="0"/>
              <a:t>Аналіз результатів моніторингу.</a:t>
            </a:r>
          </a:p>
          <a:p>
            <a:pPr marL="432000" lvl="0"/>
            <a:r>
              <a:rPr lang="uk-UA" sz="1800" dirty="0"/>
              <a:t>Розробка шляхів удосконалення системи забезпечення якості освіти. 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Наказ директора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9118840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3078"/>
            <a:ext cx="10515600" cy="61651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3200" b="1" dirty="0"/>
              <a:t>Карта завдань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39588"/>
            <a:ext cx="11353800" cy="611841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/>
              <a:t>до операційної цілі </a:t>
            </a:r>
            <a:r>
              <a:rPr lang="ru-RU" dirty="0"/>
              <a:t>1</a:t>
            </a:r>
            <a:r>
              <a:rPr lang="uk-UA" dirty="0"/>
              <a:t>.2. Підвищення ефективності управління закладами освіти</a:t>
            </a:r>
          </a:p>
          <a:p>
            <a:pPr marL="0" indent="0">
              <a:buNone/>
            </a:pPr>
            <a:r>
              <a:rPr lang="uk-UA" b="1" dirty="0"/>
              <a:t>Назва завдання:</a:t>
            </a:r>
            <a:endParaRPr lang="uk-UA" dirty="0"/>
          </a:p>
          <a:p>
            <a:pPr marL="0" lvl="0" indent="0">
              <a:buNone/>
            </a:pPr>
            <a:r>
              <a:rPr lang="uk-UA" dirty="0"/>
              <a:t>1.</a:t>
            </a:r>
            <a:r>
              <a:rPr lang="ru-RU" dirty="0"/>
              <a:t>2</a:t>
            </a:r>
            <a:r>
              <a:rPr lang="uk-UA" dirty="0" smtClean="0"/>
              <a:t>.1</a:t>
            </a:r>
            <a:r>
              <a:rPr lang="en-US" dirty="0" smtClean="0"/>
              <a:t>6</a:t>
            </a:r>
            <a:r>
              <a:rPr lang="ru-RU" dirty="0" smtClean="0"/>
              <a:t>.</a:t>
            </a:r>
            <a:r>
              <a:rPr lang="uk-UA" dirty="0" smtClean="0"/>
              <a:t> </a:t>
            </a:r>
            <a:r>
              <a:rPr lang="uk-UA" dirty="0"/>
              <a:t>Забезпечення учнів необхідними технологіями для дистанційного навчання </a:t>
            </a:r>
          </a:p>
          <a:p>
            <a:pPr marL="432000"/>
            <a:r>
              <a:rPr lang="uk-UA" b="1" dirty="0"/>
              <a:t>Відповідальні особи: </a:t>
            </a:r>
            <a:r>
              <a:rPr lang="uk-UA" dirty="0"/>
              <a:t>засновник, керівники закладів освіти</a:t>
            </a:r>
          </a:p>
          <a:p>
            <a:pPr marL="432000"/>
            <a:r>
              <a:rPr lang="uk-UA" b="1" dirty="0"/>
              <a:t>Дата початку: 01.10.</a:t>
            </a:r>
            <a:endParaRPr lang="uk-UA" dirty="0"/>
          </a:p>
          <a:p>
            <a:pPr marL="432000"/>
            <a:r>
              <a:rPr lang="uk-UA" b="1" dirty="0"/>
              <a:t>Дата завершення: 30.06.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Опис завдання (цілі, заходи):</a:t>
            </a:r>
            <a:endParaRPr lang="uk-UA" dirty="0"/>
          </a:p>
          <a:p>
            <a:pPr marL="432000" lvl="0"/>
            <a:r>
              <a:rPr lang="uk-UA" dirty="0"/>
              <a:t>Аналіз забезпеченості учнів </a:t>
            </a:r>
            <a:r>
              <a:rPr lang="uk-UA" dirty="0" err="1"/>
              <a:t>девайсами</a:t>
            </a:r>
            <a:r>
              <a:rPr lang="uk-UA" dirty="0"/>
              <a:t> (комп’ютери, планшети, смартфони) для дистанційного навчання.</a:t>
            </a:r>
          </a:p>
          <a:p>
            <a:pPr marL="432000" lvl="0"/>
            <a:r>
              <a:rPr lang="uk-UA" dirty="0"/>
              <a:t>Оцінка доступності якісного інтернет покриття, визначення ключових проблем та розробка шляхів їх усунення.</a:t>
            </a:r>
          </a:p>
          <a:p>
            <a:pPr marL="432000" lvl="0"/>
            <a:r>
              <a:rPr lang="uk-UA" dirty="0"/>
              <a:t>Придбання </a:t>
            </a:r>
            <a:r>
              <a:rPr lang="uk-UA" dirty="0" err="1"/>
              <a:t>девайсів</a:t>
            </a:r>
            <a:r>
              <a:rPr lang="uk-UA" dirty="0"/>
              <a:t> для забезпечення рівного доступу до освіти в складних епідеміологічних умовах.</a:t>
            </a:r>
          </a:p>
          <a:p>
            <a:pPr marL="432000" lvl="0"/>
            <a:r>
              <a:rPr lang="uk-UA" dirty="0"/>
              <a:t>Оцінка можливих джерел фінансування для придбання </a:t>
            </a:r>
            <a:r>
              <a:rPr lang="uk-UA" dirty="0" err="1"/>
              <a:t>девайсів</a:t>
            </a:r>
            <a:r>
              <a:rPr lang="uk-UA" dirty="0"/>
              <a:t>, залучення зовнішніх ресурсів для придбання </a:t>
            </a:r>
            <a:r>
              <a:rPr lang="uk-UA" dirty="0" err="1"/>
              <a:t>девайсів</a:t>
            </a:r>
            <a:r>
              <a:rPr lang="uk-UA" dirty="0"/>
              <a:t> та забезпечення доступності інтернет послуг.</a:t>
            </a:r>
          </a:p>
          <a:p>
            <a:pPr marL="0" indent="0">
              <a:buNone/>
            </a:pPr>
            <a:r>
              <a:rPr lang="uk-UA" b="1" dirty="0"/>
              <a:t>Необхідні умови, щоб розпочати завдання:</a:t>
            </a:r>
            <a:endParaRPr lang="uk-UA" dirty="0"/>
          </a:p>
          <a:p>
            <a:pPr marL="432000" lvl="0"/>
            <a:r>
              <a:rPr lang="uk-UA" dirty="0"/>
              <a:t>Наказ відділу освіти про проведення анкетування учнів щодо забезпеченості </a:t>
            </a:r>
            <a:r>
              <a:rPr lang="uk-UA" dirty="0" err="1"/>
              <a:t>девайсами</a:t>
            </a:r>
            <a:r>
              <a:rPr lang="uk-UA" dirty="0"/>
              <a:t> для дистанційного навчання.</a:t>
            </a:r>
          </a:p>
          <a:p>
            <a:pPr marL="432000" lvl="0"/>
            <a:r>
              <a:rPr lang="uk-UA" dirty="0"/>
              <a:t>Рішення сесії про включення витрат на придбання </a:t>
            </a:r>
            <a:r>
              <a:rPr lang="uk-UA" dirty="0" err="1"/>
              <a:t>девайсів</a:t>
            </a:r>
            <a:r>
              <a:rPr lang="uk-UA" dirty="0"/>
              <a:t> в бюджет освіти.</a:t>
            </a:r>
          </a:p>
          <a:p>
            <a:pPr marL="432000" lvl="0"/>
            <a:r>
              <a:rPr lang="uk-UA" dirty="0"/>
              <a:t>Підготовка </a:t>
            </a:r>
            <a:r>
              <a:rPr lang="uk-UA" dirty="0" err="1"/>
              <a:t>проєктних</a:t>
            </a:r>
            <a:r>
              <a:rPr lang="uk-UA" dirty="0"/>
              <a:t> заявок для залучення зовнішніх ресурсів з метою придбання </a:t>
            </a:r>
            <a:r>
              <a:rPr lang="uk-UA" dirty="0" err="1"/>
              <a:t>девайсів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71215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9973"/>
            <a:ext cx="10515600" cy="50893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/>
              <a:t>Карта завдань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58906"/>
            <a:ext cx="11353800" cy="619909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/>
              <a:t>до операційної цілі 1.2. Підвищення ефективності  управління закладами освіти</a:t>
            </a:r>
          </a:p>
          <a:p>
            <a:pPr marL="0" indent="0">
              <a:buNone/>
            </a:pPr>
            <a:r>
              <a:rPr lang="uk-UA" b="1" dirty="0"/>
              <a:t>Назва завдання:</a:t>
            </a:r>
            <a:endParaRPr lang="uk-UA" dirty="0"/>
          </a:p>
          <a:p>
            <a:pPr marL="0" lvl="0" indent="0">
              <a:buNone/>
            </a:pPr>
            <a:r>
              <a:rPr lang="uk-UA" dirty="0" smtClean="0"/>
              <a:t>1.2.1</a:t>
            </a:r>
            <a:r>
              <a:rPr lang="en-US" dirty="0" smtClean="0"/>
              <a:t>7</a:t>
            </a:r>
            <a:r>
              <a:rPr lang="uk-UA" dirty="0" smtClean="0"/>
              <a:t>. </a:t>
            </a:r>
            <a:r>
              <a:rPr lang="uk-UA" dirty="0"/>
              <a:t>Розробка основної платформи шкіл для дистанційної роботи </a:t>
            </a:r>
          </a:p>
          <a:p>
            <a:pPr marL="432000"/>
            <a:r>
              <a:rPr lang="uk-UA" b="1" dirty="0"/>
              <a:t>Відповідальні особи: </a:t>
            </a:r>
            <a:r>
              <a:rPr lang="uk-UA" dirty="0"/>
              <a:t>керівники закладів освіти</a:t>
            </a:r>
          </a:p>
          <a:p>
            <a:pPr marL="432000"/>
            <a:r>
              <a:rPr lang="uk-UA" b="1" dirty="0"/>
              <a:t>Дата початку: 01.10.</a:t>
            </a:r>
            <a:endParaRPr lang="uk-UA" dirty="0"/>
          </a:p>
          <a:p>
            <a:pPr marL="432000"/>
            <a:r>
              <a:rPr lang="uk-UA" b="1" dirty="0"/>
              <a:t>Дата завершення: 30.06.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Опис завдання (цілі, заходи):</a:t>
            </a:r>
            <a:endParaRPr lang="uk-UA" dirty="0"/>
          </a:p>
          <a:p>
            <a:pPr marL="432000" lvl="0"/>
            <a:r>
              <a:rPr lang="uk-UA" dirty="0"/>
              <a:t>Проведення анкетування думки вчителів, батьків, учнів щодо організації дистанційного навчання в умовах довготривалого карантину.</a:t>
            </a:r>
          </a:p>
          <a:p>
            <a:pPr marL="432000" lvl="0"/>
            <a:r>
              <a:rPr lang="uk-UA" dirty="0"/>
              <a:t>Аналіз організації дистанційного навчання в умовах довготривалого карантину, визначення досягнень та викликів.</a:t>
            </a:r>
          </a:p>
          <a:p>
            <a:pPr marL="432000" lvl="0"/>
            <a:r>
              <a:rPr lang="uk-UA" dirty="0"/>
              <a:t>Обговорення результатів анкетування із керівниками закладів освіти. </a:t>
            </a:r>
          </a:p>
          <a:p>
            <a:pPr marL="432000" lvl="0"/>
            <a:r>
              <a:rPr lang="uk-UA" dirty="0"/>
              <a:t>Створення спільної робочої групи для вивчення успішних практик використання інтернет платформ та додатків.</a:t>
            </a:r>
          </a:p>
          <a:p>
            <a:pPr marL="432000" lvl="0"/>
            <a:r>
              <a:rPr lang="uk-UA" dirty="0"/>
              <a:t>Вибір та підготовка основної платформи для дистанційної роботи школи.</a:t>
            </a:r>
          </a:p>
          <a:p>
            <a:pPr marL="432000" lvl="0"/>
            <a:r>
              <a:rPr lang="uk-UA" dirty="0"/>
              <a:t>Створення курсів для всіх шкільних предметів та кожного класу школи, для кожного вчителя в розрізі всіх предметів.</a:t>
            </a:r>
          </a:p>
          <a:p>
            <a:pPr marL="0" indent="0">
              <a:buNone/>
            </a:pPr>
            <a:r>
              <a:rPr lang="uk-UA" b="1" dirty="0"/>
              <a:t>Необхідні умови, щоб розпочати завдання:</a:t>
            </a:r>
            <a:endParaRPr lang="uk-UA" dirty="0"/>
          </a:p>
          <a:p>
            <a:pPr marL="432000" lvl="0"/>
            <a:r>
              <a:rPr lang="uk-UA" dirty="0"/>
              <a:t>Розробка анкети та залучення батьків, вчителів, учнів до опитування</a:t>
            </a:r>
          </a:p>
          <a:p>
            <a:pPr marL="432000" lvl="0"/>
            <a:r>
              <a:rPr lang="uk-UA" dirty="0"/>
              <a:t>Наказ керівників закладів освіти</a:t>
            </a:r>
          </a:p>
        </p:txBody>
      </p:sp>
    </p:spTree>
    <p:extLst>
      <p:ext uri="{BB962C8B-B14F-4D97-AF65-F5344CB8AC3E}">
        <p14:creationId xmlns:p14="http://schemas.microsoft.com/office/powerpoint/2010/main" val="3372874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9972"/>
            <a:ext cx="10515600" cy="5492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3200" b="1" dirty="0"/>
              <a:t>Карта завдань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9246"/>
            <a:ext cx="11353800" cy="61587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1.2. Підвищення ефективності управління закладами освіти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 smtClean="0"/>
              <a:t>1.2.1</a:t>
            </a:r>
            <a:r>
              <a:rPr lang="en-US" sz="1800" dirty="0" smtClean="0"/>
              <a:t>8</a:t>
            </a:r>
            <a:r>
              <a:rPr lang="uk-UA" sz="1800" dirty="0" smtClean="0"/>
              <a:t>.  </a:t>
            </a:r>
            <a:r>
              <a:rPr lang="uk-UA" sz="1800" dirty="0"/>
              <a:t>Допомога учням в адаптації до навчання в закладах загальної середньої освіти  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керівники закладів освіти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 :</a:t>
            </a:r>
            <a:endParaRPr lang="uk-UA" sz="1800" dirty="0"/>
          </a:p>
          <a:p>
            <a:pPr marL="432000" lvl="0"/>
            <a:r>
              <a:rPr lang="uk-UA" sz="1800" dirty="0"/>
              <a:t>Розвиток співпраці між  закладами дошкільної освіти та старшою школою </a:t>
            </a:r>
          </a:p>
          <a:p>
            <a:pPr marL="432000" lvl="0"/>
            <a:r>
              <a:rPr lang="uk-UA" sz="1800" dirty="0"/>
              <a:t>Розвиток співпраці вчителів початкової та старшої школи для визначення методів допомоги, підтримки учнів, що розпочинають навчання в старшій школі.</a:t>
            </a:r>
          </a:p>
          <a:p>
            <a:pPr marL="432000" lvl="0"/>
            <a:r>
              <a:rPr lang="uk-UA" sz="1800" dirty="0"/>
              <a:t>Реалізація заходів, спрямованих на ознайомлення та залучення учнів стати активними учасниками учнівських органів громадського самоврядування. 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Наказ керівника закладу освіти щодо розробки та реалізації заходів, спрямованих на допомогу учням в адаптації до навчання</a:t>
            </a:r>
          </a:p>
          <a:p>
            <a:pPr marL="432000" lvl="0"/>
            <a:r>
              <a:rPr lang="uk-UA" sz="1800" dirty="0"/>
              <a:t>Розробка плану заходів</a:t>
            </a:r>
          </a:p>
        </p:txBody>
      </p:sp>
    </p:spTree>
    <p:extLst>
      <p:ext uri="{BB962C8B-B14F-4D97-AF65-F5344CB8AC3E}">
        <p14:creationId xmlns:p14="http://schemas.microsoft.com/office/powerpoint/2010/main" val="41785055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1.2. Підвищення ефективності управління закладами освіти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 smtClean="0"/>
              <a:t>1.2.1</a:t>
            </a:r>
            <a:r>
              <a:rPr lang="en-US" sz="1800" dirty="0" smtClean="0"/>
              <a:t>9</a:t>
            </a:r>
            <a:r>
              <a:rPr lang="uk-UA" sz="1800" dirty="0" smtClean="0"/>
              <a:t>.  </a:t>
            </a:r>
            <a:r>
              <a:rPr lang="uk-UA" sz="1800" dirty="0"/>
              <a:t>Залучення кваліфікованих педагогічних кадрів для роботи в закладах освіти  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керівники закладів освіти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 :</a:t>
            </a:r>
            <a:endParaRPr lang="uk-UA" sz="1800" dirty="0"/>
          </a:p>
          <a:p>
            <a:pPr marL="432000" lvl="0"/>
            <a:r>
              <a:rPr lang="uk-UA" sz="1800" dirty="0"/>
              <a:t>Моніторинг потреб закладів освіти у кваліфікованих педагогічних кадрах.</a:t>
            </a:r>
          </a:p>
          <a:p>
            <a:pPr marL="432000" lvl="0"/>
            <a:r>
              <a:rPr lang="uk-UA" sz="1800" dirty="0"/>
              <a:t>Розвиток співпраці з вузами для залучення молодих фахівців.</a:t>
            </a:r>
          </a:p>
          <a:p>
            <a:pPr marL="432000" lvl="0"/>
            <a:r>
              <a:rPr lang="uk-UA" sz="1800" dirty="0"/>
              <a:t>Розробка системи матеріального та нематеріального заохочення молодих фахівців до роботи в закладах освіти громади.   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Проведення керівниками закладів освіти моніторингу щодо кадрового забезпечення.</a:t>
            </a:r>
          </a:p>
          <a:p>
            <a:pPr marL="432000" lvl="0"/>
            <a:r>
              <a:rPr lang="uk-UA" sz="1800" dirty="0"/>
              <a:t>Співпраця з відділом освіти для розробки заходів, спрямованих на залучення молодих спеціалістів (сприяння у налагодженні співпраці з вузами, розробка системи мотивації молодих спеціалістів тощо)</a:t>
            </a:r>
          </a:p>
        </p:txBody>
      </p:sp>
    </p:spTree>
    <p:extLst>
      <p:ext uri="{BB962C8B-B14F-4D97-AF65-F5344CB8AC3E}">
        <p14:creationId xmlns:p14="http://schemas.microsoft.com/office/powerpoint/2010/main" val="22000057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1.2. Підвищення ефективності управління закладами освіти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 smtClean="0"/>
              <a:t>1.2.</a:t>
            </a:r>
            <a:r>
              <a:rPr lang="en-US" sz="1800" dirty="0" smtClean="0"/>
              <a:t>20</a:t>
            </a:r>
            <a:r>
              <a:rPr lang="uk-UA" sz="1800" dirty="0" smtClean="0"/>
              <a:t>. </a:t>
            </a:r>
            <a:r>
              <a:rPr lang="uk-UA" sz="1800" dirty="0"/>
              <a:t>Удосконалення системи інформаційного забезпечення учасників освітнього процесу  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директори закладів освіти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Призначити відповідальних працівників за ведення сайтів закладів освіти.</a:t>
            </a:r>
          </a:p>
          <a:p>
            <a:pPr marL="432000" lvl="0"/>
            <a:r>
              <a:rPr lang="uk-UA" sz="1800" dirty="0"/>
              <a:t>Вивчення кращих практик ведення сайтів закладів освіти, обмін досвідом.</a:t>
            </a:r>
          </a:p>
          <a:p>
            <a:pPr marL="432000" lvl="0"/>
            <a:r>
              <a:rPr lang="uk-UA" sz="1800" dirty="0"/>
              <a:t>Удосконалення структури сайтів, забезпечення їх відповідності принципу «Дружній до користувача».</a:t>
            </a:r>
          </a:p>
          <a:p>
            <a:pPr marL="432000" lvl="0"/>
            <a:r>
              <a:rPr lang="uk-UA" sz="1800" dirty="0"/>
              <a:t>Регулярне інформаційне наповнення сайтів.</a:t>
            </a:r>
          </a:p>
          <a:p>
            <a:pPr marL="432000" lvl="0"/>
            <a:r>
              <a:rPr lang="uk-UA" sz="1800" dirty="0"/>
              <a:t>Передбачити доплату працівнику за ведення сайту закладу освіти.</a:t>
            </a:r>
          </a:p>
          <a:p>
            <a:pPr marL="432000" lvl="0"/>
            <a:r>
              <a:rPr lang="uk-UA" sz="1800" dirty="0"/>
              <a:t>Передбачити витрати, необхідні для забезпечення роботи сайту. </a:t>
            </a:r>
          </a:p>
          <a:p>
            <a:pPr marL="0" lv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Наявність в закладі освіти працівника, який забезпечить функціонування та оновлення сайту</a:t>
            </a:r>
          </a:p>
          <a:p>
            <a:pPr marL="432000" lvl="0"/>
            <a:r>
              <a:rPr lang="uk-UA" sz="1800" dirty="0"/>
              <a:t>Прийняття рішення про виділення коштів для доплати працівникам, які забезпечують роботу сайтів</a:t>
            </a:r>
          </a:p>
        </p:txBody>
      </p:sp>
    </p:spTree>
    <p:extLst>
      <p:ext uri="{BB962C8B-B14F-4D97-AF65-F5344CB8AC3E}">
        <p14:creationId xmlns:p14="http://schemas.microsoft.com/office/powerpoint/2010/main" val="2907222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uk-UA" sz="1600" dirty="0"/>
              <a:t>до операційної цілі 3. Забезпечення рівного доступу до позашкільних освітніх послуг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uk-UA" sz="1600" b="1" dirty="0"/>
              <a:t>Назва завдання:</a:t>
            </a:r>
            <a:endParaRPr lang="uk-UA" sz="1600" dirty="0"/>
          </a:p>
          <a:p>
            <a:pPr marL="0" lvl="0" indent="0">
              <a:spcBef>
                <a:spcPts val="400"/>
              </a:spcBef>
              <a:buNone/>
            </a:pPr>
            <a:r>
              <a:rPr lang="uk-UA" sz="1600" dirty="0"/>
              <a:t>1.3.1. Забезпечення рівного доступу до позашкільних освітніх послуг дітей незалежно від місця їх проживання</a:t>
            </a:r>
          </a:p>
          <a:p>
            <a:pPr marL="432000">
              <a:spcBef>
                <a:spcPts val="400"/>
              </a:spcBef>
            </a:pPr>
            <a:r>
              <a:rPr lang="uk-UA" sz="1600" b="1" dirty="0"/>
              <a:t>Відповідальні особи: </a:t>
            </a:r>
            <a:r>
              <a:rPr lang="uk-UA" sz="1600" dirty="0"/>
              <a:t>засновник, відділ освіти,</a:t>
            </a:r>
            <a:r>
              <a:rPr lang="uk-UA" sz="1600" b="1" dirty="0"/>
              <a:t> </a:t>
            </a:r>
            <a:r>
              <a:rPr lang="uk-UA" sz="1600" dirty="0"/>
              <a:t>директор ЦДЮТ,</a:t>
            </a:r>
            <a:r>
              <a:rPr lang="uk-UA" sz="1600" b="1" dirty="0"/>
              <a:t> </a:t>
            </a:r>
            <a:r>
              <a:rPr lang="uk-UA" sz="1600" dirty="0"/>
              <a:t>директори закладів освіти</a:t>
            </a:r>
          </a:p>
          <a:p>
            <a:pPr marL="432000">
              <a:spcBef>
                <a:spcPts val="400"/>
              </a:spcBef>
            </a:pPr>
            <a:r>
              <a:rPr lang="uk-UA" sz="1600" b="1" dirty="0"/>
              <a:t>Дата початку: 01.10.</a:t>
            </a:r>
            <a:endParaRPr lang="uk-UA" sz="1600" dirty="0"/>
          </a:p>
          <a:p>
            <a:pPr marL="432000">
              <a:spcBef>
                <a:spcPts val="400"/>
              </a:spcBef>
            </a:pPr>
            <a:r>
              <a:rPr lang="uk-UA" sz="1600" b="1" dirty="0"/>
              <a:t>Дата завершення: 30.06.</a:t>
            </a:r>
            <a:endParaRPr lang="uk-UA" sz="1600" dirty="0"/>
          </a:p>
          <a:p>
            <a:pPr marL="0" indent="0">
              <a:spcBef>
                <a:spcPts val="400"/>
              </a:spcBef>
              <a:buNone/>
            </a:pPr>
            <a:r>
              <a:rPr lang="uk-UA" sz="1600" b="1" dirty="0"/>
              <a:t>Опис завдання (цілі, заходи) :</a:t>
            </a:r>
            <a:endParaRPr lang="uk-UA" sz="1600" dirty="0"/>
          </a:p>
          <a:p>
            <a:pPr marL="432000" lvl="0">
              <a:spcBef>
                <a:spcPts val="400"/>
              </a:spcBef>
            </a:pPr>
            <a:r>
              <a:rPr lang="uk-UA" sz="1600" dirty="0"/>
              <a:t>Оцінка </a:t>
            </a:r>
            <a:r>
              <a:rPr lang="uk-UA" sz="1600" dirty="0" err="1"/>
              <a:t>охопленості</a:t>
            </a:r>
            <a:r>
              <a:rPr lang="uk-UA" sz="1600" dirty="0"/>
              <a:t> дітей позашкільними послугами.</a:t>
            </a:r>
          </a:p>
          <a:p>
            <a:pPr marL="432000" lvl="0">
              <a:spcBef>
                <a:spcPts val="400"/>
              </a:spcBef>
            </a:pPr>
            <a:r>
              <a:rPr lang="uk-UA" sz="1600" dirty="0"/>
              <a:t>Аналіз потреб учасників освітнього процесу у позашкільних послугах.  </a:t>
            </a:r>
          </a:p>
          <a:p>
            <a:pPr marL="432000" lvl="0">
              <a:spcBef>
                <a:spcPts val="400"/>
              </a:spcBef>
            </a:pPr>
            <a:r>
              <a:rPr lang="uk-UA" sz="1600" dirty="0"/>
              <a:t>Аналіз доступності послуг із позашкільної освіти дітям із соціально незахищених сімей.</a:t>
            </a:r>
          </a:p>
          <a:p>
            <a:pPr marL="432000" lvl="0">
              <a:spcBef>
                <a:spcPts val="400"/>
              </a:spcBef>
            </a:pPr>
            <a:r>
              <a:rPr lang="uk-UA" sz="1600" dirty="0"/>
              <a:t>Підготовка </a:t>
            </a:r>
            <a:r>
              <a:rPr lang="uk-UA" sz="1600" dirty="0" err="1"/>
              <a:t>проєкту</a:t>
            </a:r>
            <a:r>
              <a:rPr lang="uk-UA" sz="1600" dirty="0"/>
              <a:t> рішення та схвалення сесією селищної ради рішення про забезпечення безкоштовного харчування та підвезення дітей із соціально незахищених сімей для навчання у закладах позашкільної освіти.</a:t>
            </a:r>
          </a:p>
          <a:p>
            <a:pPr marL="432000" lvl="0">
              <a:spcBef>
                <a:spcPts val="400"/>
              </a:spcBef>
            </a:pPr>
            <a:r>
              <a:rPr lang="uk-UA" sz="1600" dirty="0"/>
              <a:t>Реалізація ініціативи «Соціально відповідальний бізнес» - в рамках якого залучити перевізників для безкоштовного підвезення визначених груп учнів для навчання у закладах позашкільної освіти.</a:t>
            </a:r>
          </a:p>
          <a:p>
            <a:pPr marL="432000" lvl="0">
              <a:spcBef>
                <a:spcPts val="400"/>
              </a:spcBef>
            </a:pPr>
            <a:r>
              <a:rPr lang="uk-UA" sz="1600" dirty="0"/>
              <a:t>Реалізація заходів, спрямованих на забезпечення потреб учасників освітнього процесу у послугах з позашкільної освіти, зокрема залучення кваліфікованих фахівців. </a:t>
            </a:r>
          </a:p>
          <a:p>
            <a:pPr marL="432000" lvl="0">
              <a:spcBef>
                <a:spcPts val="400"/>
              </a:spcBef>
            </a:pPr>
            <a:r>
              <a:rPr lang="uk-UA" sz="1600" dirty="0"/>
              <a:t>Заохочення дітей та батьків до отримання позашкільних послуг.</a:t>
            </a:r>
          </a:p>
          <a:p>
            <a:pPr marL="0" lvl="0" indent="0">
              <a:spcBef>
                <a:spcPts val="400"/>
              </a:spcBef>
              <a:buNone/>
            </a:pPr>
            <a:r>
              <a:rPr lang="uk-UA" sz="1600" b="1" dirty="0"/>
              <a:t>Необхідні умови, щоб розпочати завдання:</a:t>
            </a:r>
            <a:endParaRPr lang="uk-UA" sz="1600" dirty="0"/>
          </a:p>
          <a:p>
            <a:pPr marL="432000" lvl="0">
              <a:spcBef>
                <a:spcPts val="400"/>
              </a:spcBef>
            </a:pPr>
            <a:r>
              <a:rPr lang="uk-UA" sz="1600" dirty="0"/>
              <a:t>Проведення якісного аналізу потреб</a:t>
            </a:r>
          </a:p>
          <a:p>
            <a:pPr marL="432000" lvl="0">
              <a:spcBef>
                <a:spcPts val="400"/>
              </a:spcBef>
            </a:pPr>
            <a:r>
              <a:rPr lang="uk-UA" sz="1600" dirty="0"/>
              <a:t>Наявність кадрового забезпечення</a:t>
            </a:r>
          </a:p>
          <a:p>
            <a:pPr marL="432000" lvl="0">
              <a:spcBef>
                <a:spcPts val="400"/>
              </a:spcBef>
            </a:pPr>
            <a:r>
              <a:rPr lang="uk-UA" sz="1600" dirty="0"/>
              <a:t>Рішення сесії про виділення фінансування на забезпечення безкоштовного харчування та підвезення дітей із соціально незахищених сімей</a:t>
            </a:r>
          </a:p>
          <a:p>
            <a:pPr marL="432000" lvl="0">
              <a:spcBef>
                <a:spcPts val="400"/>
              </a:spcBef>
            </a:pPr>
            <a:r>
              <a:rPr lang="uk-UA" sz="1600" dirty="0"/>
              <a:t>Проведення перемовин із перевізниками та залучення їх до співпраці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689959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1.3. Забезпечення рівного доступу до позашкільних освітніх послуг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1.3.2. Забезпечення рівного доступу до позашкільних освітніх послуг дітей з особливими освітніми потребами 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засновник, відділ освіти,</a:t>
            </a:r>
            <a:r>
              <a:rPr lang="uk-UA" sz="1800" b="1" dirty="0"/>
              <a:t> </a:t>
            </a:r>
            <a:r>
              <a:rPr lang="uk-UA" sz="1800" dirty="0"/>
              <a:t>директор ЦДЮТ,</a:t>
            </a:r>
            <a:r>
              <a:rPr lang="uk-UA" sz="1800" b="1" dirty="0"/>
              <a:t> </a:t>
            </a:r>
            <a:r>
              <a:rPr lang="uk-UA" sz="1800" dirty="0"/>
              <a:t>директори закладів освіти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 :</a:t>
            </a:r>
            <a:endParaRPr lang="uk-UA" sz="1800" dirty="0"/>
          </a:p>
          <a:p>
            <a:pPr marL="432000" lvl="0"/>
            <a:r>
              <a:rPr lang="uk-UA" sz="1800" dirty="0"/>
              <a:t>Визначити потреби, створити комфортні умови та забезпечити рівний доступ до позашкільних освітніх послуг для навчання дітей з особливими освітніми потребами. </a:t>
            </a:r>
          </a:p>
          <a:p>
            <a:pPr marL="432000" lvl="0"/>
            <a:r>
              <a:rPr lang="uk-UA" sz="1800" dirty="0"/>
              <a:t>Залучити, у випадку необхідності, вузькоспеціалізованих кадрів для надання позашкільних освітніх послуг.</a:t>
            </a:r>
          </a:p>
          <a:p>
            <a:pPr marL="432000" lvl="0"/>
            <a:r>
              <a:rPr lang="uk-UA" sz="1800" dirty="0"/>
              <a:t>Підвищення мотивації дітей та батьків для  отримання позашкільних послуг.</a:t>
            </a:r>
          </a:p>
          <a:p>
            <a:pPr marL="0" lv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Виділення фінансування для облаштування освітнього простору комфортного для дітей з особливими освітніми потребами</a:t>
            </a:r>
          </a:p>
          <a:p>
            <a:pPr marL="432000" lvl="0"/>
            <a:r>
              <a:rPr lang="uk-UA" sz="1800" dirty="0"/>
              <a:t>Наявність необхідних вузькоспеціалізованих кадрів </a:t>
            </a:r>
          </a:p>
        </p:txBody>
      </p:sp>
    </p:spTree>
    <p:extLst>
      <p:ext uri="{BB962C8B-B14F-4D97-AF65-F5344CB8AC3E}">
        <p14:creationId xmlns:p14="http://schemas.microsoft.com/office/powerpoint/2010/main" val="37625113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3. Забезпечення рівного доступу до позашкільних освітніх послуг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1.3.3. Забезпечення доступності позашкільних освітніх послуг 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засновник, відділ освіти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 :</a:t>
            </a:r>
            <a:endParaRPr lang="uk-UA" sz="1800" dirty="0"/>
          </a:p>
          <a:p>
            <a:pPr marL="432000" lvl="0"/>
            <a:r>
              <a:rPr lang="uk-UA" sz="1800" dirty="0"/>
              <a:t>Оцінка потреби у підвезенні дітей до ЦДЮТ та спеціалістів до закладів освіти для надання позашкільних послуг.</a:t>
            </a:r>
          </a:p>
          <a:p>
            <a:pPr marL="432000" lvl="0"/>
            <a:r>
              <a:rPr lang="uk-UA" sz="1800" dirty="0"/>
              <a:t>Оцінка стану доріг.</a:t>
            </a:r>
          </a:p>
          <a:p>
            <a:pPr marL="432000" lvl="0"/>
            <a:r>
              <a:rPr lang="uk-UA" sz="1800" dirty="0"/>
              <a:t>Ремонт дорожньо-транспортного полотна.</a:t>
            </a:r>
          </a:p>
          <a:p>
            <a:pPr marL="432000" lvl="0"/>
            <a:r>
              <a:rPr lang="uk-UA" sz="1800" dirty="0"/>
              <a:t>Забезпечення підвозу учасників освітнього процесу для отримання, надання позашкільних освітніх послуг</a:t>
            </a:r>
          </a:p>
          <a:p>
            <a:pPr marL="0" lv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Прийняття рішення про виділення фінансування та/ або підготовка </a:t>
            </a:r>
            <a:r>
              <a:rPr lang="uk-UA" sz="1800" dirty="0" err="1"/>
              <a:t>проєктів</a:t>
            </a:r>
            <a:r>
              <a:rPr lang="uk-UA" sz="1800" dirty="0"/>
              <a:t> на ДФРР для отримання фінансування ремонту доріг</a:t>
            </a:r>
          </a:p>
        </p:txBody>
      </p:sp>
    </p:spTree>
    <p:extLst>
      <p:ext uri="{BB962C8B-B14F-4D97-AF65-F5344CB8AC3E}">
        <p14:creationId xmlns:p14="http://schemas.microsoft.com/office/powerpoint/2010/main" val="33363237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</a:t>
            </a:r>
            <a:r>
              <a:rPr lang="en-US" sz="1800" dirty="0"/>
              <a:t>4</a:t>
            </a:r>
            <a:r>
              <a:rPr lang="uk-UA" sz="1800" dirty="0"/>
              <a:t>. Розвиток учнівського потенціалу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</a:t>
            </a:r>
            <a:r>
              <a:rPr lang="en-US" sz="1800" dirty="0"/>
              <a:t>4</a:t>
            </a:r>
            <a:r>
              <a:rPr lang="uk-UA" sz="1800" dirty="0"/>
              <a:t>.1. Підвищення охоплення учнів гуртковою роботою </a:t>
            </a:r>
          </a:p>
          <a:p>
            <a:pPr marL="432000"/>
            <a:r>
              <a:rPr lang="uk-UA" sz="1800" b="1" dirty="0"/>
              <a:t>Відповідальні особи:</a:t>
            </a:r>
            <a:r>
              <a:rPr lang="uk-UA" sz="1800" dirty="0"/>
              <a:t> відділ освіти,</a:t>
            </a:r>
            <a:r>
              <a:rPr lang="uk-UA" sz="1800" b="1" dirty="0"/>
              <a:t> </a:t>
            </a:r>
            <a:r>
              <a:rPr lang="uk-UA" sz="1800" dirty="0"/>
              <a:t>директори шкіл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Провести моніторинг охоплення дітей гуртковою роботою.</a:t>
            </a:r>
          </a:p>
          <a:p>
            <a:pPr marL="432000" lvl="0"/>
            <a:r>
              <a:rPr lang="uk-UA" sz="1800" dirty="0"/>
              <a:t>Провести аналіз роботи діючих гуртків.</a:t>
            </a:r>
          </a:p>
          <a:p>
            <a:pPr marL="432000" lvl="0"/>
            <a:r>
              <a:rPr lang="uk-UA" sz="1800" dirty="0"/>
              <a:t>Проаналізувати попит учнів та батьків щодо напрямів розвитку гурткової роботи.</a:t>
            </a:r>
          </a:p>
          <a:p>
            <a:pPr marL="432000" lvl="0"/>
            <a:r>
              <a:rPr lang="uk-UA" sz="1800" dirty="0"/>
              <a:t>Розширити напрями гурткової роботи відповідно до потреб споживачів освітніх послуг.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Наказ керівника закладу освіти</a:t>
            </a:r>
          </a:p>
        </p:txBody>
      </p:sp>
    </p:spTree>
    <p:extLst>
      <p:ext uri="{BB962C8B-B14F-4D97-AF65-F5344CB8AC3E}">
        <p14:creationId xmlns:p14="http://schemas.microsoft.com/office/powerpoint/2010/main" val="3769722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5400" b="1" dirty="0" smtClean="0"/>
              <a:t>Місія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2807" y="1670142"/>
            <a:ext cx="900638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uk-UA" dirty="0" smtClean="0"/>
          </a:p>
          <a:p>
            <a:pPr marL="0" indent="0" algn="ctr">
              <a:buNone/>
            </a:pPr>
            <a:r>
              <a:rPr lang="uk-UA" dirty="0" smtClean="0"/>
              <a:t>полягає  </a:t>
            </a:r>
            <a:r>
              <a:rPr lang="uk-UA" dirty="0"/>
              <a:t>в наданні якісних освітніх послуг, розвитку системи освіти відповідно до потреб мешканців громади, приведення освітніх можливостей у відповідність до потреб громади та створення сприятливих умов для здобуття освіти мешканцями громади впродовж життя.</a:t>
            </a:r>
          </a:p>
        </p:txBody>
      </p:sp>
    </p:spTree>
    <p:extLst>
      <p:ext uri="{BB962C8B-B14F-4D97-AF65-F5344CB8AC3E}">
        <p14:creationId xmlns:p14="http://schemas.microsoft.com/office/powerpoint/2010/main" val="120100932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</a:t>
            </a:r>
            <a:r>
              <a:rPr lang="en-US" sz="1800" dirty="0"/>
              <a:t>4</a:t>
            </a:r>
            <a:r>
              <a:rPr lang="uk-UA" sz="1800" dirty="0"/>
              <a:t>. Розвиток учнівського потенціалу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</a:t>
            </a:r>
            <a:r>
              <a:rPr lang="en-US" sz="1800" dirty="0"/>
              <a:t>4</a:t>
            </a:r>
            <a:r>
              <a:rPr lang="uk-UA" sz="1800" dirty="0"/>
              <a:t>.2. Створення центру позашкільної освіти </a:t>
            </a:r>
          </a:p>
          <a:p>
            <a:pPr marL="432000"/>
            <a:r>
              <a:rPr lang="uk-UA" sz="1800" b="1" dirty="0"/>
              <a:t>Відповідальні особи:</a:t>
            </a:r>
            <a:r>
              <a:rPr lang="uk-UA" sz="1800" dirty="0"/>
              <a:t> орган управління освітою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 :</a:t>
            </a:r>
            <a:endParaRPr lang="uk-UA" sz="1800" dirty="0"/>
          </a:p>
          <a:p>
            <a:pPr marL="432000" lvl="0"/>
            <a:r>
              <a:rPr lang="uk-UA" sz="1800" dirty="0"/>
              <a:t>Аналіз потреб споживачів послуг.</a:t>
            </a:r>
          </a:p>
          <a:p>
            <a:pPr marL="432000" lvl="0"/>
            <a:r>
              <a:rPr lang="uk-UA" sz="1800" dirty="0"/>
              <a:t>Оцінка кадрового забезпечення.</a:t>
            </a:r>
          </a:p>
          <a:p>
            <a:pPr marL="432000" lvl="0"/>
            <a:r>
              <a:rPr lang="uk-UA" sz="1800" dirty="0"/>
              <a:t>Розробка концепції діяльності центру позашкільної освіти.</a:t>
            </a:r>
          </a:p>
          <a:p>
            <a:pPr marL="432000" lvl="0"/>
            <a:r>
              <a:rPr lang="uk-UA" sz="1800" dirty="0"/>
              <a:t>Розробка та затвердження положення про центр позашкільної освіти.</a:t>
            </a:r>
          </a:p>
          <a:p>
            <a:pPr marL="432000" lvl="0"/>
            <a:r>
              <a:rPr lang="uk-UA" sz="1800" dirty="0"/>
              <a:t>Створення центру та його ресурсне забезпечення.</a:t>
            </a:r>
          </a:p>
          <a:p>
            <a:pPr marL="432000" lvl="0"/>
            <a:r>
              <a:rPr lang="uk-UA" sz="1800" dirty="0"/>
              <a:t>Розробка та реалізація заходів для забезпечення рівного доступу дітей громади до якісних послуг з позашкільної освіти.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Наказ керівника органу управління освітою</a:t>
            </a:r>
          </a:p>
        </p:txBody>
      </p:sp>
    </p:spTree>
    <p:extLst>
      <p:ext uri="{BB962C8B-B14F-4D97-AF65-F5344CB8AC3E}">
        <p14:creationId xmlns:p14="http://schemas.microsoft.com/office/powerpoint/2010/main" val="28607291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</a:t>
            </a:r>
            <a:r>
              <a:rPr lang="en-US" sz="1800" dirty="0"/>
              <a:t>4</a:t>
            </a:r>
            <a:r>
              <a:rPr lang="uk-UA" sz="1800" dirty="0"/>
              <a:t>. Розвиток учнівського потенціалу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</a:t>
            </a:r>
            <a:r>
              <a:rPr lang="en-US" sz="1800" dirty="0"/>
              <a:t>4</a:t>
            </a:r>
            <a:r>
              <a:rPr lang="uk-UA" sz="1800" dirty="0"/>
              <a:t>.3. Розвиток навичок самостійної роботи в учнів </a:t>
            </a:r>
          </a:p>
          <a:p>
            <a:pPr marL="432000"/>
            <a:r>
              <a:rPr lang="uk-UA" sz="1800" b="1" dirty="0"/>
              <a:t>Відповідальні особи:</a:t>
            </a:r>
            <a:r>
              <a:rPr lang="uk-UA" sz="1800" dirty="0"/>
              <a:t> орган управління освітою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Підвищення рівня обізнаності учнів з критеріями оцінювання.</a:t>
            </a:r>
          </a:p>
          <a:p>
            <a:pPr marL="432000" lvl="0"/>
            <a:r>
              <a:rPr lang="uk-UA" sz="1800" dirty="0"/>
              <a:t>Реалізація заходів (тренінги, семінари) для розвитку навичок учнів самостійно планувати свою навчальну роботу (тайм-менеджмент)</a:t>
            </a:r>
          </a:p>
          <a:p>
            <a:pPr marL="432000" lvl="0"/>
            <a:r>
              <a:rPr lang="uk-UA" sz="1800" dirty="0"/>
              <a:t>Проведення тренінгів для батьків щодо видів якісної підтримки дітей під час навчання.</a:t>
            </a:r>
          </a:p>
          <a:p>
            <a:pPr marL="432000" lvl="0"/>
            <a:r>
              <a:rPr lang="uk-UA" sz="1800" dirty="0"/>
              <a:t>Моніторинг ефективності та удосконалення позакласної роботи учнів.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Наказ директора</a:t>
            </a:r>
          </a:p>
          <a:p>
            <a:pPr marL="432000" lvl="0"/>
            <a:r>
              <a:rPr lang="uk-UA" sz="1800" dirty="0"/>
              <a:t>Розробка плану заходів</a:t>
            </a:r>
          </a:p>
        </p:txBody>
      </p:sp>
    </p:spTree>
    <p:extLst>
      <p:ext uri="{BB962C8B-B14F-4D97-AF65-F5344CB8AC3E}">
        <p14:creationId xmlns:p14="http://schemas.microsoft.com/office/powerpoint/2010/main" val="16081291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</a:t>
            </a:r>
            <a:r>
              <a:rPr lang="ru-RU" sz="1800" dirty="0"/>
              <a:t>1</a:t>
            </a:r>
            <a:r>
              <a:rPr lang="uk-UA" sz="1800" dirty="0"/>
              <a:t>.</a:t>
            </a:r>
            <a:r>
              <a:rPr lang="en-US" sz="1800" dirty="0"/>
              <a:t>4</a:t>
            </a:r>
            <a:r>
              <a:rPr lang="uk-UA" sz="1800" dirty="0"/>
              <a:t>. Розвиток учнівського потенціалу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</a:t>
            </a:r>
            <a:r>
              <a:rPr lang="en-US" sz="1800" dirty="0"/>
              <a:t>4</a:t>
            </a:r>
            <a:r>
              <a:rPr lang="uk-UA" sz="1800" dirty="0"/>
              <a:t>.4. Заснування конкурсу «Учень року» </a:t>
            </a:r>
          </a:p>
          <a:p>
            <a:pPr marL="432000"/>
            <a:r>
              <a:rPr lang="uk-UA" sz="1800" b="1" dirty="0"/>
              <a:t>Відповідальні особа:</a:t>
            </a:r>
            <a:r>
              <a:rPr lang="uk-UA" sz="1800" dirty="0"/>
              <a:t> орган управління освітою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 :</a:t>
            </a:r>
            <a:endParaRPr lang="uk-UA" sz="1800" dirty="0"/>
          </a:p>
          <a:p>
            <a:pPr marL="432000" lvl="0"/>
            <a:r>
              <a:rPr lang="uk-UA" sz="1800" dirty="0"/>
              <a:t>Розробка положення про конкурс</a:t>
            </a:r>
          </a:p>
          <a:p>
            <a:pPr marL="432000" lvl="0"/>
            <a:r>
              <a:rPr lang="uk-UA" sz="1800" dirty="0"/>
              <a:t>Затвердження положення про конкурс на сесії селищної ради, виділення фінансових ресурсів для його проведення.</a:t>
            </a:r>
          </a:p>
          <a:p>
            <a:pPr marL="432000" lvl="0"/>
            <a:r>
              <a:rPr lang="uk-UA" sz="1800" dirty="0"/>
              <a:t>Оголошення та проведення конкурсу.</a:t>
            </a:r>
          </a:p>
          <a:p>
            <a:pPr marL="432000" lvl="0"/>
            <a:r>
              <a:rPr lang="uk-UA" sz="1800" dirty="0"/>
              <a:t>Нагородження переможців. 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Підтримка ініціативи головою та депутатами громади</a:t>
            </a:r>
          </a:p>
        </p:txBody>
      </p:sp>
    </p:spTree>
    <p:extLst>
      <p:ext uri="{BB962C8B-B14F-4D97-AF65-F5344CB8AC3E}">
        <p14:creationId xmlns:p14="http://schemas.microsoft.com/office/powerpoint/2010/main" val="1811181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</a:t>
            </a:r>
            <a:r>
              <a:rPr lang="en-US" sz="1800" dirty="0"/>
              <a:t>4</a:t>
            </a:r>
            <a:r>
              <a:rPr lang="uk-UA" sz="1800" dirty="0"/>
              <a:t>. Розвиток учнівського потенціалу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</a:t>
            </a:r>
            <a:r>
              <a:rPr lang="en-US" sz="1800" dirty="0"/>
              <a:t>4</a:t>
            </a:r>
            <a:r>
              <a:rPr lang="uk-UA" sz="1800" dirty="0"/>
              <a:t>.5. Заснування міжшкільного клубу дебатів </a:t>
            </a:r>
          </a:p>
          <a:p>
            <a:pPr marL="432000"/>
            <a:r>
              <a:rPr lang="uk-UA" sz="1800" b="1" dirty="0"/>
              <a:t>Відповідальні особи:</a:t>
            </a:r>
            <a:r>
              <a:rPr lang="uk-UA" sz="1800" dirty="0"/>
              <a:t> орган управління освітою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Розробка положення про діяльність клубу.</a:t>
            </a:r>
          </a:p>
          <a:p>
            <a:pPr marL="432000" lvl="0"/>
            <a:r>
              <a:rPr lang="uk-UA" sz="1800" dirty="0"/>
              <a:t>Затвердження положення про конкурс на сесії селищної ради, виділення фінансових ресурсів для його проведення.</a:t>
            </a:r>
          </a:p>
          <a:p>
            <a:pPr marL="432000" lvl="0"/>
            <a:r>
              <a:rPr lang="uk-UA" sz="1800" dirty="0"/>
              <a:t>Оголошення та проведення конкурсу.</a:t>
            </a:r>
          </a:p>
          <a:p>
            <a:pPr marL="432000" lvl="0"/>
            <a:r>
              <a:rPr lang="uk-UA" sz="1800" dirty="0"/>
              <a:t>Нагородження переможців. 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Підтримка ініціативи головою та депутатами громади</a:t>
            </a:r>
          </a:p>
        </p:txBody>
      </p:sp>
    </p:spTree>
    <p:extLst>
      <p:ext uri="{BB962C8B-B14F-4D97-AF65-F5344CB8AC3E}">
        <p14:creationId xmlns:p14="http://schemas.microsoft.com/office/powerpoint/2010/main" val="22664404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</a:t>
            </a:r>
            <a:r>
              <a:rPr lang="ru-RU" sz="1800" dirty="0"/>
              <a:t>1</a:t>
            </a:r>
            <a:r>
              <a:rPr lang="uk-UA" sz="1800" dirty="0"/>
              <a:t>.</a:t>
            </a:r>
            <a:r>
              <a:rPr lang="en-US" sz="1800" dirty="0"/>
              <a:t>4</a:t>
            </a:r>
            <a:r>
              <a:rPr lang="uk-UA" sz="1800" dirty="0"/>
              <a:t>. Розвиток учнівського потенціалу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</a:t>
            </a:r>
            <a:r>
              <a:rPr lang="en-US" sz="1800" dirty="0"/>
              <a:t>4</a:t>
            </a:r>
            <a:r>
              <a:rPr lang="uk-UA" sz="1800" dirty="0"/>
              <a:t>.6. Заснування щорічного конкурсу </a:t>
            </a:r>
            <a:r>
              <a:rPr lang="uk-UA" sz="1800" dirty="0" err="1"/>
              <a:t>інтелектуально</a:t>
            </a:r>
            <a:r>
              <a:rPr lang="uk-UA" sz="1800" dirty="0"/>
              <a:t>-розважального конкурсу «Я знаю»</a:t>
            </a:r>
          </a:p>
          <a:p>
            <a:pPr marL="432000"/>
            <a:r>
              <a:rPr lang="uk-UA" sz="1800" b="1" dirty="0"/>
              <a:t>Відповідальні особи:</a:t>
            </a:r>
            <a:r>
              <a:rPr lang="uk-UA" sz="1800" dirty="0"/>
              <a:t> орган управління освітою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Розробка концепції та положення про конкурс.</a:t>
            </a:r>
          </a:p>
          <a:p>
            <a:pPr marL="432000" lvl="0"/>
            <a:r>
              <a:rPr lang="uk-UA" sz="1800" dirty="0"/>
              <a:t>Затвердження положення про конкурс на сесії селищної ради, виділення фінансових ресурсів для його проведення.</a:t>
            </a:r>
          </a:p>
          <a:p>
            <a:pPr marL="432000" lvl="0"/>
            <a:r>
              <a:rPr lang="uk-UA" sz="1800" dirty="0"/>
              <a:t>Співпраця з закладами освіти для залучення команд закладів до участі в конкурсі.</a:t>
            </a:r>
          </a:p>
          <a:p>
            <a:pPr marL="432000" lvl="0"/>
            <a:r>
              <a:rPr lang="uk-UA" sz="1800" dirty="0"/>
              <a:t>Оголошення та проведення конкурсу.</a:t>
            </a:r>
          </a:p>
          <a:p>
            <a:pPr marL="432000" lvl="0"/>
            <a:r>
              <a:rPr lang="uk-UA" sz="1800" dirty="0"/>
              <a:t>Нагородження переможців. 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Підтримка ініціативи головою та депутатами громади</a:t>
            </a:r>
          </a:p>
        </p:txBody>
      </p:sp>
    </p:spTree>
    <p:extLst>
      <p:ext uri="{BB962C8B-B14F-4D97-AF65-F5344CB8AC3E}">
        <p14:creationId xmlns:p14="http://schemas.microsoft.com/office/powerpoint/2010/main" val="40989964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 smtClean="0"/>
              <a:t/>
            </a:r>
            <a:br>
              <a:rPr lang="uk-UA" sz="3200" b="1" dirty="0" smtClean="0"/>
            </a:br>
            <a:r>
              <a:rPr lang="uk-UA" sz="3200" b="1" dirty="0" smtClean="0"/>
              <a:t>Карта </a:t>
            </a:r>
            <a:r>
              <a:rPr lang="uk-UA" sz="3200" b="1" dirty="0"/>
              <a:t>завдань 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4776"/>
            <a:ext cx="12192000" cy="6293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</a:t>
            </a:r>
            <a:r>
              <a:rPr lang="ru-RU" sz="1800" dirty="0"/>
              <a:t>1</a:t>
            </a:r>
            <a:r>
              <a:rPr lang="uk-UA" sz="1800" dirty="0"/>
              <a:t>.</a:t>
            </a:r>
            <a:r>
              <a:rPr lang="en-US" sz="1800" dirty="0"/>
              <a:t>4</a:t>
            </a:r>
            <a:r>
              <a:rPr lang="uk-UA" sz="1800" dirty="0"/>
              <a:t>. Розвиток учнівського потенціалу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</a:t>
            </a:r>
            <a:r>
              <a:rPr lang="en-US" sz="1800" dirty="0"/>
              <a:t>4</a:t>
            </a:r>
            <a:r>
              <a:rPr lang="uk-UA" sz="1800" dirty="0"/>
              <a:t>.7. Впровадження курсу за вибором «Соціальне шкільне підприємництво» для школярів 8-11 класів (в перспективі для 8-9 класів)</a:t>
            </a:r>
          </a:p>
          <a:p>
            <a:pPr marL="432000"/>
            <a:r>
              <a:rPr lang="uk-UA" sz="1800" b="1" dirty="0"/>
              <a:t>Відповідальні особи:</a:t>
            </a:r>
            <a:r>
              <a:rPr lang="uk-UA" sz="1800" dirty="0"/>
              <a:t> орган управління освітою,</a:t>
            </a:r>
            <a:r>
              <a:rPr lang="uk-UA" sz="1800" b="1" dirty="0"/>
              <a:t> </a:t>
            </a:r>
            <a:r>
              <a:rPr lang="uk-UA" sz="1800" dirty="0"/>
              <a:t>директори шкіл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Розгляд питання про впровадження курсу  «Соціальне шкільне підприємництво»  в межах освітньої програми або як додаткового курсу із організації позакласної та позаурочної освітньої діяльності.</a:t>
            </a:r>
          </a:p>
          <a:p>
            <a:pPr marL="432000" lvl="0"/>
            <a:r>
              <a:rPr lang="uk-UA" sz="1800" dirty="0"/>
              <a:t>Закріплення курсу за педагогом.</a:t>
            </a:r>
          </a:p>
          <a:p>
            <a:pPr marL="432000" lvl="0"/>
            <a:r>
              <a:rPr lang="uk-UA" sz="1800" dirty="0"/>
              <a:t>Проведення вчителем підготовчої роботи для викладання курсу.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/>
            <a:r>
              <a:rPr lang="uk-UA" sz="1800" dirty="0"/>
              <a:t>Ініціювання керівниками закладів освіти розгляду питання про впровадження курсу «Соціальне шкільне підприємництво»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6180924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/>
              <a:t>Результати </a:t>
            </a:r>
            <a:r>
              <a:rPr lang="en-US" sz="2800" b="1" dirty="0"/>
              <a:t>SWOT </a:t>
            </a:r>
            <a:r>
              <a:rPr lang="uk-UA" sz="2800" b="1" dirty="0"/>
              <a:t>аналізу, які стали основою визначення стратегічної цілі </a:t>
            </a:r>
            <a:r>
              <a:rPr lang="uk-UA" sz="2800" b="1" dirty="0" smtClean="0"/>
              <a:t>2 </a:t>
            </a:r>
            <a:r>
              <a:rPr lang="uk-UA" altLang="en-US" sz="2800" b="1" dirty="0" smtClean="0"/>
              <a:t>Підвищення ефективності надання освітніх послуг</a:t>
            </a:r>
            <a:r>
              <a:rPr lang="uk-UA" sz="2800" b="1" dirty="0" smtClean="0"/>
              <a:t> </a:t>
            </a:r>
            <a:r>
              <a:rPr lang="uk-UA" sz="2800" b="1" dirty="0"/>
              <a:t>та операційних цілей в її межах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/>
              <a:t>Недостатній рівень матеріально-технічного забезпечення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Неефективна мережа закладів середньої освіти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Занедбана інфраструктура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Комунальні дороги потребують ремонту (покращення)</a:t>
            </a:r>
          </a:p>
          <a:p>
            <a:pPr marL="514350" indent="-514350">
              <a:buFont typeface="+mj-lt"/>
              <a:buAutoNum type="arabicPeriod"/>
            </a:pPr>
            <a:endParaRPr lang="uk-UA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3929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altLang="en-US" dirty="0" smtClean="0"/>
              <a:t>Стратегічна ціль 2 Підвищення ефективності надання освітніх послуг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Цілі операційні:</a:t>
            </a:r>
          </a:p>
          <a:p>
            <a:pPr marL="0" lvl="0" indent="0">
              <a:buNone/>
            </a:pPr>
            <a:r>
              <a:rPr lang="uk-UA" dirty="0" smtClean="0"/>
              <a:t>2.1 Створення </a:t>
            </a:r>
            <a:r>
              <a:rPr lang="uk-UA" dirty="0"/>
              <a:t>шкільної мережі, що відповідає концепції Нової української школи  та демографічній ситуації в </a:t>
            </a:r>
            <a:r>
              <a:rPr lang="uk-UA" dirty="0" smtClean="0"/>
              <a:t>громаді.</a:t>
            </a:r>
          </a:p>
          <a:p>
            <a:pPr marL="0" lvl="0" indent="0">
              <a:buNone/>
            </a:pPr>
            <a:r>
              <a:rPr lang="uk-UA" dirty="0" smtClean="0"/>
              <a:t>2.2 Створення </a:t>
            </a:r>
            <a:r>
              <a:rPr lang="uk-UA" dirty="0"/>
              <a:t>нового освітнього простору.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11360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071" y="217208"/>
            <a:ext cx="10515600" cy="57616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b="1" dirty="0"/>
              <a:t>Карта завдань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128" y="793376"/>
            <a:ext cx="11967883" cy="606462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uk-UA" sz="1800" dirty="0"/>
              <a:t>до операційної цілі 2.1. Створення шкільної мережі, що відповідає концепції Нової української школи  та демографічній ситуації в громаді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spcBef>
                <a:spcPts val="600"/>
              </a:spcBef>
              <a:buNone/>
            </a:pPr>
            <a:r>
              <a:rPr lang="uk-UA" sz="1800" dirty="0"/>
              <a:t>2.1.1. Зміна структури шкільної мережі </a:t>
            </a:r>
          </a:p>
          <a:p>
            <a:pPr marL="432000">
              <a:spcBef>
                <a:spcPts val="600"/>
              </a:spcBef>
            </a:pPr>
            <a:r>
              <a:rPr lang="uk-UA" sz="1800" b="1" dirty="0"/>
              <a:t>Відповідальні особи:</a:t>
            </a:r>
            <a:r>
              <a:rPr lang="uk-UA" sz="1800" dirty="0"/>
              <a:t> засновник, орган управління освітою</a:t>
            </a:r>
          </a:p>
          <a:p>
            <a:pPr marL="432000">
              <a:spcBef>
                <a:spcPts val="600"/>
              </a:spcBef>
            </a:pPr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>
              <a:spcBef>
                <a:spcPts val="600"/>
              </a:spcBef>
            </a:pPr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Аналіз шкільної мережі.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Формування плану шкільної мережі з урахуванням демографічної ситуації та вимог законодавства.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Проведення роз’яснювальної роботи, інформаційної кампанії та громадських обговорень.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Прийняття рішення селищною радою про організацію шкільної мережі відповідно до демографічної ситуації в громаді та Концепції Нової української школи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Зміна статусу шкіл.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Обговорення з Департаментом науки і освіти Харківської обласної державної адміністрації питання щодо забезпечення навчання учнів 10-11 класів з 2024 р.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Повідомлення батьків про прийняття дітей до школи.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Підтримка ініціативи головою громади</a:t>
            </a:r>
          </a:p>
        </p:txBody>
      </p:sp>
    </p:spTree>
    <p:extLst>
      <p:ext uri="{BB962C8B-B14F-4D97-AF65-F5344CB8AC3E}">
        <p14:creationId xmlns:p14="http://schemas.microsoft.com/office/powerpoint/2010/main" val="8555224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49548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/>
              <a:t>Карта завдань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153" y="914400"/>
            <a:ext cx="11138647" cy="570155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/>
              <a:t>до операційної цілі 2.1. Створення шкільної мережі, що відповідає Концепції Нової української школи  та демографічній ситуації в громаді</a:t>
            </a:r>
          </a:p>
          <a:p>
            <a:pPr marL="0" indent="0">
              <a:buNone/>
            </a:pPr>
            <a:r>
              <a:rPr lang="uk-UA" b="1" dirty="0"/>
              <a:t>Назва завдання:</a:t>
            </a:r>
            <a:endParaRPr lang="uk-UA" dirty="0"/>
          </a:p>
          <a:p>
            <a:pPr marL="0" lvl="0" indent="0">
              <a:buNone/>
            </a:pPr>
            <a:r>
              <a:rPr lang="uk-UA" dirty="0"/>
              <a:t>2.1.2. Забезпечення підвезення учнів </a:t>
            </a:r>
          </a:p>
          <a:p>
            <a:r>
              <a:rPr lang="uk-UA" b="1" dirty="0"/>
              <a:t>Відповідальні особа:</a:t>
            </a:r>
            <a:r>
              <a:rPr lang="uk-UA" dirty="0"/>
              <a:t> засновник, орган управління освітою, директори закладів освіти</a:t>
            </a:r>
          </a:p>
          <a:p>
            <a:r>
              <a:rPr lang="uk-UA" b="1" dirty="0"/>
              <a:t>Дата початку: 01.10.</a:t>
            </a:r>
            <a:endParaRPr lang="uk-UA" dirty="0"/>
          </a:p>
          <a:p>
            <a:r>
              <a:rPr lang="uk-UA" b="1" dirty="0"/>
              <a:t>Дата завершення: 30.06.</a:t>
            </a:r>
            <a:endParaRPr lang="uk-UA" dirty="0"/>
          </a:p>
          <a:p>
            <a:r>
              <a:rPr lang="uk-UA" b="1" dirty="0"/>
              <a:t>Опис завдання (цілі, заходи) :</a:t>
            </a:r>
            <a:endParaRPr lang="uk-UA" dirty="0"/>
          </a:p>
          <a:p>
            <a:pPr lvl="0"/>
            <a:r>
              <a:rPr lang="uk-UA" dirty="0"/>
              <a:t>Аналіз потреби у підвезенні.</a:t>
            </a:r>
          </a:p>
          <a:p>
            <a:pPr lvl="0"/>
            <a:r>
              <a:rPr lang="uk-UA" dirty="0"/>
              <a:t>Розробка маршрутів підвезення.</a:t>
            </a:r>
          </a:p>
          <a:p>
            <a:pPr lvl="0"/>
            <a:r>
              <a:rPr lang="uk-UA" dirty="0"/>
              <a:t>Аналіз стану дорожнього покриття та реалізація заходів для забезпечення безпечного підвезення учнів.</a:t>
            </a:r>
          </a:p>
          <a:p>
            <a:pPr lvl="0"/>
            <a:r>
              <a:rPr lang="uk-UA" dirty="0"/>
              <a:t>Розробка та вибір варіанту підвезення учнів (шкільні автобуси, послуги приватних перевізників тощо).</a:t>
            </a:r>
          </a:p>
          <a:p>
            <a:pPr lvl="0"/>
            <a:r>
              <a:rPr lang="uk-UA" dirty="0"/>
              <a:t>Виділення коштів на утримання автобусів, укладання угод про їх повне обслуговування або/та укладання угод з приватними перевізниками про підвезення учнів, педагогів.</a:t>
            </a:r>
          </a:p>
          <a:p>
            <a:pPr lvl="0"/>
            <a:r>
              <a:rPr lang="uk-UA" dirty="0"/>
              <a:t>Прийняття рішення селищною радою про виділення фінансових ресурсів, необхідних для організації підвезення учнів.</a:t>
            </a:r>
          </a:p>
          <a:p>
            <a:r>
              <a:rPr lang="uk-UA" b="1" dirty="0"/>
              <a:t>Необхідні умови, щоб розпочати завдання:</a:t>
            </a:r>
            <a:endParaRPr lang="uk-UA" dirty="0"/>
          </a:p>
          <a:p>
            <a:pPr lvl="0"/>
            <a:r>
              <a:rPr lang="uk-UA" dirty="0"/>
              <a:t>Підтримка ініціативи головою громади</a:t>
            </a:r>
          </a:p>
        </p:txBody>
      </p:sp>
    </p:spTree>
    <p:extLst>
      <p:ext uri="{BB962C8B-B14F-4D97-AF65-F5344CB8AC3E}">
        <p14:creationId xmlns:p14="http://schemas.microsoft.com/office/powerpoint/2010/main" val="458016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Стратегічні цілі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91273"/>
            <a:ext cx="10515600" cy="3685690"/>
          </a:xfrm>
        </p:spPr>
        <p:txBody>
          <a:bodyPr>
            <a:normAutofit/>
          </a:bodyPr>
          <a:lstStyle/>
          <a:p>
            <a:pPr lvl="0"/>
            <a:r>
              <a:rPr lang="uk-UA" dirty="0"/>
              <a:t>Підвищення якості освітніх послуг.</a:t>
            </a:r>
          </a:p>
          <a:p>
            <a:pPr lvl="0"/>
            <a:r>
              <a:rPr lang="uk-UA" dirty="0"/>
              <a:t>Підвищення ефективності надання освітніх послуг.</a:t>
            </a:r>
          </a:p>
          <a:p>
            <a:r>
              <a:rPr lang="uk-UA" dirty="0"/>
              <a:t>Розвиток неформальної та </a:t>
            </a:r>
            <a:r>
              <a:rPr lang="uk-UA" dirty="0" err="1"/>
              <a:t>інформальної</a:t>
            </a:r>
            <a:r>
              <a:rPr lang="uk-UA" dirty="0"/>
              <a:t>  освіти в </a:t>
            </a:r>
            <a:r>
              <a:rPr lang="uk-UA" dirty="0" err="1"/>
              <a:t>Старосалтівської</a:t>
            </a:r>
            <a:r>
              <a:rPr lang="uk-UA" dirty="0"/>
              <a:t> </a:t>
            </a:r>
            <a:r>
              <a:rPr lang="uk-UA" dirty="0" smtClean="0"/>
              <a:t>територіальної громади.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69500980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76867"/>
            <a:ext cx="10515600" cy="50893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/>
              <a:t>Карта завдань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129" y="685800"/>
            <a:ext cx="11259671" cy="606462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 smtClean="0"/>
              <a:t>до </a:t>
            </a:r>
            <a:r>
              <a:rPr lang="uk-UA" dirty="0"/>
              <a:t>операційної цілі 2.2. Створення нового освітнього простору</a:t>
            </a:r>
          </a:p>
          <a:p>
            <a:pPr marL="0" indent="0">
              <a:buNone/>
            </a:pPr>
            <a:r>
              <a:rPr lang="uk-UA" b="1" dirty="0"/>
              <a:t>Назва завдання:</a:t>
            </a:r>
            <a:endParaRPr lang="uk-UA" dirty="0"/>
          </a:p>
          <a:p>
            <a:pPr marL="0" lvl="0" indent="0">
              <a:buNone/>
            </a:pPr>
            <a:r>
              <a:rPr lang="uk-UA" dirty="0"/>
              <a:t>2.2.1. Підвищення ефективності енергоспоживання </a:t>
            </a:r>
          </a:p>
          <a:p>
            <a:pPr marL="432000"/>
            <a:r>
              <a:rPr lang="uk-UA" b="1" dirty="0"/>
              <a:t>Відповідальні особи:</a:t>
            </a:r>
            <a:r>
              <a:rPr lang="uk-UA" dirty="0"/>
              <a:t> засновник, орган управління освітою</a:t>
            </a:r>
          </a:p>
          <a:p>
            <a:pPr marL="432000"/>
            <a:r>
              <a:rPr lang="uk-UA" b="1" dirty="0"/>
              <a:t>Дата початку: 01.10.</a:t>
            </a:r>
            <a:endParaRPr lang="uk-UA" dirty="0"/>
          </a:p>
          <a:p>
            <a:pPr marL="432000"/>
            <a:r>
              <a:rPr lang="uk-UA" b="1" dirty="0"/>
              <a:t>Дата завершення: 30.06.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Опис завдання (цілі, заходи) :</a:t>
            </a:r>
            <a:endParaRPr lang="uk-UA" dirty="0"/>
          </a:p>
          <a:p>
            <a:pPr marL="432000" lvl="0"/>
            <a:r>
              <a:rPr lang="uk-UA" dirty="0"/>
              <a:t>Проведення енергетичного обстеження.</a:t>
            </a:r>
          </a:p>
          <a:p>
            <a:pPr marL="432000" lvl="0"/>
            <a:r>
              <a:rPr lang="uk-UA" dirty="0"/>
              <a:t>Визначення закладів освіти, у яких будуть проведені заходи для підвищення ефективності енергоспоживання.</a:t>
            </a:r>
          </a:p>
          <a:p>
            <a:pPr marL="432000" lvl="0"/>
            <a:r>
              <a:rPr lang="uk-UA" dirty="0"/>
              <a:t>Формування переліку заходів, у розрізі закладів освіти,  необхідних для підвищення ефективності енергоспоживання (реалізація заходів з енергозбереження, модернізація систем енергопостачання та освітлення).</a:t>
            </a:r>
          </a:p>
          <a:p>
            <a:pPr marL="432000" lvl="0"/>
            <a:r>
              <a:rPr lang="uk-UA" dirty="0"/>
              <a:t>Визначення заходів з енергоефективності, реалізація яких може здійснюватися за рахунок коштів державного фонду регіонального розвитку (ДФРР).</a:t>
            </a:r>
          </a:p>
          <a:p>
            <a:pPr marL="432000" lvl="0"/>
            <a:r>
              <a:rPr lang="uk-UA" dirty="0"/>
              <a:t>Винесення на розгляд та підтримка селищною радою питання про виділення фінансування заходів, пов’язаних з підвищенням енергоефективності закладів освіти.</a:t>
            </a:r>
          </a:p>
          <a:p>
            <a:pPr marL="432000" lvl="0"/>
            <a:r>
              <a:rPr lang="uk-UA" dirty="0"/>
              <a:t>Виготовлення проектно-кошторисної документації.</a:t>
            </a:r>
          </a:p>
          <a:p>
            <a:pPr marL="432000" lvl="0"/>
            <a:r>
              <a:rPr lang="uk-UA" dirty="0"/>
              <a:t>Підготовка </a:t>
            </a:r>
            <a:r>
              <a:rPr lang="uk-UA" dirty="0" err="1"/>
              <a:t>проєктів</a:t>
            </a:r>
            <a:r>
              <a:rPr lang="uk-UA" dirty="0"/>
              <a:t> на фінансування ДФРР.</a:t>
            </a:r>
          </a:p>
          <a:p>
            <a:pPr marL="432000" lvl="0"/>
            <a:r>
              <a:rPr lang="uk-UA" dirty="0"/>
              <a:t>Отримання фінансових ресурсів.</a:t>
            </a:r>
          </a:p>
          <a:p>
            <a:pPr marL="432000" lvl="0"/>
            <a:r>
              <a:rPr lang="uk-UA" dirty="0"/>
              <a:t>Проведення тендерних процедур (у разі потреби).</a:t>
            </a:r>
          </a:p>
          <a:p>
            <a:pPr marL="432000" lvl="0"/>
            <a:r>
              <a:rPr lang="uk-UA" dirty="0"/>
              <a:t>Виконання робіт.</a:t>
            </a:r>
          </a:p>
          <a:p>
            <a:pPr marL="0" indent="0">
              <a:buNone/>
            </a:pPr>
            <a:r>
              <a:rPr lang="uk-UA" b="1" dirty="0"/>
              <a:t>Необхідні умови, щоб розпочати завдання:</a:t>
            </a:r>
            <a:endParaRPr lang="uk-UA" dirty="0"/>
          </a:p>
          <a:p>
            <a:pPr marL="432000" lvl="0"/>
            <a:r>
              <a:rPr lang="uk-UA" dirty="0"/>
              <a:t>Підтримка заходів головою та депутатами громади</a:t>
            </a:r>
          </a:p>
        </p:txBody>
      </p:sp>
    </p:spTree>
    <p:extLst>
      <p:ext uri="{BB962C8B-B14F-4D97-AF65-F5344CB8AC3E}">
        <p14:creationId xmlns:p14="http://schemas.microsoft.com/office/powerpoint/2010/main" val="32130739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96184"/>
            <a:ext cx="10515600" cy="57616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3200" b="1" dirty="0"/>
              <a:t>Карта завдань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72352"/>
            <a:ext cx="11353800" cy="61856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2.1. Створення нового освітнього простору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2.2.2. Підтримка та підвищення рівня безпеки та комфорту освітнього простору громади </a:t>
            </a:r>
          </a:p>
          <a:p>
            <a:pPr marL="432000"/>
            <a:r>
              <a:rPr lang="uk-UA" sz="1800" b="1" dirty="0"/>
              <a:t>Відповідальні особи:</a:t>
            </a:r>
            <a:r>
              <a:rPr lang="uk-UA" sz="1800" dirty="0"/>
              <a:t> засновник, орган управління освітою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Облаштування майданчиків для зберігання твердих побутових відходів в закладах освіти та забезпечення їх вивезення.</a:t>
            </a:r>
          </a:p>
          <a:p>
            <a:pPr marL="432000" lvl="0"/>
            <a:r>
              <a:rPr lang="uk-UA" sz="1800" dirty="0"/>
              <a:t>Визначення та реалізація заходів із обслуговування та ремонту систем електропостачання та заземлення в закладах освіти.</a:t>
            </a:r>
          </a:p>
          <a:p>
            <a:pPr marL="432000" lvl="0"/>
            <a:r>
              <a:rPr lang="uk-UA" sz="1800" dirty="0"/>
              <a:t>Визначення та реалізація заходів з протипожежної безпеки, в тому числі підтримка ініціатив щодо лобіювання інтересів громад, націлених на виділення державного фінансування заходів з протипожежної безпеки в закладах освіти.</a:t>
            </a:r>
          </a:p>
          <a:p>
            <a:pPr marL="432000" lvl="0"/>
            <a:r>
              <a:rPr lang="uk-UA" sz="1800" dirty="0"/>
              <a:t>Визначення потреб та проведення робіт з ремонту систем водопостачання та водовідведення.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Підтримка ініціативи головою та депутатами громади</a:t>
            </a:r>
          </a:p>
        </p:txBody>
      </p:sp>
    </p:spTree>
    <p:extLst>
      <p:ext uri="{BB962C8B-B14F-4D97-AF65-F5344CB8AC3E}">
        <p14:creationId xmlns:p14="http://schemas.microsoft.com/office/powerpoint/2010/main" val="315742171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3079"/>
            <a:ext cx="10515600" cy="56272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3200" b="1" dirty="0"/>
              <a:t>Карта завдань 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85800"/>
            <a:ext cx="11353800" cy="617219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до операційної цілі 2.1. Створення нового освітнього простору</a:t>
            </a:r>
          </a:p>
          <a:p>
            <a:pPr marL="0" indent="0">
              <a:buNone/>
            </a:pPr>
            <a:r>
              <a:rPr lang="uk-UA" b="1" dirty="0"/>
              <a:t>Назва завдання:</a:t>
            </a:r>
            <a:endParaRPr lang="uk-UA" dirty="0"/>
          </a:p>
          <a:p>
            <a:pPr marL="0" lvl="0" indent="0">
              <a:buNone/>
            </a:pPr>
            <a:r>
              <a:rPr lang="uk-UA" dirty="0"/>
              <a:t>2.2.3. Забезпечення рівного доступу до якісних освітніх послуг дітей з особливими освітніми потребами </a:t>
            </a:r>
          </a:p>
          <a:p>
            <a:pPr marL="432000"/>
            <a:r>
              <a:rPr lang="uk-UA" b="1" dirty="0"/>
              <a:t>Відповідальні особа:</a:t>
            </a:r>
            <a:r>
              <a:rPr lang="uk-UA" dirty="0"/>
              <a:t> засновник, орган управління освітою</a:t>
            </a:r>
          </a:p>
          <a:p>
            <a:pPr marL="432000"/>
            <a:r>
              <a:rPr lang="uk-UA" b="1" dirty="0"/>
              <a:t>Дата початку: 01.10.</a:t>
            </a:r>
            <a:endParaRPr lang="uk-UA" dirty="0"/>
          </a:p>
          <a:p>
            <a:pPr marL="432000"/>
            <a:r>
              <a:rPr lang="uk-UA" b="1" dirty="0"/>
              <a:t>Дата завершення: 30.06.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Опис завдання (цілі, заходи):</a:t>
            </a:r>
            <a:endParaRPr lang="uk-UA" dirty="0"/>
          </a:p>
          <a:p>
            <a:pPr marL="432000" lvl="0"/>
            <a:r>
              <a:rPr lang="uk-UA" dirty="0"/>
              <a:t>Облік дошкільнят та учнів з особливими освітніми потребами.</a:t>
            </a:r>
          </a:p>
          <a:p>
            <a:pPr marL="432000" lvl="0"/>
            <a:r>
              <a:rPr lang="uk-UA" dirty="0"/>
              <a:t>Прогнозування потреб закладів освіти для забезпечення якісних освітніх послуг дітей з особливими освітніми потребами.</a:t>
            </a:r>
          </a:p>
          <a:p>
            <a:pPr marL="432000" lvl="0"/>
            <a:r>
              <a:rPr lang="uk-UA" dirty="0"/>
              <a:t>Розробка плану реконструкції шкільних приміщень  з урахуванням потреб дітей з особливими освітніми потребами.</a:t>
            </a:r>
          </a:p>
          <a:p>
            <a:pPr marL="432000" lvl="0"/>
            <a:r>
              <a:rPr lang="uk-UA" dirty="0"/>
              <a:t>Забезпечення підвезення учнів з обмеженими можливостями.</a:t>
            </a:r>
          </a:p>
          <a:p>
            <a:pPr marL="432000" lvl="0"/>
            <a:r>
              <a:rPr lang="uk-UA" dirty="0"/>
              <a:t>Забезпечити можливість використання переваг дистанційної освіти учнями з особливими освітніми потребами.</a:t>
            </a:r>
          </a:p>
          <a:p>
            <a:pPr marL="0" indent="0">
              <a:buNone/>
            </a:pPr>
            <a:r>
              <a:rPr lang="uk-UA" b="1" dirty="0"/>
              <a:t>Необхідні умови, щоб розпочати завдання:</a:t>
            </a:r>
            <a:endParaRPr lang="uk-UA" dirty="0"/>
          </a:p>
          <a:p>
            <a:r>
              <a:rPr lang="uk-UA" dirty="0"/>
              <a:t>Підтримка ініціативи головою громади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1170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uk-UA" sz="3200" b="1" dirty="0"/>
              <a:t>Карта завдань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93376"/>
            <a:ext cx="12192000" cy="606462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uk-UA" sz="1800" dirty="0"/>
              <a:t>до операційної цілі 2.1. Створення нового освітнього простору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spcBef>
                <a:spcPts val="600"/>
              </a:spcBef>
              <a:buNone/>
            </a:pPr>
            <a:r>
              <a:rPr lang="uk-UA" sz="1800" dirty="0"/>
              <a:t>2.2.4. Придбання технічних засобів навчання та обладнання для предметних кабінетів </a:t>
            </a:r>
          </a:p>
          <a:p>
            <a:pPr marL="432000">
              <a:spcBef>
                <a:spcPts val="600"/>
              </a:spcBef>
            </a:pPr>
            <a:r>
              <a:rPr lang="uk-UA" sz="1800" b="1" dirty="0"/>
              <a:t>Відповідальні особи:</a:t>
            </a:r>
            <a:r>
              <a:rPr lang="uk-UA" sz="1800" dirty="0"/>
              <a:t> засновник, орган управління освітою</a:t>
            </a:r>
          </a:p>
          <a:p>
            <a:pPr marL="432000">
              <a:spcBef>
                <a:spcPts val="600"/>
              </a:spcBef>
            </a:pPr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>
              <a:spcBef>
                <a:spcPts val="600"/>
              </a:spcBef>
            </a:pPr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Моніторинг потреб закладів освіти.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Підготовка плану оснащення шкіл природничо-математичними кабінетами з врахуванням демографічних змін та вимог законодавства (в тому числі мультимедійними дошками, комп’ютерною технікою).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Отримання фінансування.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Проведення тендерних процедур на придбання обладнання та кабінетів.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Постачання обладнання.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Проведення навчання вчителів щодо використання нового обладнання.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Підтримка ініціативи керівниками закладів освіти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Підтримка ініціативи головою громади</a:t>
            </a:r>
          </a:p>
        </p:txBody>
      </p:sp>
    </p:spTree>
    <p:extLst>
      <p:ext uri="{BB962C8B-B14F-4D97-AF65-F5344CB8AC3E}">
        <p14:creationId xmlns:p14="http://schemas.microsoft.com/office/powerpoint/2010/main" val="147446611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/>
              <a:t>Результати </a:t>
            </a:r>
            <a:r>
              <a:rPr lang="en-US" sz="2800" b="1" dirty="0"/>
              <a:t>SWOT </a:t>
            </a:r>
            <a:r>
              <a:rPr lang="uk-UA" sz="2800" b="1" dirty="0"/>
              <a:t>аналізу, які стали основою визначення стратегічної цілі </a:t>
            </a:r>
            <a:r>
              <a:rPr lang="uk-UA" sz="2800" b="1" dirty="0" smtClean="0"/>
              <a:t>3 </a:t>
            </a:r>
            <a:r>
              <a:rPr lang="uk-UA" sz="2800" b="1" dirty="0"/>
              <a:t>Розвиток неформальної та </a:t>
            </a:r>
            <a:r>
              <a:rPr lang="uk-UA" sz="2800" b="1" dirty="0" err="1"/>
              <a:t>інформальної</a:t>
            </a:r>
            <a:r>
              <a:rPr lang="uk-UA" sz="2800" b="1" dirty="0"/>
              <a:t>  освіти в </a:t>
            </a:r>
            <a:r>
              <a:rPr lang="uk-UA" sz="2800" b="1" dirty="0" err="1"/>
              <a:t>Старосалтівської</a:t>
            </a:r>
            <a:r>
              <a:rPr lang="uk-UA" sz="2800" b="1" dirty="0"/>
              <a:t> ТГ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dirty="0"/>
              <a:t>Поганий стан доріг для забезпечення підвезення</a:t>
            </a:r>
          </a:p>
          <a:p>
            <a:pPr lvl="0"/>
            <a:r>
              <a:rPr lang="uk-UA" dirty="0"/>
              <a:t>Нестача авто, автобусів для забезпечення підвезення учнів для участі в гуртках, позашкільних заходах</a:t>
            </a:r>
          </a:p>
          <a:p>
            <a:pPr lvl="0"/>
            <a:r>
              <a:rPr lang="uk-UA" dirty="0"/>
              <a:t>Нерівний доступ дітей з сіл, що входять до складу громади, до позашкільних освітніх послуг</a:t>
            </a:r>
          </a:p>
          <a:p>
            <a:pPr lvl="0"/>
            <a:r>
              <a:rPr lang="uk-UA" dirty="0"/>
              <a:t>Відсутність </a:t>
            </a:r>
            <a:r>
              <a:rPr lang="uk-UA" dirty="0" err="1"/>
              <a:t>розвиткового</a:t>
            </a:r>
            <a:r>
              <a:rPr lang="uk-UA" dirty="0"/>
              <a:t> центру для дошкільнят</a:t>
            </a:r>
          </a:p>
          <a:p>
            <a:pPr lvl="0"/>
            <a:r>
              <a:rPr lang="uk-UA" dirty="0"/>
              <a:t>Нерівний доступ до дошкільних освітніх послуг</a:t>
            </a:r>
          </a:p>
          <a:p>
            <a:pPr lvl="0"/>
            <a:r>
              <a:rPr lang="uk-UA" dirty="0"/>
              <a:t>Нестача розвиваючих дитячих майданчиків</a:t>
            </a:r>
          </a:p>
          <a:p>
            <a:pPr lvl="0"/>
            <a:r>
              <a:rPr lang="uk-UA" dirty="0"/>
              <a:t> Недостатньо якісний інтернет зв’язок</a:t>
            </a:r>
          </a:p>
          <a:p>
            <a:pPr lvl="0"/>
            <a:r>
              <a:rPr lang="uk-UA" dirty="0"/>
              <a:t>Нестача вільного часу в педагогів для вільної, різнобічної підготовки та отримання неформальної освіти</a:t>
            </a:r>
          </a:p>
          <a:p>
            <a:pPr lvl="0"/>
            <a:r>
              <a:rPr lang="uk-UA" dirty="0" smtClean="0"/>
              <a:t>Нерівний доступ до освітніх послуг мешканців громади різних вікових груп</a:t>
            </a:r>
          </a:p>
          <a:p>
            <a:pPr lvl="0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39163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latin typeface="+mn-lt"/>
              </a:rPr>
              <a:t>Стратегічна ціль 3</a:t>
            </a:r>
            <a:r>
              <a:rPr lang="pl-PL" altLang="en-US" sz="2800" dirty="0" smtClean="0">
                <a:latin typeface="+mn-lt"/>
              </a:rPr>
              <a:t>.</a:t>
            </a:r>
            <a:r>
              <a:rPr lang="uk-UA" altLang="en-US" sz="2800" dirty="0" smtClean="0">
                <a:latin typeface="+mn-lt"/>
              </a:rPr>
              <a:t> </a:t>
            </a:r>
            <a:r>
              <a:rPr lang="uk-UA" sz="2800" b="1" dirty="0"/>
              <a:t>Розвиток неформальної та </a:t>
            </a:r>
            <a:r>
              <a:rPr lang="uk-UA" sz="2800" b="1" dirty="0" err="1"/>
              <a:t>інформальної</a:t>
            </a:r>
            <a:r>
              <a:rPr lang="uk-UA" sz="2800" b="1" dirty="0"/>
              <a:t>  освіти в </a:t>
            </a:r>
            <a:r>
              <a:rPr lang="uk-UA" sz="2800" b="1" dirty="0" err="1"/>
              <a:t>Старосалтівської</a:t>
            </a:r>
            <a:r>
              <a:rPr lang="uk-UA" sz="2800" b="1" dirty="0"/>
              <a:t> ТГ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Цілі </a:t>
            </a:r>
            <a:r>
              <a:rPr lang="uk-UA" dirty="0" smtClean="0"/>
              <a:t>операційні:</a:t>
            </a:r>
          </a:p>
          <a:p>
            <a:pPr marL="0" indent="0">
              <a:buNone/>
            </a:pPr>
            <a:r>
              <a:rPr lang="uk-UA" dirty="0" smtClean="0"/>
              <a:t>3.1 Розбудова </a:t>
            </a:r>
            <a:r>
              <a:rPr lang="uk-UA" dirty="0"/>
              <a:t>системи освіти впродовж життя в </a:t>
            </a:r>
            <a:r>
              <a:rPr lang="uk-UA" dirty="0" err="1"/>
              <a:t>Старосалтівській</a:t>
            </a:r>
            <a:r>
              <a:rPr lang="uk-UA" dirty="0"/>
              <a:t> ТГ.</a:t>
            </a:r>
          </a:p>
          <a:p>
            <a:pPr marL="0" indent="0">
              <a:buNone/>
            </a:pPr>
            <a:r>
              <a:rPr lang="uk-UA" dirty="0" smtClean="0"/>
              <a:t>3.2 Сприяння  </a:t>
            </a:r>
            <a:r>
              <a:rPr lang="uk-UA" dirty="0"/>
              <a:t>розвитку відповідального лідерства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30333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4101"/>
            <a:ext cx="10515600" cy="5492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3200" b="1" dirty="0"/>
              <a:t>Карта завдань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93376"/>
            <a:ext cx="12192000" cy="6064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3.1. Розбудова системи освіти впродовж життя в </a:t>
            </a:r>
            <a:r>
              <a:rPr lang="uk-UA" sz="1800" dirty="0" err="1"/>
              <a:t>Старосалтівській</a:t>
            </a:r>
            <a:r>
              <a:rPr lang="uk-UA" sz="1800" dirty="0"/>
              <a:t> ТГ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3.1.1. Розбудова системи моніторингу потреб, очікувань мешканців громади </a:t>
            </a:r>
          </a:p>
          <a:p>
            <a:pPr marL="432000"/>
            <a:r>
              <a:rPr lang="uk-UA" sz="1800" b="1" dirty="0"/>
              <a:t>Відповідальні особи:</a:t>
            </a:r>
            <a:r>
              <a:rPr lang="uk-UA" sz="1800" dirty="0"/>
              <a:t> засновник, орган управління освітою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Створення тимчасової робочої групи для розробки системи моніторингу потреб, очікувань мешканців громади.</a:t>
            </a:r>
          </a:p>
          <a:p>
            <a:pPr marL="432000" lvl="0"/>
            <a:r>
              <a:rPr lang="uk-UA" sz="1800" dirty="0"/>
              <a:t>Визначення релевантних для відповідних груп мешканців методів інформування та залучення до участі в опитуваннях.</a:t>
            </a:r>
          </a:p>
          <a:p>
            <a:pPr marL="432000" lvl="0"/>
            <a:r>
              <a:rPr lang="uk-UA" sz="1800" dirty="0"/>
              <a:t>Формування групи суб’єктів відповідальних  за інформування та залучення мешканців громади до участі в опитуванні (старости, члени молодіжної ради, депутатів, громадських активістів).</a:t>
            </a:r>
          </a:p>
          <a:p>
            <a:pPr marL="432000" lvl="0"/>
            <a:r>
              <a:rPr lang="uk-UA" sz="1800" dirty="0"/>
              <a:t>Розробка та затвердження процедури проведення моніторингу потреб мешканців громади в сфері неформальної освіти.</a:t>
            </a:r>
          </a:p>
          <a:p>
            <a:pPr marL="432000" lvl="0"/>
            <a:r>
              <a:rPr lang="uk-UA" sz="1800" dirty="0"/>
              <a:t>Проведення опитування з метою тестування системи, вдосконалення процедури моніторингу в разі потреби.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Підтримка ініціативи головою громади, видання розпорядження про створення тимчасової робочої групи</a:t>
            </a:r>
          </a:p>
        </p:txBody>
      </p:sp>
    </p:spTree>
    <p:extLst>
      <p:ext uri="{BB962C8B-B14F-4D97-AF65-F5344CB8AC3E}">
        <p14:creationId xmlns:p14="http://schemas.microsoft.com/office/powerpoint/2010/main" val="326239409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514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uk-UA" sz="3200" b="1" dirty="0"/>
              <a:t>Карта завдань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20270"/>
            <a:ext cx="11353800" cy="60377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3.1. Розбудова системи освіти впродовж життя в </a:t>
            </a:r>
            <a:r>
              <a:rPr lang="uk-UA" sz="1800" dirty="0" err="1"/>
              <a:t>Старосалтівській</a:t>
            </a:r>
            <a:r>
              <a:rPr lang="uk-UA" sz="1800" dirty="0"/>
              <a:t> ТГ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3.1.2. Створення та організація роботи ради «Освіта для життя» з метою популяризації та розвитку неформальної освіти в громаді </a:t>
            </a:r>
          </a:p>
          <a:p>
            <a:pPr marL="432000"/>
            <a:r>
              <a:rPr lang="uk-UA" sz="1800" b="1" dirty="0"/>
              <a:t>Відповідальні особи:</a:t>
            </a:r>
            <a:r>
              <a:rPr lang="uk-UA" sz="1800" dirty="0"/>
              <a:t> засновник, орган управління освітою, молодіжна рада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Розробка  положення про раду «Освіта для життя», визначення процедур її створення та роботи.</a:t>
            </a:r>
          </a:p>
          <a:p>
            <a:pPr marL="432000" lvl="0"/>
            <a:r>
              <a:rPr lang="uk-UA" sz="1800" dirty="0"/>
              <a:t>Затвердження положення.</a:t>
            </a:r>
          </a:p>
          <a:p>
            <a:pPr marL="432000" lvl="0"/>
            <a:r>
              <a:rPr lang="uk-UA" sz="1800" dirty="0"/>
              <a:t>Визначення потреб та залучення ресурсів, в тому числі матеріально-технічного забезпечення (внутрішні, зовнішні джерела фінансування), для реалізації заходів, передбачених планом роботи ради.</a:t>
            </a:r>
          </a:p>
          <a:p>
            <a:pPr marL="432000" lvl="0"/>
            <a:r>
              <a:rPr lang="uk-UA" sz="1800" dirty="0"/>
              <a:t>Проведення заходів. 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Підтримка ініціативи головою та депутатами громади</a:t>
            </a:r>
          </a:p>
          <a:p>
            <a:pPr marL="432000" lvl="0"/>
            <a:r>
              <a:rPr lang="uk-UA" sz="1800" dirty="0"/>
              <a:t>Підтримка ініціативи молодіжною радою громади</a:t>
            </a:r>
          </a:p>
        </p:txBody>
      </p:sp>
    </p:spTree>
    <p:extLst>
      <p:ext uri="{BB962C8B-B14F-4D97-AF65-F5344CB8AC3E}">
        <p14:creationId xmlns:p14="http://schemas.microsoft.com/office/powerpoint/2010/main" val="425909577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3078"/>
            <a:ext cx="10515600" cy="57616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3200" b="1" dirty="0"/>
              <a:t>Карта завдань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99247"/>
            <a:ext cx="11353800" cy="615875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/>
              <a:t>до операційної цілі 3.1. Розбудова системи освіти впродовж життя в </a:t>
            </a:r>
            <a:r>
              <a:rPr lang="uk-UA" dirty="0" err="1"/>
              <a:t>Старосалтівській</a:t>
            </a:r>
            <a:r>
              <a:rPr lang="uk-UA" dirty="0"/>
              <a:t> ТГ</a:t>
            </a:r>
          </a:p>
          <a:p>
            <a:pPr marL="0" indent="0">
              <a:buNone/>
            </a:pPr>
            <a:r>
              <a:rPr lang="uk-UA" b="1" dirty="0"/>
              <a:t>Назва завдання:</a:t>
            </a:r>
            <a:endParaRPr lang="uk-UA" dirty="0"/>
          </a:p>
          <a:p>
            <a:pPr marL="0" lvl="0" indent="0">
              <a:buNone/>
            </a:pPr>
            <a:r>
              <a:rPr lang="uk-UA" dirty="0"/>
              <a:t>3.1.3. Будівництво приміщення для реалізації заходів (семінарів, тренінгів, конференцій, майстер-класів) з неформальної освіти для мешканців громади різних вікових груп – «Центр громадських ініціатив».  </a:t>
            </a:r>
          </a:p>
          <a:p>
            <a:pPr marL="432000"/>
            <a:r>
              <a:rPr lang="uk-UA" b="1" dirty="0"/>
              <a:t>Відповідальні особи:</a:t>
            </a:r>
            <a:r>
              <a:rPr lang="uk-UA" dirty="0"/>
              <a:t> засновник, орган управління освітою</a:t>
            </a:r>
          </a:p>
          <a:p>
            <a:pPr marL="432000"/>
            <a:r>
              <a:rPr lang="uk-UA" b="1" dirty="0"/>
              <a:t>Дата початку: 01.10.</a:t>
            </a:r>
            <a:endParaRPr lang="uk-UA" dirty="0"/>
          </a:p>
          <a:p>
            <a:pPr marL="432000"/>
            <a:r>
              <a:rPr lang="uk-UA" b="1" dirty="0"/>
              <a:t>Дата завершення: 30.06.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Опис завдання (цілі, заходи):</a:t>
            </a:r>
            <a:endParaRPr lang="uk-UA" dirty="0"/>
          </a:p>
          <a:p>
            <a:pPr marL="432000" lvl="0"/>
            <a:r>
              <a:rPr lang="uk-UA" dirty="0"/>
              <a:t>Винесення на розгляд та підтримка виконавчим комітетом, депутатськими комісіями, депутатами ради рішення про будівництво центру.</a:t>
            </a:r>
          </a:p>
          <a:p>
            <a:pPr marL="432000" lvl="0"/>
            <a:r>
              <a:rPr lang="uk-UA" dirty="0" err="1"/>
              <a:t>Проєктування</a:t>
            </a:r>
            <a:r>
              <a:rPr lang="uk-UA" dirty="0"/>
              <a:t> напрямів роботи центру.</a:t>
            </a:r>
          </a:p>
          <a:p>
            <a:pPr marL="432000" lvl="0"/>
            <a:r>
              <a:rPr lang="uk-UA" dirty="0"/>
              <a:t>Виготовлення </a:t>
            </a:r>
            <a:r>
              <a:rPr lang="uk-UA" dirty="0" err="1"/>
              <a:t>проєктно</a:t>
            </a:r>
            <a:r>
              <a:rPr lang="uk-UA" dirty="0"/>
              <a:t>-кошторисної документації.</a:t>
            </a:r>
          </a:p>
          <a:p>
            <a:pPr marL="432000" lvl="0"/>
            <a:r>
              <a:rPr lang="uk-UA" dirty="0"/>
              <a:t>Пошук та залучення фінансових ресурсів для будівництва центру.</a:t>
            </a:r>
          </a:p>
          <a:p>
            <a:pPr marL="432000" lvl="0"/>
            <a:r>
              <a:rPr lang="uk-UA" dirty="0"/>
              <a:t>Проведення тендерних процедур.</a:t>
            </a:r>
          </a:p>
          <a:p>
            <a:pPr marL="432000" lvl="0"/>
            <a:r>
              <a:rPr lang="uk-UA" dirty="0"/>
              <a:t>Будівництво центру.</a:t>
            </a:r>
          </a:p>
          <a:p>
            <a:pPr marL="432000" lvl="0"/>
            <a:r>
              <a:rPr lang="uk-UA" dirty="0"/>
              <a:t>Розвиток матеріально-технічної бази центру.</a:t>
            </a:r>
          </a:p>
          <a:p>
            <a:pPr marL="0" indent="0">
              <a:buNone/>
            </a:pPr>
            <a:r>
              <a:rPr lang="uk-UA" b="1" dirty="0"/>
              <a:t>Необхідні умови, щоб розпочати завдання:</a:t>
            </a:r>
            <a:endParaRPr lang="uk-UA" dirty="0"/>
          </a:p>
          <a:p>
            <a:pPr marL="432000" lvl="0"/>
            <a:r>
              <a:rPr lang="uk-UA" dirty="0"/>
              <a:t>Підтримка ідеї будівництва центру головою та депутатами громади</a:t>
            </a:r>
          </a:p>
          <a:p>
            <a:pPr marL="432000" lvl="0"/>
            <a:r>
              <a:rPr lang="uk-UA" dirty="0"/>
              <a:t>Фінансові ресурси</a:t>
            </a:r>
          </a:p>
        </p:txBody>
      </p:sp>
    </p:spTree>
    <p:extLst>
      <p:ext uri="{BB962C8B-B14F-4D97-AF65-F5344CB8AC3E}">
        <p14:creationId xmlns:p14="http://schemas.microsoft.com/office/powerpoint/2010/main" val="23670324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9928" y="0"/>
            <a:ext cx="10515600" cy="414804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/>
              <a:t>Карта завдань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564778"/>
            <a:ext cx="12075459" cy="619909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uk-UA" sz="1800" dirty="0"/>
              <a:t>до операційної цілі 3.1. Розбудова системи освіти впродовж життя в </a:t>
            </a:r>
            <a:r>
              <a:rPr lang="uk-UA" sz="1800" dirty="0" err="1"/>
              <a:t>Старосалтівській</a:t>
            </a:r>
            <a:r>
              <a:rPr lang="uk-UA" sz="1800" dirty="0"/>
              <a:t> ТГ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spcBef>
                <a:spcPts val="600"/>
              </a:spcBef>
              <a:buNone/>
            </a:pPr>
            <a:r>
              <a:rPr lang="uk-UA" sz="1800" dirty="0"/>
              <a:t>3.1.4. Впровадження заходів, спрямованих на сприяння в реалізації цілей сталого розвитку</a:t>
            </a:r>
          </a:p>
          <a:p>
            <a:pPr marL="432000">
              <a:spcBef>
                <a:spcPts val="600"/>
              </a:spcBef>
            </a:pPr>
            <a:r>
              <a:rPr lang="uk-UA" sz="1800" b="1" dirty="0"/>
              <a:t>Відповідальні особа:</a:t>
            </a:r>
            <a:r>
              <a:rPr lang="uk-UA" sz="1800" dirty="0"/>
              <a:t> голова громади, орган управління освітою</a:t>
            </a:r>
          </a:p>
          <a:p>
            <a:pPr marL="432000">
              <a:spcBef>
                <a:spcPts val="600"/>
              </a:spcBef>
            </a:pPr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>
              <a:spcBef>
                <a:spcPts val="600"/>
              </a:spcBef>
            </a:pPr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Залучення представників місцевого самоврядування </a:t>
            </a:r>
            <a:r>
              <a:rPr lang="uk-UA" sz="1800" dirty="0" err="1"/>
              <a:t>Старосалтівської</a:t>
            </a:r>
            <a:r>
              <a:rPr lang="uk-UA" sz="1800" dirty="0"/>
              <a:t> громади та центру підтримки та розвитку бізнесу і підприємництва та інших релевантних суб’єктів до проведення тренінгів з питань фінансової грамотності, ведення бізнесу.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Підтримка громадських ініціатив, проведення семінарів-тренінгів для  мешканців ТГ з метою розвитку екологічної культури мешканців громади.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Підтримка громадських ініціатив, проведення семінарів-тренінгів для  мешканців ТГ для гендерної освіти мешканців громади «Гендерна освіта для нашого світу».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Підтримка громадських ініціатив, проведення комплексу семінарів-тренінгів для популяризації здорового способу життя «Здоров’я і я».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Підтримка ініціатив з боку місцевої влади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Формування плану заходів, залучення експертів зовнішніх (у разі потреби)</a:t>
            </a:r>
          </a:p>
        </p:txBody>
      </p:sp>
    </p:spTree>
    <p:extLst>
      <p:ext uri="{BB962C8B-B14F-4D97-AF65-F5344CB8AC3E}">
        <p14:creationId xmlns:p14="http://schemas.microsoft.com/office/powerpoint/2010/main" val="1716066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08833"/>
          </a:xfrm>
        </p:spPr>
        <p:txBody>
          <a:bodyPr>
            <a:normAutofit/>
          </a:bodyPr>
          <a:lstStyle/>
          <a:p>
            <a:r>
              <a:rPr lang="uk-UA" sz="2800" b="1" dirty="0" smtClean="0"/>
              <a:t>Результати </a:t>
            </a:r>
            <a:r>
              <a:rPr lang="en-US" sz="2800" b="1" dirty="0" smtClean="0"/>
              <a:t>SWOT </a:t>
            </a:r>
            <a:r>
              <a:rPr lang="uk-UA" sz="2800" b="1" dirty="0" smtClean="0"/>
              <a:t>аналізу, які стали основою визначення стратегічної цілі 1 </a:t>
            </a:r>
            <a:r>
              <a:rPr lang="uk-UA" sz="2800" b="1" dirty="0"/>
              <a:t>Підвищення якості освітніх послуг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650" y="923925"/>
            <a:ext cx="11944350" cy="5838825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сучасної внутрішньої системи забезпечення якості освіти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Високий відсоток  вчителів не мають відпрацьованих методів роботи з певними групами учнів (обдаровані учні; учні, в яких є труднощі у навчанні)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 високий рівень залучення батьків до процесів управління закладами освіти та освітнього процесу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 високий рівень співпраці батьків та вчителів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 учнів до навчання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 рівень в учнів навичок самостійної роботи та контролю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Низький рівень самоорганізації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50% учнів частково не знають критеріїв оцінювання НДУ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 високий рівень якості освіти 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Мікроклімат в педагогічних колективах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 високий рівень взаємодії вчителя та учнів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Різне ставлення вчителів до учнів в залежності від успіхів у навчанні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Недостатня можливість використання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гаджетів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Недостатньо високий рівень обізнаності учнів щодо Інтернет безпеки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всі діти мають </a:t>
            </a:r>
            <a:r>
              <a:rPr lang="uk-UA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девайси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 впровадження єдиної комплексної системи для дистанційної освіти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Необхідність проведення навчання для педагогів щодо використання інструментів дистанційного навчання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 педагогічних кадрів мало молоді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закладів позашкільної освіти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Неготовність до змін педагогів</a:t>
            </a:r>
          </a:p>
          <a:p>
            <a:pPr marL="34290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Відсутність рівного доступу до гурткової роботи та позашкільних послуг </a:t>
            </a:r>
          </a:p>
        </p:txBody>
      </p:sp>
    </p:spTree>
    <p:extLst>
      <p:ext uri="{BB962C8B-B14F-4D97-AF65-F5344CB8AC3E}">
        <p14:creationId xmlns:p14="http://schemas.microsoft.com/office/powerpoint/2010/main" val="116960179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09631"/>
            <a:ext cx="10515600" cy="441699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200" b="1" dirty="0"/>
              <a:t>Карта завдань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51330"/>
            <a:ext cx="11353800" cy="6306669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uk-UA" sz="1800" dirty="0"/>
              <a:t>до операційної цілі 3.1. Розбудова системи освіти впродовж життя в </a:t>
            </a:r>
            <a:r>
              <a:rPr lang="uk-UA" sz="1800" dirty="0" err="1"/>
              <a:t>Старосалтівській</a:t>
            </a:r>
            <a:r>
              <a:rPr lang="uk-UA" sz="1800" dirty="0"/>
              <a:t> ТГ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spcBef>
                <a:spcPts val="600"/>
              </a:spcBef>
              <a:buNone/>
            </a:pPr>
            <a:r>
              <a:rPr lang="uk-UA" sz="1800" dirty="0"/>
              <a:t>3.1.5. Створення школи третього віку в </a:t>
            </a:r>
            <a:r>
              <a:rPr lang="uk-UA" sz="1800" dirty="0" err="1"/>
              <a:t>Старосалтівській</a:t>
            </a:r>
            <a:r>
              <a:rPr lang="uk-UA" sz="1800" dirty="0"/>
              <a:t> ТГ  </a:t>
            </a:r>
          </a:p>
          <a:p>
            <a:pPr marL="432000">
              <a:spcBef>
                <a:spcPts val="600"/>
              </a:spcBef>
            </a:pPr>
            <a:r>
              <a:rPr lang="uk-UA" sz="1800" b="1" dirty="0"/>
              <a:t>Відповідальні особи:</a:t>
            </a:r>
            <a:r>
              <a:rPr lang="uk-UA" sz="1800" dirty="0"/>
              <a:t> голова громади, орган управління освітою</a:t>
            </a:r>
          </a:p>
          <a:p>
            <a:pPr marL="432000">
              <a:spcBef>
                <a:spcPts val="600"/>
              </a:spcBef>
            </a:pPr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>
              <a:spcBef>
                <a:spcPts val="600"/>
              </a:spcBef>
            </a:pPr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Вивчення кращих практик створення та діяльності організацій для людей третього віку.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Розробка положення, визначення процедур, що регулюють діяльність школи, визначення напрямів роботи та заходів.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Інформування мешканців громади та популяризація школи третього віку.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Проведення освітніх та культурних заходів для учасників школи.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Залучення членів школи третього віку до співпраці з молодіжною радою, участі в заходах, що реалізуються в громаді.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Розвиток співпраці з обласними закладами третього віку (університет третього віку Харкова) та громадськими організаціями.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Моніторинг практик організації роботи інститутів, шкіл третього віку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Створення тимчасової робочої групи для розробки положення про школу третього віку</a:t>
            </a:r>
          </a:p>
        </p:txBody>
      </p:sp>
    </p:spTree>
    <p:extLst>
      <p:ext uri="{BB962C8B-B14F-4D97-AF65-F5344CB8AC3E}">
        <p14:creationId xmlns:p14="http://schemas.microsoft.com/office/powerpoint/2010/main" val="85836982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4101"/>
            <a:ext cx="10515600" cy="5492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3200" b="1" dirty="0"/>
              <a:t>Карта завдань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93376"/>
            <a:ext cx="12192000" cy="606462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uk-UA" sz="1800" dirty="0"/>
              <a:t>до операційної цілі 3.1. Розбудова системи освіти впродовж життя в </a:t>
            </a:r>
            <a:r>
              <a:rPr lang="uk-UA" sz="1800" dirty="0" err="1"/>
              <a:t>Старосалтівській</a:t>
            </a:r>
            <a:r>
              <a:rPr lang="uk-UA" sz="1800" dirty="0"/>
              <a:t> ТГ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spcBef>
                <a:spcPts val="600"/>
              </a:spcBef>
              <a:buNone/>
            </a:pPr>
            <a:r>
              <a:rPr lang="uk-UA" sz="1800" dirty="0"/>
              <a:t>3.1.6. Створення Центру розвитку дитини в Старому </a:t>
            </a:r>
            <a:r>
              <a:rPr lang="uk-UA" sz="1800" dirty="0" err="1"/>
              <a:t>Салтові</a:t>
            </a:r>
            <a:r>
              <a:rPr lang="uk-UA" sz="1800" dirty="0"/>
              <a:t> для підвищення якості дошкільної підготовки  </a:t>
            </a:r>
          </a:p>
          <a:p>
            <a:pPr marL="432000">
              <a:spcBef>
                <a:spcPts val="600"/>
              </a:spcBef>
            </a:pPr>
            <a:r>
              <a:rPr lang="uk-UA" sz="1800" b="1" dirty="0"/>
              <a:t>Відповідальні особи:</a:t>
            </a:r>
            <a:r>
              <a:rPr lang="uk-UA" sz="1800" dirty="0"/>
              <a:t> голова громади, орган управління освітою</a:t>
            </a:r>
          </a:p>
          <a:p>
            <a:pPr marL="432000">
              <a:spcBef>
                <a:spcPts val="600"/>
              </a:spcBef>
            </a:pPr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>
              <a:spcBef>
                <a:spcPts val="600"/>
              </a:spcBef>
            </a:pPr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Розробити положення про діяльність центру.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Виділити та обладнати приміщення центру розвитку дитини, забезпечити реалізацію необхідних для цього процедур (лобіювання питання, винесення його на розгляд депутатів громади, проведення тендерних процедур у разі потреби та ін.).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Забезпечити залучення фахівців для проведення занять з дітьми.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Визначити графік роботи центру.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Забезпечити умови безпечного підвезення дітей та батьків в центр розвитку дитини, зокрема провести моніторинг дорожнього полотна, проведення ремонту доріг (залучення коштів з ДФРР та місцевого бюджету).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Організація підвезення.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Підтримка ініціативи головою та депутатами громади</a:t>
            </a:r>
          </a:p>
        </p:txBody>
      </p:sp>
    </p:spTree>
    <p:extLst>
      <p:ext uri="{BB962C8B-B14F-4D97-AF65-F5344CB8AC3E}">
        <p14:creationId xmlns:p14="http://schemas.microsoft.com/office/powerpoint/2010/main" val="302969504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4101"/>
            <a:ext cx="10515600" cy="5492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3200" b="1" dirty="0"/>
              <a:t>Карта завдань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93376"/>
            <a:ext cx="12192000" cy="6064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3.1. Розбудова системи освіти впродовж життя в </a:t>
            </a:r>
            <a:r>
              <a:rPr lang="uk-UA" sz="1800" dirty="0" err="1"/>
              <a:t>Старосалтівській</a:t>
            </a:r>
            <a:r>
              <a:rPr lang="uk-UA" sz="1800" dirty="0"/>
              <a:t> ТГ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3.1.7. Створення осередків освіти «Сім і я» для батьків в населених пунктах громади, в </a:t>
            </a:r>
            <a:r>
              <a:rPr lang="uk-UA" sz="1800" dirty="0" err="1"/>
              <a:t>т.ч</a:t>
            </a:r>
            <a:r>
              <a:rPr lang="uk-UA" sz="1800" dirty="0"/>
              <a:t> на базі закладів освіти, культури  </a:t>
            </a:r>
          </a:p>
          <a:p>
            <a:pPr marL="432000"/>
            <a:r>
              <a:rPr lang="uk-UA" sz="1800" b="1" dirty="0"/>
              <a:t>Відповідальні особи:</a:t>
            </a:r>
            <a:r>
              <a:rPr lang="uk-UA" sz="1800" dirty="0"/>
              <a:t> голова громади, старости, орган управління освітою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 :</a:t>
            </a:r>
            <a:endParaRPr lang="uk-UA" sz="1800" dirty="0"/>
          </a:p>
          <a:p>
            <a:pPr marL="432000" lvl="0"/>
            <a:r>
              <a:rPr lang="uk-UA" sz="1800" dirty="0"/>
              <a:t>Аналіз можливості організації таких осередків на базі закладів освіти та культури громади.</a:t>
            </a:r>
          </a:p>
          <a:p>
            <a:pPr marL="432000" lvl="0"/>
            <a:r>
              <a:rPr lang="uk-UA" sz="1800" dirty="0"/>
              <a:t>Створення ініціативних груп мешканців громади для підготовки приміщення  для розміщення осередка на території відповідного населеного пункту.</a:t>
            </a:r>
          </a:p>
          <a:p>
            <a:pPr marL="432000" lvl="0"/>
            <a:r>
              <a:rPr lang="uk-UA" sz="1800" dirty="0"/>
              <a:t>Матеріально-технічне забезпечення осередка.</a:t>
            </a:r>
          </a:p>
          <a:p>
            <a:pPr marL="432000" lvl="0"/>
            <a:r>
              <a:rPr lang="uk-UA" sz="1800" dirty="0"/>
              <a:t>Обговорення та затвердження ініціативною групою правил та порядку роботи осередка.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Створення ініціативної групи в населених пунктах де буде створено осередки освіти «Сім і я»</a:t>
            </a:r>
          </a:p>
          <a:p>
            <a:pPr marL="432000"/>
            <a:r>
              <a:rPr lang="uk-UA" sz="1800" dirty="0"/>
              <a:t>Включення до робочої групи старости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16465858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4101"/>
            <a:ext cx="10515600" cy="5492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3200" b="1" dirty="0"/>
              <a:t>Карта завдань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93376"/>
            <a:ext cx="12192000" cy="6064624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uk-UA" sz="1800" dirty="0"/>
              <a:t>до операційної цілі 3.1. Розбудова системи освіти впродовж життя в </a:t>
            </a:r>
            <a:r>
              <a:rPr lang="uk-UA" sz="1800" dirty="0" err="1"/>
              <a:t>Старосалтівській</a:t>
            </a:r>
            <a:r>
              <a:rPr lang="uk-UA" sz="1800" dirty="0"/>
              <a:t> ТГ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spcBef>
                <a:spcPts val="600"/>
              </a:spcBef>
              <a:buNone/>
            </a:pPr>
            <a:r>
              <a:rPr lang="uk-UA" sz="1800" dirty="0"/>
              <a:t>3.1.8. Сприяння підвищенню якості профорієнтаційної роботи  </a:t>
            </a:r>
          </a:p>
          <a:p>
            <a:pPr marL="432000">
              <a:spcBef>
                <a:spcPts val="600"/>
              </a:spcBef>
            </a:pPr>
            <a:r>
              <a:rPr lang="uk-UA" sz="1800" b="1" dirty="0"/>
              <a:t>Відповідальні особа:</a:t>
            </a:r>
            <a:r>
              <a:rPr lang="uk-UA" sz="1800" dirty="0"/>
              <a:t> орган управління освітою</a:t>
            </a:r>
          </a:p>
          <a:p>
            <a:pPr marL="432000">
              <a:spcBef>
                <a:spcPts val="600"/>
              </a:spcBef>
            </a:pPr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>
              <a:spcBef>
                <a:spcPts val="600"/>
              </a:spcBef>
            </a:pPr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Залучення до співпраці із закладами освіти відповідні структурні підрозділи органу місцевого самоврядування (фахівці юридичного відділу, відділу фінансів, відділу освіти та ін.) з метою проведення зустрічей та екскурсій для учнів 8-11 класів.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Проведення комплексу освітніх заходів «</a:t>
            </a:r>
            <a:r>
              <a:rPr lang="uk-UA" sz="1800" dirty="0" err="1"/>
              <a:t>Уроки</a:t>
            </a:r>
            <a:r>
              <a:rPr lang="uk-UA" sz="1800" dirty="0"/>
              <a:t> з мером».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Проведення учасниками програми «Державотворець» комплексу заходів з метою розвитку відповідального лідерства та громадської активності для освіти учнів та молоді </a:t>
            </a:r>
            <a:r>
              <a:rPr lang="uk-UA" sz="1800" dirty="0" err="1"/>
              <a:t>Старосалтівської</a:t>
            </a:r>
            <a:r>
              <a:rPr lang="uk-UA" sz="1800" dirty="0"/>
              <a:t> ТГ.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Розвиток співпраці з колишніми випускниками закладів освіти (шкіл) для інформування майбутніх випускників щодо вибору спеціальності, вибору вузу, переваг навчання в вузі у форматі «Рівний рівному».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Підтримка ініціатив головою громади </a:t>
            </a:r>
          </a:p>
          <a:p>
            <a:pPr marL="432000" lvl="0">
              <a:spcBef>
                <a:spcPts val="600"/>
              </a:spcBef>
            </a:pPr>
            <a:r>
              <a:rPr lang="uk-UA" sz="1800" dirty="0"/>
              <a:t>Підтримка відповідних ініціатив членами молодіжної ради</a:t>
            </a:r>
          </a:p>
        </p:txBody>
      </p:sp>
    </p:spTree>
    <p:extLst>
      <p:ext uri="{BB962C8B-B14F-4D97-AF65-F5344CB8AC3E}">
        <p14:creationId xmlns:p14="http://schemas.microsoft.com/office/powerpoint/2010/main" val="1131322477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4101"/>
            <a:ext cx="10515600" cy="5492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3200" b="1" dirty="0"/>
              <a:t>Карта завдань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93376"/>
            <a:ext cx="12192000" cy="6064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3.2. Сприяння розвитку відповідального лідерства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3.2.1. Освіта для демократії </a:t>
            </a:r>
          </a:p>
          <a:p>
            <a:pPr marL="432000"/>
            <a:r>
              <a:rPr lang="uk-UA" sz="1800" b="1" dirty="0"/>
              <a:t>Відповідальні особа:</a:t>
            </a:r>
            <a:r>
              <a:rPr lang="uk-UA" sz="1800" dirty="0"/>
              <a:t> орган управління освітою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Організація дискусійних клубів для молоді та дорослих.</a:t>
            </a:r>
          </a:p>
          <a:p>
            <a:pPr marL="432000" lvl="0"/>
            <a:r>
              <a:rPr lang="uk-UA" sz="1800" dirty="0"/>
              <a:t>Сприяння розвитку співпраці з громадськими організаціями регіональний та всеукраїнський рівень.</a:t>
            </a:r>
          </a:p>
          <a:p>
            <a:pPr marL="432000" lvl="0"/>
            <a:r>
              <a:rPr lang="uk-UA" sz="1800" dirty="0"/>
              <a:t>Популяризація волонтерського руху.</a:t>
            </a:r>
          </a:p>
          <a:p>
            <a:pPr marL="432000" lvl="0"/>
            <a:r>
              <a:rPr lang="uk-UA" sz="1800" dirty="0"/>
              <a:t>Формування переліку інформаційних ресурсів для здобуття освіти з питань демократії і розвитку та оприлюднення їх на сайті громади.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Підтримка ініціативи головою громади</a:t>
            </a:r>
          </a:p>
          <a:p>
            <a:pPr marL="432000" lvl="0"/>
            <a:r>
              <a:rPr lang="uk-UA" sz="1800" dirty="0"/>
              <a:t>Підтримка ініціативи молодіжною радою, старостами</a:t>
            </a:r>
          </a:p>
        </p:txBody>
      </p:sp>
    </p:spTree>
    <p:extLst>
      <p:ext uri="{BB962C8B-B14F-4D97-AF65-F5344CB8AC3E}">
        <p14:creationId xmlns:p14="http://schemas.microsoft.com/office/powerpoint/2010/main" val="154728465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4101"/>
            <a:ext cx="10515600" cy="5492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3200" b="1" dirty="0"/>
              <a:t>Карта завдань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93376"/>
            <a:ext cx="12192000" cy="6064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3.2. Сприяння розвитку відповідального лідерства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3.2.2. Обмін досвідом на регіональному рівні </a:t>
            </a:r>
          </a:p>
          <a:p>
            <a:pPr marL="432000"/>
            <a:r>
              <a:rPr lang="uk-UA" sz="1800" b="1" dirty="0"/>
              <a:t>Відповідальні особа:</a:t>
            </a:r>
            <a:r>
              <a:rPr lang="uk-UA" sz="1800" dirty="0"/>
              <a:t> орган управління освітою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Моніторинг та вивчення кращих практик з розвитку неформальної освіти.</a:t>
            </a:r>
          </a:p>
          <a:p>
            <a:pPr marL="432000" lvl="0"/>
            <a:r>
              <a:rPr lang="uk-UA" sz="1800" dirty="0"/>
              <a:t>Розвиток співпраці з </a:t>
            </a:r>
            <a:r>
              <a:rPr lang="uk-UA" sz="1800" dirty="0" err="1"/>
              <a:t>ДНіО</a:t>
            </a:r>
            <a:r>
              <a:rPr lang="uk-UA" sz="1800" dirty="0"/>
              <a:t> ХОДА, відділами освіти інших громад України.</a:t>
            </a:r>
          </a:p>
          <a:p>
            <a:pPr marL="432000" lvl="0"/>
            <a:r>
              <a:rPr lang="uk-UA" sz="1800" dirty="0"/>
              <a:t>Реалізація спільних ініціатив з громадами регіону.</a:t>
            </a:r>
          </a:p>
          <a:p>
            <a:pPr marL="432000" lvl="0"/>
            <a:r>
              <a:rPr lang="uk-UA" sz="1800" dirty="0"/>
              <a:t>Розвиток партнерських стосунків з вузами, залучення представників вузів до освітніх заходів громади.</a:t>
            </a:r>
          </a:p>
          <a:p>
            <a:pPr marL="432000" lvl="0"/>
            <a:r>
              <a:rPr lang="uk-UA" sz="1800" dirty="0"/>
              <a:t>Популяризація та використання освітніх онлайн ресурсів.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Підтримка ініціативи головою громади</a:t>
            </a:r>
          </a:p>
        </p:txBody>
      </p:sp>
    </p:spTree>
    <p:extLst>
      <p:ext uri="{BB962C8B-B14F-4D97-AF65-F5344CB8AC3E}">
        <p14:creationId xmlns:p14="http://schemas.microsoft.com/office/powerpoint/2010/main" val="404584698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4101"/>
            <a:ext cx="10515600" cy="5492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3200" b="1" dirty="0"/>
              <a:t>Карта завдань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93376"/>
            <a:ext cx="12192000" cy="6064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3.2. Сприяння розвитку відповідального лідерства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3.2.3. Обмін досвідом на міжнародному рівні </a:t>
            </a:r>
          </a:p>
          <a:p>
            <a:pPr marL="432000"/>
            <a:r>
              <a:rPr lang="uk-UA" sz="1800" b="1" dirty="0"/>
              <a:t>Відповідальні особи:</a:t>
            </a:r>
            <a:r>
              <a:rPr lang="uk-UA" sz="1800" dirty="0"/>
              <a:t> орган управління освітою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 :</a:t>
            </a:r>
            <a:endParaRPr lang="uk-UA" sz="1800" dirty="0"/>
          </a:p>
          <a:p>
            <a:pPr marL="432000" lvl="0"/>
            <a:r>
              <a:rPr lang="uk-UA" sz="1800" dirty="0"/>
              <a:t>Вивчення кращих практик участі освітян в заходах, програмах із обміну досвідом, стажування.</a:t>
            </a:r>
          </a:p>
          <a:p>
            <a:pPr marL="432000" lvl="0"/>
            <a:r>
              <a:rPr lang="uk-UA" sz="1800" dirty="0"/>
              <a:t>Формування бази даних міжнародних програм, тренінгів, семінарів, конференцій.</a:t>
            </a:r>
          </a:p>
          <a:p>
            <a:pPr marL="432000" lvl="0"/>
            <a:r>
              <a:rPr lang="uk-UA" sz="1800" dirty="0"/>
              <a:t>Надання допомоги вчителям для участі в щорічній міжнародній школі «Академія педагогічної творчості».</a:t>
            </a:r>
          </a:p>
          <a:p>
            <a:pPr marL="432000" lvl="0"/>
            <a:r>
              <a:rPr lang="uk-UA" sz="1800" dirty="0"/>
              <a:t>Залучення волонтерів міжнародних організацій, зокрема для вивчення іноземної мови.</a:t>
            </a:r>
          </a:p>
          <a:p>
            <a:pPr marL="432000" lvl="0"/>
            <a:r>
              <a:rPr lang="uk-UA" sz="1800" dirty="0"/>
              <a:t>Участь учнів ТГ в проекті </a:t>
            </a:r>
            <a:r>
              <a:rPr lang="en-US" sz="1800" dirty="0"/>
              <a:t>Go </a:t>
            </a:r>
            <a:r>
              <a:rPr lang="uk-UA" sz="1800" dirty="0"/>
              <a:t>С</a:t>
            </a:r>
            <a:r>
              <a:rPr lang="en-US" sz="1800" dirty="0"/>
              <a:t>amp</a:t>
            </a:r>
            <a:r>
              <a:rPr lang="uk-UA" sz="1800" dirty="0"/>
              <a:t>.</a:t>
            </a:r>
          </a:p>
          <a:p>
            <a:pPr marL="432000" lvl="0"/>
            <a:r>
              <a:rPr lang="uk-UA" sz="1800" dirty="0"/>
              <a:t>Розвиток міжнародної співпраці в системі освіти.</a:t>
            </a:r>
          </a:p>
          <a:p>
            <a:pPr marL="432000" lvl="0"/>
            <a:r>
              <a:rPr lang="uk-UA" sz="1800" dirty="0"/>
              <a:t>Розвиток співпраці із громадськими організаціями.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Підтримка ініціативи головою громади</a:t>
            </a:r>
          </a:p>
        </p:txBody>
      </p:sp>
    </p:spTree>
    <p:extLst>
      <p:ext uri="{BB962C8B-B14F-4D97-AF65-F5344CB8AC3E}">
        <p14:creationId xmlns:p14="http://schemas.microsoft.com/office/powerpoint/2010/main" val="341122233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4101"/>
            <a:ext cx="10515600" cy="5492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3200" b="1" dirty="0"/>
              <a:t>Карта завдань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93376"/>
            <a:ext cx="12192000" cy="6064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3.2. Сприяння розвитку відповідального лідерства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3.2.4. Сприяння активності мешканців громади для подання проектів до бюджету участі </a:t>
            </a:r>
          </a:p>
          <a:p>
            <a:pPr marL="432000"/>
            <a:r>
              <a:rPr lang="uk-UA" sz="1800" b="1" dirty="0"/>
              <a:t>Відповідальні особа:</a:t>
            </a:r>
            <a:r>
              <a:rPr lang="uk-UA" sz="1800" dirty="0"/>
              <a:t> голова громади, орган управління освітою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/>
              <a:t>Організація щорічної школи </a:t>
            </a:r>
            <a:r>
              <a:rPr lang="uk-UA" sz="1800" dirty="0" smtClean="0"/>
              <a:t>проектного </a:t>
            </a:r>
            <a:r>
              <a:rPr lang="uk-UA" sz="1800" dirty="0"/>
              <a:t>менеджменту.</a:t>
            </a:r>
          </a:p>
          <a:p>
            <a:pPr marL="432000" lvl="0"/>
            <a:r>
              <a:rPr lang="uk-UA" sz="1800" dirty="0"/>
              <a:t>Залучення місцевих та зовнішніх експертів для проведення семінарів-тренінгів з </a:t>
            </a:r>
            <a:r>
              <a:rPr lang="uk-UA" sz="1800" dirty="0" err="1"/>
              <a:t>проєктного</a:t>
            </a:r>
            <a:r>
              <a:rPr lang="uk-UA" sz="1800" dirty="0"/>
              <a:t> менеджменту.</a:t>
            </a:r>
          </a:p>
          <a:p>
            <a:pPr marL="432000" lvl="0"/>
            <a:r>
              <a:rPr lang="uk-UA" sz="1800" dirty="0"/>
              <a:t>Проведення щорічної школи </a:t>
            </a:r>
            <a:r>
              <a:rPr lang="uk-UA" sz="1800" dirty="0" smtClean="0"/>
              <a:t>проектного </a:t>
            </a:r>
            <a:r>
              <a:rPr lang="uk-UA" sz="1800" dirty="0"/>
              <a:t>менеджменту для мешканців громади різних вікових груп та професій.</a:t>
            </a:r>
          </a:p>
          <a:p>
            <a:pPr marL="432000" lvl="0"/>
            <a:r>
              <a:rPr lang="uk-UA" sz="1800" dirty="0"/>
              <a:t>Надання інформаційно-консультативної підтримки учасникам школи при підготовці </a:t>
            </a:r>
            <a:r>
              <a:rPr lang="uk-UA" sz="1800" dirty="0" err="1"/>
              <a:t>проєктних</a:t>
            </a:r>
            <a:r>
              <a:rPr lang="uk-UA" sz="1800" dirty="0"/>
              <a:t> пропозицій.</a:t>
            </a:r>
          </a:p>
          <a:p>
            <a:pPr marL="432000" lvl="0"/>
            <a:r>
              <a:rPr lang="uk-UA" sz="1800" dirty="0"/>
              <a:t>Проведення конкурсу громадських ініціатив.</a:t>
            </a:r>
          </a:p>
          <a:p>
            <a:pPr mar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Підтримка ініціативи головою громади</a:t>
            </a:r>
          </a:p>
        </p:txBody>
      </p:sp>
    </p:spTree>
    <p:extLst>
      <p:ext uri="{BB962C8B-B14F-4D97-AF65-F5344CB8AC3E}">
        <p14:creationId xmlns:p14="http://schemas.microsoft.com/office/powerpoint/2010/main" val="84929802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20153" y="1055802"/>
            <a:ext cx="10677525" cy="3546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Стратегія розроблена завдяки підтримці Програми </a:t>
            </a: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«Децентралізація приносить кращі результати та ефективність» (DOBRE), за фінансового сприяння USAID (</a:t>
            </a:r>
            <a:r>
              <a:rPr lang="uk-UA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United</a:t>
            </a: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States</a:t>
            </a: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Agency</a:t>
            </a: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</a:t>
            </a:r>
            <a:r>
              <a:rPr lang="uk-UA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uk-UA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endParaRPr lang="uk-UA" sz="8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Стратегія розроблена в рамках програми "Децентралізація приносить кращі результати та ефективність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DOBRE)"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стратегічною командою, що складається із лідерів і представників місцевої громади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endParaRPr lang="uk-UA" sz="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координувала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DOBRE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Інна Білик</a:t>
            </a: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endParaRPr lang="uk-UA" sz="800" dirty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uk-UA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підготовці стратегії використана методика, запропонована експертами шведсько-українського </a:t>
            </a:r>
            <a:r>
              <a:rPr lang="uk-UA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проекту </a:t>
            </a:r>
            <a:r>
              <a:rPr lang="uk-UA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«Підтримка децентралізації в Україні».</a:t>
            </a:r>
            <a:endParaRPr lang="uk-UA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10" descr="C:\Users\yyesmukhanova\AppData\Local\Microsoft\Windows\INetCache\Content.Word\Horizontal_RGB_294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75" t="7236" r="9230" b="14325"/>
          <a:stretch/>
        </p:blipFill>
        <p:spPr bwMode="auto">
          <a:xfrm>
            <a:off x="820153" y="4908013"/>
            <a:ext cx="2348865" cy="8763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0" descr="LOGO_FINAL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3589" y="5072478"/>
            <a:ext cx="2021205" cy="7118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15281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29209"/>
            <a:ext cx="10515600" cy="111034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Стратегічна ціль 1 </a:t>
            </a:r>
            <a:r>
              <a:rPr lang="uk-UA" dirty="0"/>
              <a:t>Підвищення якості освітніх послуг</a:t>
            </a:r>
            <a:r>
              <a:rPr lang="uk-UA" altLang="en-US" dirty="0" smtClean="0"/>
              <a:t/>
            </a:r>
            <a:br>
              <a:rPr lang="uk-UA" altLang="en-US" dirty="0" smtClean="0"/>
            </a:b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38200" y="2052735"/>
            <a:ext cx="10515600" cy="41242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Цілі операційні:</a:t>
            </a:r>
          </a:p>
          <a:p>
            <a:pPr marL="0" indent="0">
              <a:buNone/>
            </a:pPr>
            <a:endParaRPr lang="uk-UA" dirty="0" smtClean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Розвиток потенціалу педагогічних колективів. 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Підвищення ефективності управління закладами освіти.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Забезпечення рівного доступу до позашкільних освітніх послуг</a:t>
            </a:r>
            <a:r>
              <a:rPr lang="uk-UA" dirty="0" smtClean="0"/>
              <a:t>.</a:t>
            </a: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uk-UA" dirty="0" smtClean="0"/>
              <a:t>Розвиток учнівського потенціалу</a:t>
            </a:r>
            <a:endParaRPr lang="en-US" dirty="0" smtClean="0"/>
          </a:p>
          <a:p>
            <a:pPr marL="0" lvl="0" indent="0">
              <a:buNone/>
            </a:pPr>
            <a:endParaRPr lang="uk-UA" dirty="0"/>
          </a:p>
          <a:p>
            <a:pPr marL="514350" indent="-514350">
              <a:buFontTx/>
              <a:buAutoNum type="arabicPeriod"/>
            </a:pPr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1019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2047"/>
            <a:ext cx="10515600" cy="632013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600" b="1" dirty="0" smtClean="0"/>
              <a:t/>
            </a:r>
            <a:br>
              <a:rPr lang="uk-UA" sz="3600" b="1" dirty="0" smtClean="0"/>
            </a:br>
            <a:r>
              <a:rPr lang="uk-UA" sz="3600" b="1" dirty="0" smtClean="0"/>
              <a:t>Карта </a:t>
            </a:r>
            <a:r>
              <a:rPr lang="uk-UA" sz="3600" b="1" dirty="0"/>
              <a:t>завдань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74060"/>
            <a:ext cx="10515600" cy="588981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/>
              <a:t>до операційної цілі 1.1. Розвиток потенціалу педагогічних колективів</a:t>
            </a:r>
          </a:p>
          <a:p>
            <a:pPr marL="0" indent="0">
              <a:buNone/>
            </a:pPr>
            <a:r>
              <a:rPr lang="uk-UA" b="1" dirty="0"/>
              <a:t>Назва завдання:</a:t>
            </a:r>
            <a:endParaRPr lang="uk-UA" dirty="0"/>
          </a:p>
          <a:p>
            <a:pPr marL="0" lvl="0" indent="0">
              <a:buNone/>
            </a:pPr>
            <a:r>
              <a:rPr lang="uk-UA" dirty="0"/>
              <a:t>1.1.1. Заохочення вчителів до проходження сертифікації</a:t>
            </a:r>
          </a:p>
          <a:p>
            <a:pPr marL="432000"/>
            <a:r>
              <a:rPr lang="uk-UA" b="1" dirty="0"/>
              <a:t>Відповідальні особи: </a:t>
            </a:r>
            <a:r>
              <a:rPr lang="uk-UA" dirty="0"/>
              <a:t>директори шкіл</a:t>
            </a:r>
          </a:p>
          <a:p>
            <a:pPr marL="432000"/>
            <a:r>
              <a:rPr lang="uk-UA" b="1" dirty="0"/>
              <a:t>Дата початку: 01.10.</a:t>
            </a:r>
            <a:endParaRPr lang="uk-UA" dirty="0"/>
          </a:p>
          <a:p>
            <a:pPr marL="432000"/>
            <a:r>
              <a:rPr lang="uk-UA" b="1" dirty="0"/>
              <a:t>Дата завершення: 30.06.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Опис завдання (цілі, заходи):</a:t>
            </a:r>
            <a:endParaRPr lang="uk-UA" dirty="0"/>
          </a:p>
          <a:p>
            <a:pPr marL="432000" lvl="0"/>
            <a:r>
              <a:rPr lang="uk-UA" dirty="0"/>
              <a:t>Проведення інформаційної кампанії з метою заохочення педагогів для участі в сертифікації.</a:t>
            </a:r>
          </a:p>
          <a:p>
            <a:pPr marL="432000" lvl="0"/>
            <a:r>
              <a:rPr lang="uk-UA" dirty="0"/>
              <a:t>Аналіз готовності та оцінка зацікавленості в проходженні сертифікації педагогів (анкетування).</a:t>
            </a:r>
          </a:p>
          <a:p>
            <a:pPr marL="432000" lvl="0"/>
            <a:r>
              <a:rPr lang="uk-UA" dirty="0"/>
              <a:t>Надання методичної підтримки вчителям для підготовки та участі в сертифікації.</a:t>
            </a:r>
          </a:p>
          <a:p>
            <a:pPr marL="432000" lvl="0"/>
            <a:r>
              <a:rPr lang="uk-UA" dirty="0"/>
              <a:t>Впровадження системи матеріального та нематеріального стимулювання вчителів для проходження сертифікації.</a:t>
            </a:r>
          </a:p>
          <a:p>
            <a:pPr marL="432000" lvl="0"/>
            <a:r>
              <a:rPr lang="uk-UA" dirty="0"/>
              <a:t>Обмін досвідом у форматі «рівний рівному» між вчителями громади, між вчителями з інших громад (</a:t>
            </a:r>
            <a:r>
              <a:rPr lang="en-US" dirty="0"/>
              <a:t>ZOOM</a:t>
            </a:r>
            <a:r>
              <a:rPr lang="uk-UA" dirty="0"/>
              <a:t>-конференції).</a:t>
            </a:r>
          </a:p>
          <a:p>
            <a:pPr marL="0" lvl="0" indent="0">
              <a:buNone/>
            </a:pPr>
            <a:r>
              <a:rPr lang="uk-UA" b="1" dirty="0"/>
              <a:t>Необхідні умови, щоб розпочати завдання:</a:t>
            </a:r>
            <a:endParaRPr lang="uk-UA" dirty="0"/>
          </a:p>
          <a:p>
            <a:pPr marL="432000" lvl="0"/>
            <a:r>
              <a:rPr lang="uk-UA" dirty="0"/>
              <a:t>Наказ начальника відділу освіти </a:t>
            </a:r>
          </a:p>
          <a:p>
            <a:pPr marL="432000" lvl="0"/>
            <a:r>
              <a:rPr lang="uk-UA" dirty="0"/>
              <a:t>Наказ керівників закладів освіти</a:t>
            </a:r>
          </a:p>
          <a:p>
            <a:pPr marL="432000"/>
            <a:r>
              <a:rPr lang="uk-UA" dirty="0"/>
              <a:t>Визначення громад партнерів для обміну досвідом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6210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8251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sz="3600" b="1" dirty="0" smtClean="0"/>
              <a:t>Карта </a:t>
            </a:r>
            <a:r>
              <a:rPr lang="uk-UA" sz="3600" b="1" dirty="0"/>
              <a:t>завдань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00952"/>
            <a:ext cx="10515600" cy="57822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dirty="0"/>
              <a:t>до операційної цілі 1.1.  Розвиток потенціалу педагогічних колективів</a:t>
            </a:r>
          </a:p>
          <a:p>
            <a:pPr marL="0" indent="0">
              <a:buNone/>
            </a:pPr>
            <a:r>
              <a:rPr lang="uk-UA" sz="1800" b="1" dirty="0"/>
              <a:t>Назва завдання:</a:t>
            </a:r>
            <a:endParaRPr lang="uk-UA" sz="1800" dirty="0"/>
          </a:p>
          <a:p>
            <a:pPr marL="0" lvl="0" indent="0">
              <a:buNone/>
            </a:pPr>
            <a:r>
              <a:rPr lang="uk-UA" sz="1800" dirty="0"/>
              <a:t>1.1.2. Надання методичної підтримки вчителям щодо використання  спеціальних методів роботи з обдарованими учнями та учнями, які мають труднощі із навчанням.</a:t>
            </a:r>
          </a:p>
          <a:p>
            <a:pPr marL="432000"/>
            <a:r>
              <a:rPr lang="uk-UA" sz="1800" b="1" dirty="0"/>
              <a:t>Відповідальні особи: </a:t>
            </a:r>
            <a:r>
              <a:rPr lang="uk-UA" sz="1800" dirty="0"/>
              <a:t>директори шкіл та їх заступники</a:t>
            </a:r>
          </a:p>
          <a:p>
            <a:pPr marL="432000"/>
            <a:r>
              <a:rPr lang="uk-UA" sz="1800" b="1" dirty="0"/>
              <a:t>Дата початку: 01.10.</a:t>
            </a:r>
            <a:endParaRPr lang="uk-UA" sz="1800" dirty="0"/>
          </a:p>
          <a:p>
            <a:pPr marL="432000"/>
            <a:r>
              <a:rPr lang="uk-UA" sz="1800" b="1" dirty="0"/>
              <a:t>Дата завершення: 30.06.</a:t>
            </a:r>
            <a:endParaRPr lang="uk-UA" sz="1800" dirty="0"/>
          </a:p>
          <a:p>
            <a:pPr marL="0" indent="0">
              <a:buNone/>
            </a:pPr>
            <a:r>
              <a:rPr lang="uk-UA" sz="1800" b="1" dirty="0"/>
              <a:t>Опис завдання (цілі, заходи):</a:t>
            </a:r>
            <a:endParaRPr lang="uk-UA" sz="1800" dirty="0"/>
          </a:p>
          <a:p>
            <a:pPr marL="432000" lvl="0"/>
            <a:r>
              <a:rPr lang="uk-UA" sz="1800" dirty="0" smtClean="0"/>
              <a:t>Визначення </a:t>
            </a:r>
            <a:r>
              <a:rPr lang="uk-UA" sz="1800" dirty="0"/>
              <a:t>запиту вчителів щодо удосконалення, розвитку навичок роботи із обдарованими учнями та учнями, які мають труднощі із навчанням.</a:t>
            </a:r>
          </a:p>
          <a:p>
            <a:pPr marL="432000" lvl="0"/>
            <a:r>
              <a:rPr lang="uk-UA" sz="1800" dirty="0"/>
              <a:t>Визначення педагогів-наставників.</a:t>
            </a:r>
          </a:p>
          <a:p>
            <a:pPr marL="432000" lvl="0"/>
            <a:r>
              <a:rPr lang="uk-UA" sz="1800" dirty="0"/>
              <a:t>Планування майстер-класів та індивідуальних консультацій.</a:t>
            </a:r>
          </a:p>
          <a:p>
            <a:pPr marL="432000" lvl="0"/>
            <a:r>
              <a:rPr lang="uk-UA" sz="1800" dirty="0"/>
              <a:t>Навчання педагогів щодо використання  спеціальних методів роботи з обдарованими учнями та учнями, які мають труднощі із навчанням.</a:t>
            </a:r>
          </a:p>
          <a:p>
            <a:pPr marL="0" lvl="0" indent="0">
              <a:buNone/>
            </a:pPr>
            <a:r>
              <a:rPr lang="uk-UA" sz="1800" b="1" dirty="0"/>
              <a:t>Необхідні умови, щоб розпочати завдання:</a:t>
            </a:r>
            <a:endParaRPr lang="uk-UA" sz="1800" dirty="0"/>
          </a:p>
          <a:p>
            <a:pPr marL="432000" lvl="0"/>
            <a:r>
              <a:rPr lang="uk-UA" sz="1800" dirty="0"/>
              <a:t>Наказ керівників закладів освіти</a:t>
            </a: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67573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8018</Words>
  <Application>Microsoft Office PowerPoint</Application>
  <PresentationFormat>Произвольный</PresentationFormat>
  <Paragraphs>972</Paragraphs>
  <Slides>68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68</vt:i4>
      </vt:variant>
    </vt:vector>
  </HeadingPairs>
  <TitlesOfParts>
    <vt:vector size="69" baseType="lpstr">
      <vt:lpstr>Тема Office</vt:lpstr>
      <vt:lpstr>Місія, стратегічні, операційні цілі розвитку освіти Старосалтівської селищної територіальної громади та завдання для їх реалізації на 2021 - 2025</vt:lpstr>
      <vt:lpstr>Зміст презентації</vt:lpstr>
      <vt:lpstr>Зміст презентації</vt:lpstr>
      <vt:lpstr>Місія </vt:lpstr>
      <vt:lpstr>Стратегічні цілі</vt:lpstr>
      <vt:lpstr>Результати SWOT аналізу, які стали основою визначення стратегічної цілі 1 Підвищення якості освітніх послуг</vt:lpstr>
      <vt:lpstr> Стратегічна ціль 1 Підвищення якості освітніх послуг </vt:lpstr>
      <vt:lpstr> Карта завдань  </vt:lpstr>
      <vt:lpstr> Карта завдань </vt:lpstr>
      <vt:lpstr> Карта завдань  </vt:lpstr>
      <vt:lpstr> Карта завдань  </vt:lpstr>
      <vt:lpstr> Карта завдань   </vt:lpstr>
      <vt:lpstr> Карта завдань  </vt:lpstr>
      <vt:lpstr> Карта завдань  </vt:lpstr>
      <vt:lpstr> Карта завдань  </vt:lpstr>
      <vt:lpstr>Карта завдань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Карта завдань </vt:lpstr>
      <vt:lpstr>Карта завдань </vt:lpstr>
      <vt:lpstr>Карта завдань 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 Карта завдань  </vt:lpstr>
      <vt:lpstr>Результати SWOT аналізу, які стали основою визначення стратегічної цілі 2 Підвищення ефективності надання освітніх послуг та операційних цілей в її межах</vt:lpstr>
      <vt:lpstr>Стратегічна ціль 2 Підвищення ефективності надання освітніх послуг</vt:lpstr>
      <vt:lpstr>Карта завдань </vt:lpstr>
      <vt:lpstr>Карта завдань </vt:lpstr>
      <vt:lpstr>Карта завдань </vt:lpstr>
      <vt:lpstr>Карта завдань </vt:lpstr>
      <vt:lpstr>Карта завдань </vt:lpstr>
      <vt:lpstr>Карта завдань </vt:lpstr>
      <vt:lpstr>Результати SWOT аналізу, які стали основою визначення стратегічної цілі 3 Розвиток неформальної та інформальної  освіти в Старосалтівської ТГ</vt:lpstr>
      <vt:lpstr>Стратегічна ціль 3. Розвиток неформальної та інформальної  освіти в Старосалтівської ТГ</vt:lpstr>
      <vt:lpstr>Карта завдань </vt:lpstr>
      <vt:lpstr>Карта завдань </vt:lpstr>
      <vt:lpstr>Карта завдань </vt:lpstr>
      <vt:lpstr>Карта завдань </vt:lpstr>
      <vt:lpstr>Карта завдань </vt:lpstr>
      <vt:lpstr>Карта завдань </vt:lpstr>
      <vt:lpstr>Карта завдань </vt:lpstr>
      <vt:lpstr>Карта завдань </vt:lpstr>
      <vt:lpstr>Карта завдань </vt:lpstr>
      <vt:lpstr>Карта завдань </vt:lpstr>
      <vt:lpstr>Карта завдань </vt:lpstr>
      <vt:lpstr>Карта завдань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Стратегія розвитку освіти Золотопотіцької селищної ради</dc:title>
  <dc:creator>Пользователь</dc:creator>
  <cp:lastModifiedBy>user</cp:lastModifiedBy>
  <cp:revision>51</cp:revision>
  <dcterms:created xsi:type="dcterms:W3CDTF">2017-06-26T15:11:09Z</dcterms:created>
  <dcterms:modified xsi:type="dcterms:W3CDTF">2021-04-23T09:01:47Z</dcterms:modified>
</cp:coreProperties>
</file>