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87" r:id="rId3"/>
    <p:sldId id="394" r:id="rId4"/>
    <p:sldId id="395" r:id="rId5"/>
    <p:sldId id="388" r:id="rId6"/>
    <p:sldId id="389" r:id="rId7"/>
    <p:sldId id="390" r:id="rId8"/>
    <p:sldId id="391" r:id="rId9"/>
    <p:sldId id="392" r:id="rId10"/>
    <p:sldId id="393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6" r:id="rId21"/>
    <p:sldId id="380" r:id="rId22"/>
    <p:sldId id="405" r:id="rId23"/>
    <p:sldId id="381" r:id="rId24"/>
    <p:sldId id="382" r:id="rId25"/>
    <p:sldId id="383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82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5B7B-D9A8-435A-826C-A8E51F821C28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6E6B-ACE2-43F0-A13C-000D742D8B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75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3C9B-8B17-4062-9844-1E8FC9AAC8D0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42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3C9B-8B17-4062-9844-1E8FC9AAC8D0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3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82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44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D8B8A63-2C69-4FBA-B176-75155777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Елемент керування «багаторядкове текстове поле»</a:t>
            </a:r>
          </a:p>
        </p:txBody>
      </p:sp>
      <p:pic>
        <p:nvPicPr>
          <p:cNvPr id="10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AA34C5F-63C9-458F-B1E2-DBB2C826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ccessories, editor, text icon">
            <a:extLst>
              <a:ext uri="{FF2B5EF4-FFF2-40B4-BE49-F238E27FC236}">
                <a16:creationId xmlns:a16="http://schemas.microsoft.com/office/drawing/2014/main" id="{8F9CFC9D-80FC-4B8D-B50B-278B501D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02" y="3605240"/>
            <a:ext cx="2588034" cy="25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Властивості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56476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Результат упорядкування масиву рядків за зростанням. Зверніть увагу на те, що, оскільки елементи масиву </a:t>
            </a:r>
            <a:r>
              <a:rPr lang="en-US" sz="2800" b="1" i="1" kern="0" dirty="0">
                <a:solidFill>
                  <a:srgbClr val="FFFF00"/>
                </a:solidFill>
              </a:rPr>
              <a:t>Lines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мають тип </a:t>
            </a:r>
            <a:r>
              <a:rPr lang="en-US" sz="2800" b="1" i="1" kern="0" dirty="0">
                <a:solidFill>
                  <a:srgbClr val="FFFF00"/>
                </a:solidFill>
              </a:rPr>
              <a:t>String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упорядкування відбувається у лексикографічному порядку.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B80C8B-FA33-4083-A205-9D076986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90" y="1196762"/>
            <a:ext cx="5328061" cy="5500729"/>
          </a:xfrm>
          <a:prstGeom prst="rect">
            <a:avLst/>
          </a:prstGeom>
        </p:spPr>
      </p:pic>
      <p:pic>
        <p:nvPicPr>
          <p:cNvPr id="2050" name="Picture 2" descr="123, counting, digits, early learning, numbers icon">
            <a:extLst>
              <a:ext uri="{FF2B5EF4-FFF2-40B4-BE49-F238E27FC236}">
                <a16:creationId xmlns:a16="http://schemas.microsoft.com/office/drawing/2014/main" id="{E07271F3-6A28-4A73-9DEC-681F779F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62" y="4364005"/>
            <a:ext cx="2138456" cy="21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0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масиву рядків у ході виконання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554934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Додавати елементи до масиву </a:t>
            </a:r>
            <a:r>
              <a:rPr lang="uk-UA" sz="2800" b="1" i="1" kern="0" dirty="0">
                <a:solidFill>
                  <a:srgbClr val="FFFF00"/>
                </a:solidFill>
              </a:rPr>
              <a:t>Memo1.Lines </a:t>
            </a:r>
            <a:r>
              <a:rPr lang="uk-UA" sz="2800" b="1" i="1" kern="0" dirty="0">
                <a:solidFill>
                  <a:schemeClr val="bg1"/>
                </a:solidFill>
              </a:rPr>
              <a:t>можна в ході виконання програми. Під час використання поля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 для введення масиву значення кожного елемента масиву слід уводити в окремому рядку і після введення кожного рядка натискати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55E7C-BB7C-42FB-8912-0A96D204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253" y="1196762"/>
            <a:ext cx="5278898" cy="54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масиву рядків у ході виконання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55782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етапі розробки інтерфейсу за допомогою Редактора рядків у поле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додано чотири рядки.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650CD-F5FD-41D6-97F5-527B4876DCFD}"/>
              </a:ext>
            </a:extLst>
          </p:cNvPr>
          <p:cNvSpPr txBox="1"/>
          <p:nvPr/>
        </p:nvSpPr>
        <p:spPr>
          <a:xfrm>
            <a:off x="72008" y="2691695"/>
            <a:ext cx="755782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процедурі обробки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OnClick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кнопки у поле </a:t>
            </a:r>
            <a:r>
              <a:rPr lang="en-US" sz="2800" b="1" i="1" kern="0" dirty="0">
                <a:solidFill>
                  <a:srgbClr val="FFFF00"/>
                </a:solidFill>
              </a:rPr>
              <a:t>Edit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виводиться значення властивості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247AC-B090-4D9D-ACB2-5AC2DCB5D830}"/>
              </a:ext>
            </a:extLst>
          </p:cNvPr>
          <p:cNvSpPr txBox="1"/>
          <p:nvPr/>
        </p:nvSpPr>
        <p:spPr>
          <a:xfrm>
            <a:off x="72008" y="4186627"/>
            <a:ext cx="755782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Memo1. </a:t>
            </a:r>
            <a:r>
              <a:rPr lang="en-US" sz="2800" b="1" i="1" kern="0" dirty="0" err="1">
                <a:solidFill>
                  <a:schemeClr val="bg1"/>
                </a:solidFill>
              </a:rPr>
              <a:t>Lines.Count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Edit1.Text :=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(Memo1.Lines.Count);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B23BB-B045-4561-9CA9-B469A5FA1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45" y="1196762"/>
            <a:ext cx="4305506" cy="52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масиву рядків у ході виконання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61681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додати з клавіатури в поле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новий рядок, значення властивості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69AEA-1F1D-49EE-B11B-FC1558DEA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45" y="1196763"/>
            <a:ext cx="4305505" cy="5252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F5A23-4D48-4FED-AF21-501EEC377BBA}"/>
              </a:ext>
            </a:extLst>
          </p:cNvPr>
          <p:cNvSpPr txBox="1"/>
          <p:nvPr/>
        </p:nvSpPr>
        <p:spPr>
          <a:xfrm>
            <a:off x="72008" y="2691266"/>
            <a:ext cx="7616818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chemeClr val="bg1"/>
                </a:solidFill>
              </a:rPr>
              <a:t>Memo</a:t>
            </a:r>
            <a:r>
              <a:rPr lang="uk-UA" sz="4400" b="1" i="1" kern="0" dirty="0">
                <a:solidFill>
                  <a:schemeClr val="bg1"/>
                </a:solidFill>
              </a:rPr>
              <a:t>1</a:t>
            </a:r>
            <a:r>
              <a:rPr lang="en-US" sz="4400" b="1" i="1" kern="0" dirty="0">
                <a:solidFill>
                  <a:schemeClr val="bg1"/>
                </a:solidFill>
              </a:rPr>
              <a:t>.</a:t>
            </a:r>
            <a:r>
              <a:rPr lang="en-US" sz="4400" b="1" i="1" kern="0" dirty="0" err="1">
                <a:solidFill>
                  <a:schemeClr val="bg1"/>
                </a:solidFill>
              </a:rPr>
              <a:t>Lines.Count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828FD-2092-45E0-BE41-025A675D9D4B}"/>
              </a:ext>
            </a:extLst>
          </p:cNvPr>
          <p:cNvSpPr txBox="1"/>
          <p:nvPr/>
        </p:nvSpPr>
        <p:spPr>
          <a:xfrm>
            <a:off x="72008" y="3570215"/>
            <a:ext cx="7616818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збільшується на одиницю.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A6CFE75-3208-4FCE-9A22-F8C8B08F7903}"/>
              </a:ext>
            </a:extLst>
          </p:cNvPr>
          <p:cNvSpPr/>
          <p:nvPr/>
        </p:nvSpPr>
        <p:spPr>
          <a:xfrm>
            <a:off x="8002601" y="5382136"/>
            <a:ext cx="346181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8" name="Picture 2" descr="digits 123, education, school, writing icon">
            <a:extLst>
              <a:ext uri="{FF2B5EF4-FFF2-40B4-BE49-F238E27FC236}">
                <a16:creationId xmlns:a16="http://schemas.microsoft.com/office/drawing/2014/main" id="{8EA51D86-B62B-4A2D-AFE0-F36A5BDA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94" y="4183279"/>
            <a:ext cx="2330246" cy="23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масиву рядків у ході виконання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43983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Lines</a:t>
            </a:r>
            <a:r>
              <a:rPr lang="uk-UA" sz="2800" b="1" i="1" kern="0" dirty="0">
                <a:solidFill>
                  <a:srgbClr val="FFFF00"/>
                </a:solidFill>
              </a:rPr>
              <a:t>[i] </a:t>
            </a:r>
            <a:r>
              <a:rPr lang="uk-UA" sz="2800" b="1" i="1" kern="0" dirty="0">
                <a:solidFill>
                  <a:schemeClr val="bg1"/>
                </a:solidFill>
              </a:rPr>
              <a:t>доступні як для читання, так і для запису. Тому текст у вікні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 можна редагувати не тільки за допомогою клавіатури, а й програмним способом.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9B5F9-8533-4BC8-877E-6C5E6F4058C1}"/>
              </a:ext>
            </a:extLst>
          </p:cNvPr>
          <p:cNvSpPr txBox="1"/>
          <p:nvPr/>
        </p:nvSpPr>
        <p:spPr>
          <a:xfrm>
            <a:off x="72007" y="4035409"/>
            <a:ext cx="743983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Задати   значення   нульовому   елементу   масиву </a:t>
            </a:r>
            <a:r>
              <a:rPr lang="uk-UA" sz="2800" b="1" i="1" kern="0" dirty="0" err="1">
                <a:solidFill>
                  <a:schemeClr val="bg1"/>
                </a:solidFill>
              </a:rPr>
              <a:t>Memol.Lines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5857D-E0EB-4C58-AF0F-90E9521C0175}"/>
              </a:ext>
            </a:extLst>
          </p:cNvPr>
          <p:cNvSpPr txBox="1"/>
          <p:nvPr/>
        </p:nvSpPr>
        <p:spPr>
          <a:xfrm>
            <a:off x="72007" y="5155180"/>
            <a:ext cx="743983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Memo1.lines[0] := 'Перший рядок';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00838-75FF-46A4-9FE8-98177D74DB8D}"/>
              </a:ext>
            </a:extLst>
          </p:cNvPr>
          <p:cNvSpPr txBox="1"/>
          <p:nvPr/>
        </p:nvSpPr>
        <p:spPr>
          <a:xfrm>
            <a:off x="72008" y="5844064"/>
            <a:ext cx="743983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Вигляд поля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2DDA1-E0C0-472E-B365-09BAB0A7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12" y="1196763"/>
            <a:ext cx="4238420" cy="517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7BDDEBA-3ED7-456D-A9AF-A67C537D7D96}"/>
              </a:ext>
            </a:extLst>
          </p:cNvPr>
          <p:cNvSpPr/>
          <p:nvPr/>
        </p:nvSpPr>
        <p:spPr>
          <a:xfrm>
            <a:off x="8020050" y="2107994"/>
            <a:ext cx="2099310" cy="42946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48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створення нових рядків слугують методи: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ABC1A76-FF68-4E11-B4A4-CF8445BE997D}"/>
              </a:ext>
            </a:extLst>
          </p:cNvPr>
          <p:cNvSpPr/>
          <p:nvPr/>
        </p:nvSpPr>
        <p:spPr>
          <a:xfrm>
            <a:off x="72007" y="1824901"/>
            <a:ext cx="5972332" cy="109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Add()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7391F26-33A5-4C80-9EDD-D60EC7D8FB29}"/>
              </a:ext>
            </a:extLst>
          </p:cNvPr>
          <p:cNvSpPr/>
          <p:nvPr/>
        </p:nvSpPr>
        <p:spPr>
          <a:xfrm>
            <a:off x="6149819" y="1824901"/>
            <a:ext cx="5972332" cy="109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Insert</a:t>
            </a:r>
            <a:r>
              <a:rPr lang="ru-RU" sz="4000" b="1" i="1" kern="0" dirty="0">
                <a:solidFill>
                  <a:schemeClr val="bg1"/>
                </a:solidFill>
              </a:rPr>
              <a:t>()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B12843F-3479-4354-838A-FE768DD7EE2C}"/>
              </a:ext>
            </a:extLst>
          </p:cNvPr>
          <p:cNvSpPr/>
          <p:nvPr/>
        </p:nvSpPr>
        <p:spPr>
          <a:xfrm>
            <a:off x="72007" y="3021653"/>
            <a:ext cx="5972332" cy="1567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Memo</a:t>
            </a:r>
            <a:r>
              <a:rPr lang="ru-RU" sz="4000" b="1" i="1" kern="0" dirty="0">
                <a:solidFill>
                  <a:schemeClr val="bg1"/>
                </a:solidFill>
              </a:rPr>
              <a:t>1</a:t>
            </a:r>
            <a:r>
              <a:rPr lang="en-US" sz="4000" b="1" i="1" kern="0" dirty="0">
                <a:solidFill>
                  <a:schemeClr val="bg1"/>
                </a:solidFill>
              </a:rPr>
              <a:t>.</a:t>
            </a:r>
            <a:r>
              <a:rPr lang="en-US" sz="4000" b="1" i="1" kern="0" dirty="0" err="1">
                <a:solidFill>
                  <a:schemeClr val="bg1"/>
                </a:solidFill>
              </a:rPr>
              <a:t>Lines.Add</a:t>
            </a:r>
            <a:r>
              <a:rPr lang="ru-RU" sz="4000" b="1" i="1" kern="0" dirty="0">
                <a:solidFill>
                  <a:schemeClr val="bg1"/>
                </a:solidFill>
              </a:rPr>
              <a:t>()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2C61C50-7ADA-4E26-B451-568154646154}"/>
              </a:ext>
            </a:extLst>
          </p:cNvPr>
          <p:cNvSpPr/>
          <p:nvPr/>
        </p:nvSpPr>
        <p:spPr>
          <a:xfrm>
            <a:off x="6149819" y="3021653"/>
            <a:ext cx="5972332" cy="1567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Memo</a:t>
            </a:r>
            <a:r>
              <a:rPr lang="ru-RU" sz="4000" b="1" i="1" kern="0" dirty="0">
                <a:solidFill>
                  <a:schemeClr val="bg1"/>
                </a:solidFill>
              </a:rPr>
              <a:t>1</a:t>
            </a:r>
            <a:r>
              <a:rPr lang="en-US" sz="4000" b="1" i="1" kern="0" dirty="0">
                <a:solidFill>
                  <a:schemeClr val="bg1"/>
                </a:solidFill>
              </a:rPr>
              <a:t>.</a:t>
            </a:r>
            <a:r>
              <a:rPr lang="en-US" sz="4000" b="1" i="1" kern="0" dirty="0" err="1">
                <a:solidFill>
                  <a:schemeClr val="bg1"/>
                </a:solidFill>
              </a:rPr>
              <a:t>Lines.lnsert</a:t>
            </a:r>
            <a:r>
              <a:rPr lang="en-US" sz="4000" b="1" i="1" kern="0" dirty="0">
                <a:solidFill>
                  <a:schemeClr val="bg1"/>
                </a:solidFill>
              </a:rPr>
              <a:t>(N, Text)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CF0D4F3-B948-4E5A-9B9F-F173729758C3}"/>
              </a:ext>
            </a:extLst>
          </p:cNvPr>
          <p:cNvSpPr/>
          <p:nvPr/>
        </p:nvSpPr>
        <p:spPr>
          <a:xfrm>
            <a:off x="72007" y="4694294"/>
            <a:ext cx="5972332" cy="17360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додавання нового рядка в кінець списку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39FFC22-1CD6-4E97-B11E-3B216210BFBA}"/>
              </a:ext>
            </a:extLst>
          </p:cNvPr>
          <p:cNvSpPr/>
          <p:nvPr/>
        </p:nvSpPr>
        <p:spPr>
          <a:xfrm>
            <a:off x="6149819" y="4694294"/>
            <a:ext cx="5972332" cy="17360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вставка рядка </a:t>
            </a:r>
            <a:r>
              <a:rPr lang="uk-UA" sz="3200" b="1" i="1" kern="0" dirty="0" err="1">
                <a:solidFill>
                  <a:schemeClr val="bg1"/>
                </a:solidFill>
              </a:rPr>
              <a:t>Text</a:t>
            </a:r>
            <a:r>
              <a:rPr lang="uk-UA" sz="3200" b="1" i="1" kern="0" dirty="0">
                <a:solidFill>
                  <a:schemeClr val="bg1"/>
                </a:solidFill>
              </a:rPr>
              <a:t> перед рядком з індексом N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елементи до масиву </a:t>
            </a:r>
            <a:r>
              <a:rPr lang="en-US" sz="2800" b="1" i="1" kern="0" dirty="0">
                <a:solidFill>
                  <a:schemeClr val="bg1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.Lines: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20416-5493-4548-86C4-CBFD80139FF2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Memo</a:t>
            </a:r>
            <a:r>
              <a:rPr lang="ru-RU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Lines.Add</a:t>
            </a:r>
            <a:r>
              <a:rPr lang="ru-RU" sz="2800" b="1" i="1" kern="0" dirty="0">
                <a:solidFill>
                  <a:schemeClr val="bg1"/>
                </a:solidFill>
              </a:rPr>
              <a:t>(</a:t>
            </a:r>
            <a:r>
              <a:rPr lang="en-US" sz="2800" b="1" i="1" kern="0" dirty="0">
                <a:solidFill>
                  <a:schemeClr val="bg1"/>
                </a:solidFill>
              </a:rPr>
              <a:t>‘</a:t>
            </a:r>
            <a:r>
              <a:rPr lang="ru-RU" sz="2800" b="1" i="1" kern="0" dirty="0">
                <a:solidFill>
                  <a:schemeClr val="bg1"/>
                </a:solidFill>
              </a:rPr>
              <a:t>Ц</a:t>
            </a:r>
            <a:r>
              <a:rPr lang="en-US" sz="2800" b="1" i="1" kern="0" dirty="0">
                <a:solidFill>
                  <a:schemeClr val="bg1"/>
                </a:solidFill>
              </a:rPr>
              <a:t>e </a:t>
            </a:r>
            <a:r>
              <a:rPr lang="uk-UA" sz="2800" b="1" i="1" kern="0" dirty="0">
                <a:solidFill>
                  <a:schemeClr val="bg1"/>
                </a:solidFill>
              </a:rPr>
              <a:t>буде останній рядок');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Memo</a:t>
            </a:r>
            <a:r>
              <a:rPr lang="ru-RU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Lines.lnsert</a:t>
            </a:r>
            <a:r>
              <a:rPr lang="en-US" sz="2800" b="1" i="1" kern="0" dirty="0">
                <a:solidFill>
                  <a:schemeClr val="bg1"/>
                </a:solidFill>
              </a:rPr>
              <a:t>(2, '</a:t>
            </a:r>
            <a:r>
              <a:rPr lang="uk-UA" sz="2800" b="1" i="1" kern="0" dirty="0">
                <a:solidFill>
                  <a:schemeClr val="bg1"/>
                </a:solidFill>
              </a:rPr>
              <a:t>Цей рядок буде третій’); </a:t>
            </a:r>
            <a:r>
              <a:rPr lang="en-US" sz="2800" b="1" i="1" kern="0" dirty="0">
                <a:solidFill>
                  <a:schemeClr val="bg1"/>
                </a:solidFill>
              </a:rPr>
              <a:t>{</a:t>
            </a:r>
            <a:r>
              <a:rPr lang="uk-UA" sz="2800" b="1" i="1" kern="0" dirty="0">
                <a:solidFill>
                  <a:schemeClr val="bg1"/>
                </a:solidFill>
              </a:rPr>
              <a:t>Відлік від нуля!</a:t>
            </a:r>
            <a:r>
              <a:rPr lang="en-US" sz="2800" b="1" i="1" kern="0" dirty="0">
                <a:solidFill>
                  <a:schemeClr val="bg1"/>
                </a:solidFill>
              </a:rPr>
              <a:t>}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2A56F-8F49-4610-A660-99B76BC8C948}"/>
              </a:ext>
            </a:extLst>
          </p:cNvPr>
          <p:cNvSpPr txBox="1"/>
          <p:nvPr/>
        </p:nvSpPr>
        <p:spPr>
          <a:xfrm>
            <a:off x="72008" y="329526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 має метод </a:t>
            </a:r>
            <a:r>
              <a:rPr lang="en-US" sz="2800" b="1" i="1" kern="0" dirty="0">
                <a:solidFill>
                  <a:srgbClr val="FFFF00"/>
                </a:solidFill>
              </a:rPr>
              <a:t>Delete</a:t>
            </a:r>
            <a:r>
              <a:rPr lang="ru-RU" sz="2800" b="1" i="1" kern="0" dirty="0">
                <a:solidFill>
                  <a:schemeClr val="bg1"/>
                </a:solidFill>
              </a:rPr>
              <a:t>()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вилучення рядка: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6F202-63F8-43AD-A549-64A10EFAB309}"/>
              </a:ext>
            </a:extLst>
          </p:cNvPr>
          <p:cNvSpPr txBox="1"/>
          <p:nvPr/>
        </p:nvSpPr>
        <p:spPr>
          <a:xfrm>
            <a:off x="72008" y="3971048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Memo</a:t>
            </a:r>
            <a:r>
              <a:rPr lang="ru-RU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Lines.Delete</a:t>
            </a:r>
            <a:r>
              <a:rPr lang="en-US" sz="2800" b="1" i="1" kern="0" dirty="0">
                <a:solidFill>
                  <a:schemeClr val="bg1"/>
                </a:solidFill>
              </a:rPr>
              <a:t>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  <a:r>
              <a:rPr lang="ru-RU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// </a:t>
            </a:r>
            <a:r>
              <a:rPr lang="uk-UA" sz="2800" b="1" i="1" kern="0" dirty="0">
                <a:solidFill>
                  <a:schemeClr val="bg1"/>
                </a:solidFill>
              </a:rPr>
              <a:t>Вилучення рядка з індексом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C1F70-BCA7-46E3-920B-8F30A72DA2D2}"/>
              </a:ext>
            </a:extLst>
          </p:cNvPr>
          <p:cNvSpPr txBox="1"/>
          <p:nvPr/>
        </p:nvSpPr>
        <p:spPr>
          <a:xfrm>
            <a:off x="72008" y="464683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очищення всього вмісту поля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 призначений метод </a:t>
            </a:r>
            <a:r>
              <a:rPr lang="en-US" sz="2800" b="1" i="1" kern="0" dirty="0">
                <a:solidFill>
                  <a:srgbClr val="FFFF00"/>
                </a:solidFill>
              </a:rPr>
              <a:t>Clear</a:t>
            </a:r>
            <a:r>
              <a:rPr lang="en-US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45C39-B016-431E-9903-C1FF7623CB2D}"/>
              </a:ext>
            </a:extLst>
          </p:cNvPr>
          <p:cNvSpPr txBox="1"/>
          <p:nvPr/>
        </p:nvSpPr>
        <p:spPr>
          <a:xfrm>
            <a:off x="72008" y="5706192"/>
            <a:ext cx="12050142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chemeClr val="bg1"/>
                </a:solidFill>
              </a:rPr>
              <a:t>Memo</a:t>
            </a:r>
            <a:r>
              <a:rPr lang="ru-RU" sz="4400" b="1" i="1" kern="0" dirty="0">
                <a:solidFill>
                  <a:schemeClr val="bg1"/>
                </a:solidFill>
              </a:rPr>
              <a:t>1</a:t>
            </a:r>
            <a:r>
              <a:rPr lang="en-US" sz="4400" b="1" i="1" kern="0" dirty="0">
                <a:solidFill>
                  <a:schemeClr val="bg1"/>
                </a:solidFill>
              </a:rPr>
              <a:t>.Clear;</a:t>
            </a:r>
          </a:p>
        </p:txBody>
      </p:sp>
    </p:spTree>
    <p:extLst>
      <p:ext uri="{BB962C8B-B14F-4D97-AF65-F5344CB8AC3E}">
        <p14:creationId xmlns:p14="http://schemas.microsoft.com/office/powerpoint/2010/main" val="29887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Поле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зручно використовувати для відображення значень елементів масиву: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75F95-02D9-4929-BFBD-0B007A80B8FC}"/>
              </a:ext>
            </a:extLst>
          </p:cNvPr>
          <p:cNvSpPr txBox="1"/>
          <p:nvPr/>
        </p:nvSpPr>
        <p:spPr>
          <a:xfrm>
            <a:off x="72008" y="2273570"/>
            <a:ext cx="12050142" cy="267765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words: array[1..5] of String;</a:t>
            </a:r>
            <a:r>
              <a:rPr lang="ru-R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і: </a:t>
            </a:r>
            <a:r>
              <a:rPr lang="en-US" sz="2800" b="1" i="1" kern="0" dirty="0">
                <a:solidFill>
                  <a:schemeClr val="bg1"/>
                </a:solidFill>
              </a:rPr>
              <a:t>Integer;</a:t>
            </a:r>
            <a:endParaRPr lang="ru-RU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i:=1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5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words[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  <a:endParaRPr lang="ru-RU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     </a:t>
            </a:r>
            <a:r>
              <a:rPr lang="en-US" sz="2800" b="1" i="1" kern="0" dirty="0">
                <a:solidFill>
                  <a:schemeClr val="bg1"/>
                </a:solidFill>
              </a:rPr>
              <a:t>Memo</a:t>
            </a:r>
            <a:r>
              <a:rPr lang="ru-RU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.Clear;</a:t>
            </a:r>
            <a:endParaRPr lang="ru-RU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     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5 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            </a:t>
            </a:r>
            <a:r>
              <a:rPr lang="en-US" sz="2800" b="1" i="1" kern="0" dirty="0">
                <a:solidFill>
                  <a:schemeClr val="bg1"/>
                </a:solidFill>
              </a:rPr>
              <a:t>Memo</a:t>
            </a:r>
            <a:r>
              <a:rPr lang="ru-RU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Lines.Add</a:t>
            </a:r>
            <a:r>
              <a:rPr lang="en-US" sz="2800" b="1" i="1" kern="0" dirty="0">
                <a:solidFill>
                  <a:schemeClr val="bg1"/>
                </a:solidFill>
              </a:rPr>
              <a:t>(words[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]);</a:t>
            </a:r>
            <a:endParaRPr lang="ru-RU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0E283-2FAE-4950-8886-4540F5AAAD65}"/>
              </a:ext>
            </a:extLst>
          </p:cNvPr>
          <p:cNvSpPr txBox="1"/>
          <p:nvPr/>
        </p:nvSpPr>
        <p:spPr>
          <a:xfrm>
            <a:off x="1421296" y="5080956"/>
            <a:ext cx="1070085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масиву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ru-RU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.Lines</a:t>
            </a:r>
            <a:r>
              <a:rPr lang="ru-RU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мають   нумерацію від </a:t>
            </a:r>
            <a:r>
              <a:rPr lang="uk-UA" sz="2800" b="1" i="1" kern="0" dirty="0">
                <a:solidFill>
                  <a:srgbClr val="FFFF00"/>
                </a:solidFill>
              </a:rPr>
              <a:t>0</a:t>
            </a:r>
            <a:r>
              <a:rPr lang="uk-UA" sz="2800" b="1" i="1" kern="0" dirty="0">
                <a:solidFill>
                  <a:schemeClr val="bg1"/>
                </a:solidFill>
              </a:rPr>
              <a:t>  до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ru-RU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</a:t>
            </a:r>
            <a:r>
              <a:rPr lang="en-US" sz="2800" b="1" i="1" kern="0" dirty="0" err="1">
                <a:solidFill>
                  <a:srgbClr val="FFFF00"/>
                </a:solidFill>
              </a:rPr>
              <a:t>Lines.Count</a:t>
            </a:r>
            <a:r>
              <a:rPr lang="ru-RU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-</a:t>
            </a:r>
            <a:r>
              <a:rPr lang="ru-RU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C777616-1294-4DF4-AAC3-FC66B21A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0809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цілих чисел, які вводяться з клавіатури у поле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. Кількість чисел не перевищує 100.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C45A2-DD2F-4662-92D8-AB0A74256A01}"/>
              </a:ext>
            </a:extLst>
          </p:cNvPr>
          <p:cNvSpPr txBox="1"/>
          <p:nvPr/>
        </p:nvSpPr>
        <p:spPr>
          <a:xfrm>
            <a:off x="72009" y="2248568"/>
            <a:ext cx="8216586" cy="424731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 err="1">
                <a:solidFill>
                  <a:srgbClr val="FFFF00"/>
                </a:solidFill>
              </a:rPr>
              <a:t>var</a:t>
            </a:r>
            <a:r>
              <a:rPr lang="en-US" sz="2700" b="1" i="1" kern="0" dirty="0">
                <a:solidFill>
                  <a:schemeClr val="bg1"/>
                </a:solidFill>
              </a:rPr>
              <a:t> </a:t>
            </a:r>
            <a:r>
              <a:rPr lang="en-US" sz="2700" b="1" i="1" kern="0" dirty="0" err="1">
                <a:solidFill>
                  <a:schemeClr val="bg1"/>
                </a:solidFill>
              </a:rPr>
              <a:t>Posl</a:t>
            </a:r>
            <a:r>
              <a:rPr lang="en-US" sz="2700" b="1" i="1" kern="0" dirty="0">
                <a:solidFill>
                  <a:schemeClr val="bg1"/>
                </a:solidFill>
              </a:rPr>
              <a:t>: array[1..100] of Integer; {</a:t>
            </a:r>
            <a:r>
              <a:rPr lang="uk-UA" sz="2700" i="1" kern="0" dirty="0">
                <a:solidFill>
                  <a:schemeClr val="bg1"/>
                </a:solidFill>
              </a:rPr>
              <a:t>масив для збереження чисел</a:t>
            </a:r>
            <a:r>
              <a:rPr lang="en-US" sz="2700" b="1" i="1" kern="0" dirty="0">
                <a:solidFill>
                  <a:schemeClr val="bg1"/>
                </a:solidFill>
              </a:rPr>
              <a:t>}</a:t>
            </a:r>
            <a:endParaRPr lang="uk-UA" sz="27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i="1" kern="0" dirty="0">
                <a:solidFill>
                  <a:schemeClr val="bg1"/>
                </a:solidFill>
              </a:rPr>
              <a:t>        </a:t>
            </a:r>
            <a:r>
              <a:rPr lang="en-US" sz="2700" b="1" i="1" kern="0" dirty="0">
                <a:solidFill>
                  <a:schemeClr val="bg1"/>
                </a:solidFill>
              </a:rPr>
              <a:t>N, </a:t>
            </a:r>
            <a:r>
              <a:rPr lang="uk-UA" sz="2700" b="1" i="1" kern="0" dirty="0">
                <a:solidFill>
                  <a:schemeClr val="bg1"/>
                </a:solidFill>
              </a:rPr>
              <a:t>і, </a:t>
            </a:r>
            <a:r>
              <a:rPr lang="en-US" sz="2700" b="1" i="1" kern="0" dirty="0">
                <a:solidFill>
                  <a:schemeClr val="bg1"/>
                </a:solidFill>
              </a:rPr>
              <a:t>Sum: Integer;</a:t>
            </a:r>
            <a:endParaRPr lang="ru-RU" sz="27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i="1" kern="0" dirty="0">
                <a:solidFill>
                  <a:schemeClr val="bg1"/>
                </a:solidFill>
              </a:rPr>
              <a:t>     </a:t>
            </a:r>
            <a:r>
              <a:rPr lang="en-US" sz="2700" b="1" i="1" kern="0" dirty="0">
                <a:solidFill>
                  <a:schemeClr val="bg1"/>
                </a:solidFill>
              </a:rPr>
              <a:t>N := Memo</a:t>
            </a:r>
            <a:r>
              <a:rPr lang="ru-RU" sz="2700" b="1" i="1" kern="0" dirty="0">
                <a:solidFill>
                  <a:schemeClr val="bg1"/>
                </a:solidFill>
              </a:rPr>
              <a:t>1</a:t>
            </a:r>
            <a:r>
              <a:rPr lang="en-US" sz="2700" b="1" i="1" kern="0" dirty="0">
                <a:solidFill>
                  <a:schemeClr val="bg1"/>
                </a:solidFill>
              </a:rPr>
              <a:t>.</a:t>
            </a:r>
            <a:r>
              <a:rPr lang="en-US" sz="2700" b="1" i="1" kern="0" dirty="0" err="1">
                <a:solidFill>
                  <a:schemeClr val="bg1"/>
                </a:solidFill>
              </a:rPr>
              <a:t>Lines.Count</a:t>
            </a:r>
            <a:r>
              <a:rPr lang="en-US" sz="2700" b="1" i="1" kern="0" dirty="0">
                <a:solidFill>
                  <a:schemeClr val="bg1"/>
                </a:solidFill>
              </a:rPr>
              <a:t>;   Sum := 0;</a:t>
            </a:r>
            <a:endParaRPr lang="ru-RU" sz="27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i="1" kern="0" dirty="0">
                <a:solidFill>
                  <a:schemeClr val="bg1"/>
                </a:solidFill>
              </a:rPr>
              <a:t>     </a:t>
            </a:r>
            <a:r>
              <a:rPr lang="en-US" sz="2700" b="1" i="1" kern="0" dirty="0">
                <a:solidFill>
                  <a:srgbClr val="FFFF00"/>
                </a:solidFill>
              </a:rPr>
              <a:t>For</a:t>
            </a:r>
            <a:r>
              <a:rPr lang="en-US" sz="2700" b="1" i="1" kern="0" dirty="0">
                <a:solidFill>
                  <a:schemeClr val="bg1"/>
                </a:solidFill>
              </a:rPr>
              <a:t> </a:t>
            </a:r>
            <a:r>
              <a:rPr lang="uk-UA" sz="2700" b="1" i="1" kern="0" dirty="0">
                <a:solidFill>
                  <a:schemeClr val="bg1"/>
                </a:solidFill>
              </a:rPr>
              <a:t>і := 1 </a:t>
            </a:r>
            <a:r>
              <a:rPr lang="en-US" sz="2700" b="1" i="1" kern="0" dirty="0">
                <a:solidFill>
                  <a:srgbClr val="FFFF00"/>
                </a:solidFill>
              </a:rPr>
              <a:t>to</a:t>
            </a:r>
            <a:r>
              <a:rPr lang="en-US" sz="2700" b="1" i="1" kern="0" dirty="0">
                <a:solidFill>
                  <a:schemeClr val="bg1"/>
                </a:solidFill>
              </a:rPr>
              <a:t> N </a:t>
            </a:r>
            <a:r>
              <a:rPr lang="en-US" sz="2700" b="1" i="1" kern="0" dirty="0">
                <a:solidFill>
                  <a:srgbClr val="FFFF00"/>
                </a:solidFill>
              </a:rPr>
              <a:t>do</a:t>
            </a:r>
            <a:r>
              <a:rPr lang="en-US" sz="2700" b="1" i="1" kern="0" dirty="0">
                <a:solidFill>
                  <a:schemeClr val="bg1"/>
                </a:solidFill>
              </a:rPr>
              <a:t> </a:t>
            </a:r>
            <a:r>
              <a:rPr lang="en-US" sz="2700" b="1" i="1" kern="0" dirty="0" err="1">
                <a:solidFill>
                  <a:schemeClr val="bg1"/>
                </a:solidFill>
              </a:rPr>
              <a:t>Posl</a:t>
            </a:r>
            <a:r>
              <a:rPr lang="en-US" sz="2700" b="1" i="1" kern="0" dirty="0">
                <a:solidFill>
                  <a:schemeClr val="bg1"/>
                </a:solidFill>
              </a:rPr>
              <a:t>[</a:t>
            </a:r>
            <a:r>
              <a:rPr lang="en-US" sz="2700" b="1" i="1" kern="0" dirty="0" err="1">
                <a:solidFill>
                  <a:schemeClr val="bg1"/>
                </a:solidFill>
              </a:rPr>
              <a:t>i</a:t>
            </a:r>
            <a:r>
              <a:rPr lang="en-US" sz="2700" b="1" i="1" kern="0" dirty="0">
                <a:solidFill>
                  <a:schemeClr val="bg1"/>
                </a:solidFill>
              </a:rPr>
              <a:t>] := </a:t>
            </a:r>
            <a:r>
              <a:rPr lang="en-US" sz="27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700" b="1" i="1" kern="0" dirty="0">
                <a:solidFill>
                  <a:schemeClr val="bg1"/>
                </a:solidFill>
              </a:rPr>
              <a:t>(Memo1.Lines[i-1]);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     </a:t>
            </a:r>
            <a:r>
              <a:rPr lang="en-US" sz="2700" b="1" i="1" kern="0" dirty="0">
                <a:solidFill>
                  <a:srgbClr val="FFFF00"/>
                </a:solidFill>
              </a:rPr>
              <a:t>For</a:t>
            </a:r>
            <a:r>
              <a:rPr lang="en-US" sz="2700" b="1" i="1" kern="0" dirty="0">
                <a:solidFill>
                  <a:schemeClr val="bg1"/>
                </a:solidFill>
              </a:rPr>
              <a:t> </a:t>
            </a:r>
            <a:r>
              <a:rPr lang="uk-UA" sz="2700" b="1" i="1" kern="0" dirty="0">
                <a:solidFill>
                  <a:schemeClr val="bg1"/>
                </a:solidFill>
              </a:rPr>
              <a:t>і :=1 </a:t>
            </a:r>
            <a:r>
              <a:rPr lang="en-US" sz="2700" b="1" i="1" kern="0" dirty="0">
                <a:solidFill>
                  <a:srgbClr val="FFFF00"/>
                </a:solidFill>
              </a:rPr>
              <a:t>to</a:t>
            </a:r>
            <a:r>
              <a:rPr lang="en-US" sz="2700" b="1" i="1" kern="0" dirty="0">
                <a:solidFill>
                  <a:schemeClr val="bg1"/>
                </a:solidFill>
              </a:rPr>
              <a:t> N </a:t>
            </a:r>
            <a:r>
              <a:rPr lang="en-US" sz="2700" b="1" i="1" kern="0" dirty="0">
                <a:solidFill>
                  <a:srgbClr val="FFFF00"/>
                </a:solidFill>
              </a:rPr>
              <a:t>do</a:t>
            </a:r>
            <a:r>
              <a:rPr lang="en-US" sz="2700" b="1" i="1" kern="0" dirty="0">
                <a:solidFill>
                  <a:schemeClr val="bg1"/>
                </a:solidFill>
              </a:rPr>
              <a:t> Sum := </a:t>
            </a:r>
            <a:r>
              <a:rPr lang="en-US" sz="2700" b="1" i="1" kern="0" dirty="0" err="1">
                <a:solidFill>
                  <a:schemeClr val="bg1"/>
                </a:solidFill>
              </a:rPr>
              <a:t>Sum+Posl</a:t>
            </a:r>
            <a:r>
              <a:rPr lang="en-US" sz="2700" b="1" i="1" kern="0" dirty="0">
                <a:solidFill>
                  <a:schemeClr val="bg1"/>
                </a:solidFill>
              </a:rPr>
              <a:t>[</a:t>
            </a:r>
            <a:r>
              <a:rPr lang="en-US" sz="2700" b="1" i="1" kern="0" dirty="0" err="1">
                <a:solidFill>
                  <a:schemeClr val="bg1"/>
                </a:solidFill>
              </a:rPr>
              <a:t>i</a:t>
            </a:r>
            <a:r>
              <a:rPr lang="en-US" sz="2700" b="1" i="1" kern="0" dirty="0">
                <a:solidFill>
                  <a:schemeClr val="bg1"/>
                </a:solidFill>
              </a:rPr>
              <a:t>];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     Edit1.Text := </a:t>
            </a:r>
            <a:r>
              <a:rPr lang="en-US" sz="27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700" b="1" i="1" kern="0" dirty="0">
                <a:solidFill>
                  <a:schemeClr val="bg1"/>
                </a:solidFill>
              </a:rPr>
              <a:t>(Sum);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end</a:t>
            </a:r>
            <a:r>
              <a:rPr lang="en-US" sz="27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B885F-198C-43D9-97D8-2F50D831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687" y="2248567"/>
            <a:ext cx="3481644" cy="424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0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Організувати пошук рядка '32'  в масиві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rgbClr val="FFFF00"/>
                </a:solidFill>
              </a:rPr>
              <a:t>1.</a:t>
            </a:r>
            <a:r>
              <a:rPr lang="en-US" sz="2800" b="1" i="1" kern="0" dirty="0">
                <a:solidFill>
                  <a:srgbClr val="FFFF00"/>
                </a:solidFill>
              </a:rPr>
              <a:t>Lines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272E1-4C36-4814-9BC5-88843CA9B7EE}"/>
              </a:ext>
            </a:extLst>
          </p:cNvPr>
          <p:cNvSpPr txBox="1"/>
          <p:nvPr/>
        </p:nvSpPr>
        <p:spPr>
          <a:xfrm>
            <a:off x="72008" y="1783597"/>
            <a:ext cx="8364069" cy="267765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і: </a:t>
            </a:r>
            <a:r>
              <a:rPr lang="en-US" sz="2800" b="1" i="1" kern="0" dirty="0">
                <a:solidFill>
                  <a:schemeClr val="bg1"/>
                </a:solidFill>
              </a:rPr>
              <a:t>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0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Memo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Lines.Count</a:t>
            </a:r>
            <a:r>
              <a:rPr lang="en-US" sz="2800" b="1" i="1" kern="0" dirty="0">
                <a:solidFill>
                  <a:schemeClr val="bg1"/>
                </a:solidFill>
              </a:rPr>
              <a:t> - 1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chemeClr val="bg1"/>
                </a:solidFill>
              </a:rPr>
              <a:t> Memo1.Lines[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= '32'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Edit1.Text := '</a:t>
            </a:r>
            <a:r>
              <a:rPr lang="uk-UA" sz="2800" b="1" i="1" kern="0" dirty="0">
                <a:solidFill>
                  <a:schemeClr val="bg1"/>
                </a:solidFill>
              </a:rPr>
              <a:t>Знайдено в рядку ' +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);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91AB8-6EB5-4C99-BFE9-89B21602F20D}"/>
              </a:ext>
            </a:extLst>
          </p:cNvPr>
          <p:cNvSpPr txBox="1"/>
          <p:nvPr/>
        </p:nvSpPr>
        <p:spPr>
          <a:xfrm>
            <a:off x="72008" y="4524867"/>
            <a:ext cx="836406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Таким чином, компонент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є зручним інструментом для введення і виведення значень елементів одновимірного масиву.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601A38-11A8-47A7-AF8F-80181D092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615" y="1783597"/>
            <a:ext cx="3607535" cy="45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 керування Багаторядкове текстове поле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Компонент </a:t>
            </a:r>
            <a:r>
              <a:rPr lang="en-US" sz="2800" b="1" i="1" kern="0" dirty="0">
                <a:solidFill>
                  <a:srgbClr val="FFFF00"/>
                </a:solidFill>
              </a:rPr>
              <a:t>Memo </a:t>
            </a:r>
            <a:r>
              <a:rPr lang="uk-UA" sz="2800" b="1" i="1" kern="0" dirty="0">
                <a:solidFill>
                  <a:schemeClr val="bg1"/>
                </a:solidFill>
              </a:rPr>
              <a:t>є вікном редагування багаторядкового тексту.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D9FF5-068E-4B7A-880D-6C32EC450E54}"/>
              </a:ext>
            </a:extLst>
          </p:cNvPr>
          <p:cNvSpPr txBox="1"/>
          <p:nvPr/>
        </p:nvSpPr>
        <p:spPr>
          <a:xfrm>
            <a:off x="72008" y="512939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Memo1.Text := '</a:t>
            </a:r>
            <a:r>
              <a:rPr lang="uk-UA" sz="2800" b="1" i="1" kern="0" dirty="0">
                <a:solidFill>
                  <a:schemeClr val="bg1"/>
                </a:solidFill>
              </a:rPr>
              <a:t>Це текстовий рядок у вікні редагування';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0BFB3-2506-49FE-BECB-9E8C26F018E1}"/>
              </a:ext>
            </a:extLst>
          </p:cNvPr>
          <p:cNvSpPr txBox="1"/>
          <p:nvPr/>
        </p:nvSpPr>
        <p:spPr>
          <a:xfrm>
            <a:off x="72008" y="57482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Ознайомимось із властивостями компонента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, які будуть корисні під час роботи з масивами даних.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749B7-79C5-49D1-B4EF-0BA1EC19A55B}"/>
              </a:ext>
            </a:extLst>
          </p:cNvPr>
          <p:cNvSpPr txBox="1"/>
          <p:nvPr/>
        </p:nvSpPr>
        <p:spPr>
          <a:xfrm>
            <a:off x="72008" y="4141167"/>
            <a:ext cx="12050142" cy="8925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 вже знайомі з властивістю </a:t>
            </a:r>
            <a:r>
              <a:rPr lang="en-US" sz="2600" b="1" i="1" kern="0" dirty="0">
                <a:solidFill>
                  <a:srgbClr val="FFFF00"/>
                </a:solidFill>
              </a:rPr>
              <a:t>Text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компонента </a:t>
            </a:r>
            <a:r>
              <a:rPr lang="en-US" sz="2600" b="1" i="1" kern="0" dirty="0">
                <a:solidFill>
                  <a:srgbClr val="FFFF00"/>
                </a:solidFill>
              </a:rPr>
              <a:t>Memo</a:t>
            </a:r>
            <a:r>
              <a:rPr lang="uk-UA" sz="2600" b="1" i="1" kern="0" dirty="0">
                <a:solidFill>
                  <a:schemeClr val="bg1"/>
                </a:solidFill>
              </a:rPr>
              <a:t>, яка дозволяє працювати з текстом у вікні як єдиним цілим: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58B916-441A-408C-9563-5EAC43CB9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96" y="2233018"/>
            <a:ext cx="9827366" cy="182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EC4AC5BE-3FEA-4245-9995-AE0FB239E94B}"/>
              </a:ext>
            </a:extLst>
          </p:cNvPr>
          <p:cNvSpPr/>
          <p:nvPr/>
        </p:nvSpPr>
        <p:spPr>
          <a:xfrm>
            <a:off x="6216442" y="3050283"/>
            <a:ext cx="760828" cy="7426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ілка вліво 20">
            <a:extLst>
              <a:ext uri="{FF2B5EF4-FFF2-40B4-BE49-F238E27FC236}">
                <a16:creationId xmlns:a16="http://schemas.microsoft.com/office/drawing/2014/main" id="{31701295-7601-4744-A899-9C946D3F2F9F}"/>
              </a:ext>
            </a:extLst>
          </p:cNvPr>
          <p:cNvSpPr/>
          <p:nvPr/>
        </p:nvSpPr>
        <p:spPr>
          <a:xfrm rot="18900000">
            <a:off x="6657260" y="243313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82327" y="5445224"/>
            <a:ext cx="4497879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п</a:t>
            </a:r>
            <a:r>
              <a:rPr kumimoji="0" lang="uk-UA" sz="54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оле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7C956-4B6C-4F53-8188-40F69E954C12}"/>
              </a:ext>
            </a:extLst>
          </p:cNvPr>
          <p:cNvSpPr txBox="1"/>
          <p:nvPr/>
        </p:nvSpPr>
        <p:spPr>
          <a:xfrm>
            <a:off x="119263" y="5456831"/>
            <a:ext cx="598597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Текстове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4A90090D-4260-409B-8C9A-29DE9C5B7F8F}"/>
              </a:ext>
            </a:extLst>
          </p:cNvPr>
          <p:cNvGrpSpPr/>
          <p:nvPr/>
        </p:nvGrpSpPr>
        <p:grpSpPr>
          <a:xfrm>
            <a:off x="1899970" y="1225496"/>
            <a:ext cx="8324672" cy="2003274"/>
            <a:chOff x="-134057" y="1698512"/>
            <a:chExt cx="10409921" cy="250507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0D45D7-07C8-4F6C-A043-0D4A19D1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4057" y="1698512"/>
              <a:ext cx="7753350" cy="248602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46E378F-96EB-40CE-8C66-B82AB0B1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5064" y="1698512"/>
              <a:ext cx="2590800" cy="2505075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CBF947-76A6-4B6E-8C37-327210985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705" y="3352917"/>
            <a:ext cx="5788930" cy="20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Яка властивість компонента Мето містить у вигляді масиву список наявних елементів?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2890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визначити кількість елементів у масиві Memo1.Lines?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261045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запрограмувати додавання елемента в кінець списку поля Memo1?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90" y="4293186"/>
            <a:ext cx="1045138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запрограмувати вставляння елемента перед п'ятим рядком у списку поля Memo1?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D7536-56D9-4795-93B2-FDACBB96376B}"/>
              </a:ext>
            </a:extLst>
          </p:cNvPr>
          <p:cNvSpPr txBox="1"/>
          <p:nvPr/>
        </p:nvSpPr>
        <p:spPr>
          <a:xfrm>
            <a:off x="76773" y="5325327"/>
            <a:ext cx="10449001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Запишіть оператор, призначений для виведення п'ятого рядка з поля елемента керування Memo1 у текстове поле Edit1.</a:t>
            </a:r>
          </a:p>
        </p:txBody>
      </p:sp>
    </p:spTree>
    <p:extLst>
      <p:ext uri="{BB962C8B-B14F-4D97-AF65-F5344CB8AC3E}">
        <p14:creationId xmlns:p14="http://schemas.microsoft.com/office/powerpoint/2010/main" val="20932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Складіть програму для виконання завдання: масив </a:t>
            </a:r>
            <a:r>
              <a:rPr lang="uk-UA" sz="2800" b="1" i="1" kern="0" dirty="0" err="1">
                <a:solidFill>
                  <a:srgbClr val="FFFFFF"/>
                </a:solidFill>
              </a:rPr>
              <a:t>Numbers</a:t>
            </a:r>
            <a:r>
              <a:rPr lang="uk-UA" sz="2800" b="1" i="1" kern="0" dirty="0">
                <a:solidFill>
                  <a:srgbClr val="FFFFFF"/>
                </a:solidFill>
              </a:rPr>
              <a:t>[1..10] заповнити випадковими числами в межах 100 і вивести значення елементів масиву у поле </a:t>
            </a:r>
            <a:r>
              <a:rPr lang="uk-UA" sz="2800" b="1" i="1" kern="0" dirty="0" err="1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rgbClr val="FFFFFF"/>
                </a:solidFill>
              </a:rPr>
              <a:t>.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Edit1</a:t>
            </a:r>
            <a:r>
              <a:rPr lang="uk-UA" sz="2800" b="1" i="1" kern="0" dirty="0">
                <a:solidFill>
                  <a:srgbClr val="FFFFFF"/>
                </a:solidFill>
              </a:rPr>
              <a:t> вводиться ціле число </a:t>
            </a:r>
            <a:r>
              <a:rPr lang="uk-UA" sz="2800" b="1" i="1" kern="0" dirty="0">
                <a:solidFill>
                  <a:srgbClr val="FFFF00"/>
                </a:solidFill>
              </a:rPr>
              <a:t>К</a:t>
            </a:r>
            <a:r>
              <a:rPr lang="uk-UA" sz="2800" b="1" i="1" kern="0" dirty="0">
                <a:solidFill>
                  <a:srgbClr val="FFFFFF"/>
                </a:solidFill>
              </a:rPr>
              <a:t>. Визначити, в якому рядку </a:t>
            </a:r>
            <a:r>
              <a:rPr lang="uk-UA" sz="2800" b="1" i="1" kern="0" dirty="0" err="1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rgbClr val="FFFFFF"/>
                </a:solidFill>
              </a:rPr>
              <a:t> знаходиться елемент, що дорівнює </a:t>
            </a:r>
            <a:r>
              <a:rPr lang="uk-UA" sz="2800" b="1" i="1" kern="0" dirty="0">
                <a:solidFill>
                  <a:srgbClr val="FFFF00"/>
                </a:solidFill>
              </a:rPr>
              <a:t>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locks, cubes, digits, ranking icon">
            <a:extLst>
              <a:ext uri="{FF2B5EF4-FFF2-40B4-BE49-F238E27FC236}">
                <a16:creationId xmlns:a16="http://schemas.microsoft.com/office/drawing/2014/main" id="{792CD98F-CC23-44C9-9250-B4277379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6" y="3933411"/>
            <a:ext cx="2675045" cy="26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33, ст. 184-1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315"/>
              <a:gd name="adj2" fmla="val 17747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1</a:t>
            </a:r>
            <a:r>
              <a:rPr lang="uk-UA" dirty="0"/>
              <a:t>88</a:t>
            </a:r>
            <a:r>
              <a:rPr lang="en-US" dirty="0"/>
              <a:t>-1</a:t>
            </a:r>
            <a:r>
              <a:rPr lang="uk-UA" dirty="0"/>
              <a:t>89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71E0C38-517E-4B1B-A1C3-3BF7364A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ccessories, editor, text icon">
            <a:extLst>
              <a:ext uri="{FF2B5EF4-FFF2-40B4-BE49-F238E27FC236}">
                <a16:creationId xmlns:a16="http://schemas.microsoft.com/office/drawing/2014/main" id="{E1E4746F-07BC-465B-B656-8EFE5335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02" y="3605240"/>
            <a:ext cx="2588034" cy="25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Елемент керування Багаторядкове текстове поле</a:t>
            </a:r>
            <a:endParaRPr lang="uk-UA" sz="25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Розмір текстового поля змінюють: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8F0AAA5-1B2A-412E-AB37-4BBC48F7C3CC}"/>
              </a:ext>
            </a:extLst>
          </p:cNvPr>
          <p:cNvSpPr/>
          <p:nvPr/>
        </p:nvSpPr>
        <p:spPr>
          <a:xfrm>
            <a:off x="72008" y="1801824"/>
            <a:ext cx="5972332" cy="16470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 процесі налаштування екранної форми перетягуванням маркерів зміни розміру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3A39DD7-4C65-4039-80F2-6FE3AEC53845}"/>
              </a:ext>
            </a:extLst>
          </p:cNvPr>
          <p:cNvSpPr/>
          <p:nvPr/>
        </p:nvSpPr>
        <p:spPr>
          <a:xfrm>
            <a:off x="6149820" y="1801824"/>
            <a:ext cx="5972332" cy="16470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 програмі надаючи необхідних значень властивостям </a:t>
            </a:r>
            <a:r>
              <a:rPr lang="en-US" sz="2400" b="1" i="1" kern="0" dirty="0">
                <a:solidFill>
                  <a:srgbClr val="FFFF00"/>
                </a:solidFill>
              </a:rPr>
              <a:t>Width</a:t>
            </a:r>
            <a:r>
              <a:rPr lang="en-US" sz="2400" b="1" i="1" kern="0" dirty="0">
                <a:solidFill>
                  <a:schemeClr val="bg1"/>
                </a:solidFill>
              </a:rPr>
              <a:t> (</a:t>
            </a:r>
            <a:r>
              <a:rPr lang="uk-UA" sz="2400" b="1" i="1" kern="0" dirty="0">
                <a:solidFill>
                  <a:schemeClr val="bg1"/>
                </a:solidFill>
              </a:rPr>
              <a:t>Ширина), </a:t>
            </a:r>
            <a:r>
              <a:rPr lang="en-US" sz="2400" b="1" i="1" kern="0" dirty="0">
                <a:solidFill>
                  <a:srgbClr val="FFFF00"/>
                </a:solidFill>
              </a:rPr>
              <a:t>Height</a:t>
            </a:r>
            <a:r>
              <a:rPr lang="en-US" sz="2400" b="1" i="1" kern="0" dirty="0">
                <a:solidFill>
                  <a:schemeClr val="bg1"/>
                </a:solidFill>
              </a:rPr>
              <a:t> (</a:t>
            </a:r>
            <a:r>
              <a:rPr lang="uk-UA" sz="2400" b="1" i="1" kern="0" dirty="0">
                <a:solidFill>
                  <a:schemeClr val="bg1"/>
                </a:solidFill>
              </a:rPr>
              <a:t>Висота)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3AC673-104F-4233-8DF6-A59690FDB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38" b="38953"/>
          <a:stretch/>
        </p:blipFill>
        <p:spPr>
          <a:xfrm>
            <a:off x="7433179" y="3530719"/>
            <a:ext cx="3405614" cy="295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112D14-5BC3-4DFB-8218-626CBBE1C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29" y="3530719"/>
            <a:ext cx="4242490" cy="296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4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Елемент керування Багаторядкове текстове поле</a:t>
            </a:r>
            <a:endParaRPr lang="uk-UA" sz="25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Опрацювання тексту в полі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 можливе також із використанням буфера обміну, при цьому можна застосовувати стандартні комбінації клавіш: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423CB-27C9-45AB-A069-EB7868AE1A4A}"/>
              </a:ext>
            </a:extLst>
          </p:cNvPr>
          <p:cNvSpPr txBox="1"/>
          <p:nvPr/>
        </p:nvSpPr>
        <p:spPr>
          <a:xfrm>
            <a:off x="72007" y="2692408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 err="1">
                <a:solidFill>
                  <a:schemeClr val="bg1"/>
                </a:solidFill>
              </a:rPr>
              <a:t>Ctrl+X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945C5-E6DE-451C-A12B-EC5D3D3CA15C}"/>
              </a:ext>
            </a:extLst>
          </p:cNvPr>
          <p:cNvSpPr txBox="1"/>
          <p:nvPr/>
        </p:nvSpPr>
        <p:spPr>
          <a:xfrm>
            <a:off x="4110553" y="2692408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 err="1">
                <a:solidFill>
                  <a:schemeClr val="bg1"/>
                </a:solidFill>
              </a:rPr>
              <a:t>Ctrl+C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B683A-48F5-4C5B-9428-7CD252EF31F0}"/>
              </a:ext>
            </a:extLst>
          </p:cNvPr>
          <p:cNvSpPr txBox="1"/>
          <p:nvPr/>
        </p:nvSpPr>
        <p:spPr>
          <a:xfrm>
            <a:off x="8149099" y="2692408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 err="1">
                <a:solidFill>
                  <a:schemeClr val="bg1"/>
                </a:solidFill>
              </a:rPr>
              <a:t>Ctrl+V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15280-53FB-42FE-AF0F-70BD98DD8313}"/>
              </a:ext>
            </a:extLst>
          </p:cNvPr>
          <p:cNvSpPr txBox="1"/>
          <p:nvPr/>
        </p:nvSpPr>
        <p:spPr>
          <a:xfrm>
            <a:off x="72007" y="3572499"/>
            <a:ext cx="397305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Вирізати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2F3C1-5258-4444-B7E4-E0DF96A1694E}"/>
              </a:ext>
            </a:extLst>
          </p:cNvPr>
          <p:cNvSpPr txBox="1"/>
          <p:nvPr/>
        </p:nvSpPr>
        <p:spPr>
          <a:xfrm>
            <a:off x="4110553" y="3572499"/>
            <a:ext cx="397305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Копіювати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8FF71-046D-4BA1-8C48-3B2D281ABD37}"/>
              </a:ext>
            </a:extLst>
          </p:cNvPr>
          <p:cNvSpPr txBox="1"/>
          <p:nvPr/>
        </p:nvSpPr>
        <p:spPr>
          <a:xfrm>
            <a:off x="8149099" y="3572499"/>
            <a:ext cx="397305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Вставити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cut, scissors, shear icon">
            <a:extLst>
              <a:ext uri="{FF2B5EF4-FFF2-40B4-BE49-F238E27FC236}">
                <a16:creationId xmlns:a16="http://schemas.microsoft.com/office/drawing/2014/main" id="{9AE410CF-5344-4973-B81A-8A92559A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37" y="4248046"/>
            <a:ext cx="2324389" cy="23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otographs, picture, pictures, polaroids icon">
            <a:extLst>
              <a:ext uri="{FF2B5EF4-FFF2-40B4-BE49-F238E27FC236}">
                <a16:creationId xmlns:a16="http://schemas.microsoft.com/office/drawing/2014/main" id="{925A01D8-814C-4433-B53F-516AFF94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3" y="4248045"/>
            <a:ext cx="2324389" cy="23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ste icon">
            <a:extLst>
              <a:ext uri="{FF2B5EF4-FFF2-40B4-BE49-F238E27FC236}">
                <a16:creationId xmlns:a16="http://schemas.microsoft.com/office/drawing/2014/main" id="{6925C443-B47E-48F2-A3B5-5AA94E22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24" y="42679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Властивості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Властивості компонента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10907-B3EE-4139-81EF-D68C0E83A96F}"/>
              </a:ext>
            </a:extLst>
          </p:cNvPr>
          <p:cNvSpPr txBox="1"/>
          <p:nvPr/>
        </p:nvSpPr>
        <p:spPr>
          <a:xfrm>
            <a:off x="2872408" y="1907208"/>
            <a:ext cx="924701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Опис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4F328D7-B1FE-4F5E-8896-DCF5165A0310}"/>
              </a:ext>
            </a:extLst>
          </p:cNvPr>
          <p:cNvSpPr/>
          <p:nvPr/>
        </p:nvSpPr>
        <p:spPr>
          <a:xfrm>
            <a:off x="72008" y="1907208"/>
            <a:ext cx="271094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966C4-4A2E-422A-B3E1-42D0E558F1CF}"/>
              </a:ext>
            </a:extLst>
          </p:cNvPr>
          <p:cNvSpPr txBox="1"/>
          <p:nvPr/>
        </p:nvSpPr>
        <p:spPr>
          <a:xfrm>
            <a:off x="2872408" y="2501400"/>
            <a:ext cx="924701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Містить у вигляді масиву список наявних елементів, нумерація яких починається з 0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1E39FA7-00C6-4D42-A143-19B14ED6CC56}"/>
              </a:ext>
            </a:extLst>
          </p:cNvPr>
          <p:cNvSpPr/>
          <p:nvPr/>
        </p:nvSpPr>
        <p:spPr>
          <a:xfrm>
            <a:off x="72008" y="2501400"/>
            <a:ext cx="2710949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Lines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F9E7F-D8E3-4842-BDC6-B54929BF1B3F}"/>
              </a:ext>
            </a:extLst>
          </p:cNvPr>
          <p:cNvSpPr txBox="1"/>
          <p:nvPr/>
        </p:nvSpPr>
        <p:spPr>
          <a:xfrm>
            <a:off x="2872408" y="3526479"/>
            <a:ext cx="924701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Визначає кількість елементів у масиві Lines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69E6B09-1C5E-4F4F-870A-944A4B08ABD0}"/>
              </a:ext>
            </a:extLst>
          </p:cNvPr>
          <p:cNvSpPr/>
          <p:nvPr/>
        </p:nvSpPr>
        <p:spPr>
          <a:xfrm>
            <a:off x="72008" y="3526479"/>
            <a:ext cx="2710949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Lines.Count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FA08E70-B41B-42C4-9D6D-AB103FB5E8C9}"/>
              </a:ext>
            </a:extLst>
          </p:cNvPr>
          <p:cNvSpPr/>
          <p:nvPr/>
        </p:nvSpPr>
        <p:spPr>
          <a:xfrm>
            <a:off x="72008" y="4551558"/>
            <a:ext cx="2710949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ScrollBars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C351A48-4358-455E-968B-F9EEAAE3BABB}"/>
              </a:ext>
            </a:extLst>
          </p:cNvPr>
          <p:cNvSpPr/>
          <p:nvPr/>
        </p:nvSpPr>
        <p:spPr>
          <a:xfrm>
            <a:off x="2872408" y="4551558"/>
            <a:ext cx="9247015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Визначає наявність смуги прокручування</a:t>
            </a:r>
          </a:p>
        </p:txBody>
      </p:sp>
    </p:spTree>
    <p:extLst>
      <p:ext uri="{BB962C8B-B14F-4D97-AF65-F5344CB8AC3E}">
        <p14:creationId xmlns:p14="http://schemas.microsoft.com/office/powerpoint/2010/main" val="5192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Властивості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 у компоненті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 розміщується по рядках.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C17893-ACE9-4DB3-AFD5-806F4DE3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07" y="1820405"/>
            <a:ext cx="5697236" cy="440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0256DBC-67AA-4D73-B83F-CEDA4DA5F5EF}"/>
              </a:ext>
            </a:extLst>
          </p:cNvPr>
          <p:cNvSpPr/>
          <p:nvPr/>
        </p:nvSpPr>
        <p:spPr>
          <a:xfrm>
            <a:off x="6467424" y="2438717"/>
            <a:ext cx="222936" cy="27314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E9C08-C7FD-4F1D-8255-1EFE299258E4}"/>
              </a:ext>
            </a:extLst>
          </p:cNvPr>
          <p:cNvSpPr txBox="1"/>
          <p:nvPr/>
        </p:nvSpPr>
        <p:spPr>
          <a:xfrm>
            <a:off x="6913259" y="2207884"/>
            <a:ext cx="2678988" cy="461665"/>
          </a:xfrm>
          <a:prstGeom prst="wedgeRectCallout">
            <a:avLst>
              <a:gd name="adj1" fmla="val -58756"/>
              <a:gd name="adj2" fmla="val 3557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Має номер 0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C85D78A-0FBC-4017-AF69-443E8BBBD92E}"/>
              </a:ext>
            </a:extLst>
          </p:cNvPr>
          <p:cNvSpPr/>
          <p:nvPr/>
        </p:nvSpPr>
        <p:spPr>
          <a:xfrm>
            <a:off x="6467424" y="4403271"/>
            <a:ext cx="288976" cy="27314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38A5D-DA11-4E43-B5FB-C68187155042}"/>
              </a:ext>
            </a:extLst>
          </p:cNvPr>
          <p:cNvSpPr txBox="1"/>
          <p:nvPr/>
        </p:nvSpPr>
        <p:spPr>
          <a:xfrm>
            <a:off x="6913259" y="4172438"/>
            <a:ext cx="2678988" cy="461665"/>
          </a:xfrm>
          <a:prstGeom prst="wedgeRectCallout">
            <a:avLst>
              <a:gd name="adj1" fmla="val -58756"/>
              <a:gd name="adj2" fmla="val 3557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Має номер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6CFDC-7A04-4B05-9C7B-D58935692A48}"/>
              </a:ext>
            </a:extLst>
          </p:cNvPr>
          <p:cNvSpPr txBox="1"/>
          <p:nvPr/>
        </p:nvSpPr>
        <p:spPr>
          <a:xfrm>
            <a:off x="72008" y="1818955"/>
            <a:ext cx="603382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Рядки в редакторі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 є об'єктами </a:t>
            </a:r>
            <a:r>
              <a:rPr lang="en-US" sz="2800" b="1" i="1" kern="0" dirty="0">
                <a:solidFill>
                  <a:srgbClr val="FFFF00"/>
                </a:solidFill>
              </a:rPr>
              <a:t>Lines[</a:t>
            </a:r>
            <a:r>
              <a:rPr lang="en-US" sz="2800" b="1" i="1" kern="0" dirty="0" err="1">
                <a:solidFill>
                  <a:srgbClr val="FFFF00"/>
                </a:solidFill>
              </a:rPr>
              <a:t>i</a:t>
            </a:r>
            <a:r>
              <a:rPr lang="en-US" sz="2800" b="1" i="1" kern="0" dirty="0">
                <a:solidFill>
                  <a:srgbClr val="FFFF00"/>
                </a:solidFill>
              </a:rPr>
              <a:t>]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типу </a:t>
            </a:r>
            <a:r>
              <a:rPr lang="en-US" sz="2800" b="1" i="1" kern="0" dirty="0">
                <a:solidFill>
                  <a:srgbClr val="FFFF00"/>
                </a:solidFill>
              </a:rPr>
              <a:t>String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де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chemeClr val="bg1"/>
                </a:solidFill>
              </a:rPr>
              <a:t> — номер рядка, відлік починається з нуля.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93B63D-409A-4CE4-BF02-713BF7C1A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2" y="3850212"/>
            <a:ext cx="5384444" cy="255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2F147B4-9FC6-41E7-A750-3EE1C296F56E}"/>
              </a:ext>
            </a:extLst>
          </p:cNvPr>
          <p:cNvSpPr/>
          <p:nvPr/>
        </p:nvSpPr>
        <p:spPr>
          <a:xfrm>
            <a:off x="1002890" y="4903818"/>
            <a:ext cx="4148230" cy="4606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69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Властивості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створення масиву рядків треба: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416BA-E80F-48EE-9871-D79DF0EE2876}"/>
              </a:ext>
            </a:extLst>
          </p:cNvPr>
          <p:cNvSpPr txBox="1"/>
          <p:nvPr/>
        </p:nvSpPr>
        <p:spPr>
          <a:xfrm>
            <a:off x="72009" y="1806681"/>
            <a:ext cx="662376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на формі елемент керування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FA408-FE01-4B43-AD6B-828BDA292414}"/>
              </a:ext>
            </a:extLst>
          </p:cNvPr>
          <p:cNvSpPr txBox="1"/>
          <p:nvPr/>
        </p:nvSpPr>
        <p:spPr>
          <a:xfrm>
            <a:off x="72009" y="2847486"/>
            <a:ext cx="662376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Інспектор об'єктів </a:t>
            </a:r>
            <a:r>
              <a:rPr lang="uk-UA" sz="2800" b="1" i="1" kern="0" dirty="0">
                <a:solidFill>
                  <a:schemeClr val="bg1"/>
                </a:solidFill>
              </a:rPr>
              <a:t>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…</a:t>
            </a:r>
            <a:r>
              <a:rPr lang="uk-UA" sz="2800" b="1" i="1" kern="0" dirty="0">
                <a:solidFill>
                  <a:schemeClr val="bg1"/>
                </a:solidFill>
              </a:rPr>
              <a:t> праворуч від 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Lines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80BC45-4CE8-442A-8DA6-B6505306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331" y="1801824"/>
            <a:ext cx="5305819" cy="371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AA7BFB-A8C3-4980-8DB3-533CDF5D8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938"/>
          <a:stretch/>
        </p:blipFill>
        <p:spPr>
          <a:xfrm>
            <a:off x="1170688" y="4797644"/>
            <a:ext cx="4242490" cy="163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5FB6F6D-7352-40D9-B0A1-247BBE69FD3C}"/>
              </a:ext>
            </a:extLst>
          </p:cNvPr>
          <p:cNvSpPr/>
          <p:nvPr/>
        </p:nvSpPr>
        <p:spPr>
          <a:xfrm>
            <a:off x="4566067" y="5615277"/>
            <a:ext cx="390524" cy="4286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955FADBA-FCD0-40CC-939D-D173CF7E2612}"/>
              </a:ext>
            </a:extLst>
          </p:cNvPr>
          <p:cNvSpPr/>
          <p:nvPr/>
        </p:nvSpPr>
        <p:spPr>
          <a:xfrm rot="2700000" flipH="1">
            <a:off x="3770755" y="50624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Властивості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40D29-21CC-437C-9287-DDBCD328513A}"/>
              </a:ext>
            </a:extLst>
          </p:cNvPr>
          <p:cNvSpPr txBox="1"/>
          <p:nvPr/>
        </p:nvSpPr>
        <p:spPr>
          <a:xfrm>
            <a:off x="72008" y="1196763"/>
            <a:ext cx="628903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Редактор рядків </a:t>
            </a:r>
            <a:r>
              <a:rPr lang="uk-UA" sz="2800" b="1" i="1" kern="0" dirty="0">
                <a:solidFill>
                  <a:schemeClr val="bg1"/>
                </a:solidFill>
              </a:rPr>
              <a:t>ввести рядки. Після клацання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 вміст вікна відобразиться в полі </a:t>
            </a:r>
            <a:r>
              <a:rPr lang="en-US" sz="2800" b="1" i="1" kern="0" dirty="0">
                <a:solidFill>
                  <a:srgbClr val="FFFF00"/>
                </a:solidFill>
              </a:rPr>
              <a:t>Memo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0F7B25-59E1-4173-8C81-0265EA6E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84" y="1196762"/>
            <a:ext cx="5685466" cy="54874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4CDE29-4407-408A-A6BC-0DC2A9D85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63" y="3544602"/>
            <a:ext cx="4051723" cy="286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6CA0117D-DE74-40C9-BE9A-6D6A62A0E54C}"/>
              </a:ext>
            </a:extLst>
          </p:cNvPr>
          <p:cNvSpPr/>
          <p:nvPr/>
        </p:nvSpPr>
        <p:spPr>
          <a:xfrm rot="20107951">
            <a:off x="4772280" y="4200509"/>
            <a:ext cx="1844313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Властивості компонента </a:t>
            </a:r>
            <a:r>
              <a:rPr lang="en-US" dirty="0"/>
              <a:t>Memo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440166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Редактор рядків надає можливість упорядкування рядків (елементів масиву </a:t>
            </a:r>
            <a:r>
              <a:rPr lang="en-US" sz="2800" b="1" i="1" kern="0" dirty="0">
                <a:solidFill>
                  <a:srgbClr val="FFFF00"/>
                </a:solidFill>
              </a:rPr>
              <a:t>Lines</a:t>
            </a:r>
            <a:r>
              <a:rPr lang="en-US" sz="2800" b="1" i="1" kern="0" dirty="0">
                <a:solidFill>
                  <a:schemeClr val="bg1"/>
                </a:solidFill>
              </a:rPr>
              <a:t>)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C9197A-9EFE-486B-853D-3D1DD05A6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65" y="1196763"/>
            <a:ext cx="7530485" cy="5378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8FD776-B57D-4AFD-8CCB-379EF3D16052}"/>
              </a:ext>
            </a:extLst>
          </p:cNvPr>
          <p:cNvSpPr txBox="1"/>
          <p:nvPr/>
        </p:nvSpPr>
        <p:spPr>
          <a:xfrm>
            <a:off x="72009" y="3621797"/>
            <a:ext cx="4401669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За зростанням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C2E2A-F88B-435C-9DDE-A8B60D79C08F}"/>
              </a:ext>
            </a:extLst>
          </p:cNvPr>
          <p:cNvSpPr txBox="1"/>
          <p:nvPr/>
        </p:nvSpPr>
        <p:spPr>
          <a:xfrm>
            <a:off x="72008" y="4392440"/>
            <a:ext cx="4401669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або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4994B-0908-4E39-9C45-5131F20897A5}"/>
              </a:ext>
            </a:extLst>
          </p:cNvPr>
          <p:cNvSpPr txBox="1"/>
          <p:nvPr/>
        </p:nvSpPr>
        <p:spPr>
          <a:xfrm>
            <a:off x="72008" y="5163083"/>
            <a:ext cx="4401669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За спаданням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94FCF8A-DC11-4F07-A194-3AF86265062E}"/>
              </a:ext>
            </a:extLst>
          </p:cNvPr>
          <p:cNvSpPr/>
          <p:nvPr/>
        </p:nvSpPr>
        <p:spPr>
          <a:xfrm>
            <a:off x="4679298" y="3582468"/>
            <a:ext cx="3098018" cy="7334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295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62411</TotalTime>
  <Words>1180</Words>
  <Application>Microsoft Office PowerPoint</Application>
  <PresentationFormat>Широкий екран</PresentationFormat>
  <Paragraphs>154</Paragraphs>
  <Slides>25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Тема Office</vt:lpstr>
      <vt:lpstr>Елемент керування «багаторядкове текстове поле»</vt:lpstr>
      <vt:lpstr>Елемент керування Багаторядкове текстове поле</vt:lpstr>
      <vt:lpstr>Елемент керування Багаторядкове текстове поле</vt:lpstr>
      <vt:lpstr>Елемент керування Багаторядкове текстове поле</vt:lpstr>
      <vt:lpstr>Властивості компонента Memo</vt:lpstr>
      <vt:lpstr>Властивості компонента Memo</vt:lpstr>
      <vt:lpstr>Властивості компонента Memo</vt:lpstr>
      <vt:lpstr>Властивості компонента Memo</vt:lpstr>
      <vt:lpstr>Властивості компонента Memo</vt:lpstr>
      <vt:lpstr>Властивості компонента Memo</vt:lpstr>
      <vt:lpstr>Редагування масиву рядків у ході виконання програми</vt:lpstr>
      <vt:lpstr>Редагування масиву рядків у ході виконання програми</vt:lpstr>
      <vt:lpstr>Редагування масиву рядків у ході виконання програми</vt:lpstr>
      <vt:lpstr>Редагування масиву рядків у ході виконання програми</vt:lpstr>
      <vt:lpstr>Методи компонента Memo</vt:lpstr>
      <vt:lpstr>Методи компонента Memo</vt:lpstr>
      <vt:lpstr>Методи компонента Memo</vt:lpstr>
      <vt:lpstr>Методи компонента Memo</vt:lpstr>
      <vt:lpstr>Методи компонента Memo</vt:lpstr>
      <vt:lpstr>Розгадайте ребус</vt:lpstr>
      <vt:lpstr>Питання для самоперевірки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229</cp:revision>
  <dcterms:created xsi:type="dcterms:W3CDTF">2016-06-06T19:48:43Z</dcterms:created>
  <dcterms:modified xsi:type="dcterms:W3CDTF">2017-08-03T19:25:15Z</dcterms:modified>
</cp:coreProperties>
</file>