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45"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84" r:id="rId19"/>
    <p:sldId id="380" r:id="rId20"/>
    <p:sldId id="386"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82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3" autoAdjust="0"/>
    <p:restoredTop sz="94660"/>
  </p:normalViewPr>
  <p:slideViewPr>
    <p:cSldViewPr snapToGrid="0">
      <p:cViewPr varScale="1">
        <p:scale>
          <a:sx n="113" d="100"/>
          <a:sy n="113" d="100"/>
        </p:scale>
        <p:origin x="-55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75B7B-D9A8-435A-826C-A8E51F821C28}" type="datetimeFigureOut">
              <a:rPr lang="uk-UA" smtClean="0"/>
              <a:t>31.03.2020</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56E6B-ACE2-43F0-A13C-000D742D8BB0}" type="slidenum">
              <a:rPr lang="uk-UA" smtClean="0"/>
              <a:t>‹#›</a:t>
            </a:fld>
            <a:endParaRPr lang="uk-UA"/>
          </a:p>
        </p:txBody>
      </p:sp>
    </p:spTree>
    <p:extLst>
      <p:ext uri="{BB962C8B-B14F-4D97-AF65-F5344CB8AC3E}">
        <p14:creationId xmlns:p14="http://schemas.microsoft.com/office/powerpoint/2010/main" val="186875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8F1D3C9B-8B17-4062-9844-1E8FC9AAC8D0}" type="slidenum">
              <a:rPr lang="uk-UA" smtClean="0"/>
              <a:t>19</a:t>
            </a:fld>
            <a:endParaRPr lang="uk-UA"/>
          </a:p>
        </p:txBody>
      </p:sp>
    </p:spTree>
    <p:extLst>
      <p:ext uri="{BB962C8B-B14F-4D97-AF65-F5344CB8AC3E}">
        <p14:creationId xmlns:p14="http://schemas.microsoft.com/office/powerpoint/2010/main" val="151442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8F1D3C9B-8B17-4062-9844-1E8FC9AAC8D0}" type="slidenum">
              <a:rPr lang="uk-UA" smtClean="0"/>
              <a:t>20</a:t>
            </a:fld>
            <a:endParaRPr lang="uk-UA"/>
          </a:p>
        </p:txBody>
      </p:sp>
    </p:spTree>
    <p:extLst>
      <p:ext uri="{BB962C8B-B14F-4D97-AF65-F5344CB8AC3E}">
        <p14:creationId xmlns:p14="http://schemas.microsoft.com/office/powerpoint/2010/main" val="4063127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teach-inf.at.ua/" TargetMode="External"/><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66"/>
          <a:stretch/>
        </p:blipFill>
        <p:spPr>
          <a:xfrm>
            <a:off x="1" y="0"/>
            <a:ext cx="4748562" cy="5292694"/>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920416" y="2606941"/>
            <a:ext cx="1410618" cy="2400657"/>
          </a:xfrm>
          <a:prstGeom prst="rect">
            <a:avLst/>
          </a:prstGeom>
          <a:noFill/>
        </p:spPr>
        <p:txBody>
          <a:bodyPr wrap="square" rtlCol="0">
            <a:spAutoFit/>
          </a:bodyPr>
          <a:lstStyle/>
          <a:p>
            <a:pPr fontAlgn="base">
              <a:spcBef>
                <a:spcPct val="0"/>
              </a:spcBef>
              <a:spcAft>
                <a:spcPct val="0"/>
              </a:spcAft>
            </a:pPr>
            <a:r>
              <a:rPr lang="en-US" sz="15000" b="1" i="1" dirty="0">
                <a:solidFill>
                  <a:srgbClr val="002060"/>
                </a:solidFill>
                <a:latin typeface="Arial" panose="020B0604020202020204" pitchFamily="34" charset="0"/>
              </a:rPr>
              <a:t>9</a:t>
            </a:r>
            <a:endParaRPr lang="uk-UA" sz="15000" b="1" i="1" dirty="0">
              <a:solidFill>
                <a:srgbClr val="002060"/>
              </a:solidFill>
              <a:latin typeface="Arial" panose="020B0604020202020204" pitchFamily="34" charset="0"/>
            </a:endParaRP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31.03.2020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31.03.2020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en-US" sz="4400" b="1" i="1" dirty="0">
                <a:solidFill>
                  <a:srgbClr val="19426B"/>
                </a:solidFill>
                <a:latin typeface="Arial" panose="020B0604020202020204" pitchFamily="34" charset="0"/>
              </a:rPr>
              <a:t>9</a:t>
            </a:r>
            <a:endParaRPr lang="uk-UA" sz="4400" b="1" i="1" dirty="0">
              <a:solidFill>
                <a:srgbClr val="19426B"/>
              </a:solidFill>
              <a:latin typeface="Arial" panose="020B0604020202020204" pitchFamily="34" charset="0"/>
            </a:endParaRP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19426B"/>
                  </a:solidFill>
                  <a:latin typeface="Verdana"/>
                  <a:hlinkClick r:id="rId7" tooltip="Перейти на сайт"/>
                </a:rPr>
                <a:t>teach-inf.at.ua</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31.03.2020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31.03.2020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31.03.2020</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31.03.2020</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31.03.2020</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31.03.2020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31.03.2020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31.03.2020</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sp>
        <p:nvSpPr>
          <p:cNvPr id="6" name="Округлена прямокутна виноска 6"/>
          <p:cNvSpPr/>
          <p:nvPr/>
        </p:nvSpPr>
        <p:spPr>
          <a:xfrm>
            <a:off x="126612" y="6175807"/>
            <a:ext cx="2448272" cy="619472"/>
          </a:xfrm>
          <a:prstGeom prst="wedgeRoundRectCallout">
            <a:avLst>
              <a:gd name="adj1" fmla="val 367"/>
              <a:gd name="adj2" fmla="val 49864"/>
              <a:gd name="adj3" fmla="val 16667"/>
            </a:avLst>
          </a:prstGeom>
          <a:solidFill>
            <a:srgbClr val="C8267C"/>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FFFFFF"/>
                </a:solidFill>
                <a:effectLst/>
                <a:uLnTx/>
                <a:uFillTx/>
                <a:latin typeface="Verdana"/>
                <a:ea typeface="+mn-ea"/>
                <a:cs typeface="+mn-cs"/>
              </a:rPr>
              <a:t>Урок 43</a:t>
            </a:r>
          </a:p>
        </p:txBody>
      </p:sp>
      <p:sp>
        <p:nvSpPr>
          <p:cNvPr id="9" name="Заголовок 1">
            <a:extLst>
              <a:ext uri="{FF2B5EF4-FFF2-40B4-BE49-F238E27FC236}">
                <a16:creationId xmlns:a16="http://schemas.microsoft.com/office/drawing/2014/main" xmlns="" id="{4D8B8A63-2C69-4FBA-B176-75155777C318}"/>
              </a:ext>
            </a:extLst>
          </p:cNvPr>
          <p:cNvSpPr>
            <a:spLocks noGrp="1"/>
          </p:cNvSpPr>
          <p:nvPr>
            <p:ph type="ctrTitle"/>
          </p:nvPr>
        </p:nvSpPr>
        <p:spPr>
          <a:xfrm>
            <a:off x="4847771" y="658282"/>
            <a:ext cx="7137066" cy="1801607"/>
          </a:xfrm>
        </p:spPr>
        <p:txBody>
          <a:bodyPr>
            <a:noAutofit/>
          </a:bodyPr>
          <a:lstStyle/>
          <a:p>
            <a:r>
              <a:rPr lang="uk-UA" dirty="0"/>
              <a:t>Табличні величини. Введення та виведення табличних величин.</a:t>
            </a:r>
          </a:p>
        </p:txBody>
      </p:sp>
      <p:pic>
        <p:nvPicPr>
          <p:cNvPr id="10" name="Picture 4" descr="Результат пошуку зображень за запитом &quot;lazarus icon&quot;">
            <a:extLst>
              <a:ext uri="{FF2B5EF4-FFF2-40B4-BE49-F238E27FC236}">
                <a16:creationId xmlns:a16="http://schemas.microsoft.com/office/drawing/2014/main" xmlns="" id="{6AA34C5F-63C9-458F-B1E2-DBB2C8266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608" y="3622708"/>
            <a:ext cx="2553099" cy="25530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ata, schedule, table, tabular, task icon">
            <a:extLst>
              <a:ext uri="{FF2B5EF4-FFF2-40B4-BE49-F238E27FC236}">
                <a16:creationId xmlns:a16="http://schemas.microsoft.com/office/drawing/2014/main" xmlns="" id="{4ABB4798-02F3-4BCF-84AF-E3C8A161A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727" y="3847211"/>
            <a:ext cx="2803049" cy="214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Опис змінних</a:t>
            </a:r>
            <a:br>
              <a:rPr lang="uk-UA" dirty="0"/>
            </a:br>
            <a:r>
              <a:rPr lang="uk-UA" dirty="0"/>
              <a:t>типу одновимірний масив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12050142"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Нумерація елементів масиву може починатися не з одиниці. Масив </a:t>
            </a:r>
            <a:r>
              <a:rPr lang="en-US" sz="2800" b="1" i="1" kern="0" dirty="0">
                <a:solidFill>
                  <a:schemeClr val="bg1"/>
                </a:solidFill>
              </a:rPr>
              <a:t>Numbers </a:t>
            </a:r>
            <a:r>
              <a:rPr lang="uk-UA" sz="2800" b="1" i="1" kern="0" dirty="0">
                <a:solidFill>
                  <a:schemeClr val="bg1"/>
                </a:solidFill>
              </a:rPr>
              <a:t>із 10 цілих чисел можна описати таким чином:</a:t>
            </a:r>
            <a:endParaRPr lang="en-US" sz="2800" b="1" i="1" kern="0" dirty="0">
              <a:solidFill>
                <a:schemeClr val="bg1"/>
              </a:solidFill>
            </a:endParaRPr>
          </a:p>
        </p:txBody>
      </p:sp>
      <p:sp>
        <p:nvSpPr>
          <p:cNvPr id="8" name="TextBox 7">
            <a:extLst>
              <a:ext uri="{FF2B5EF4-FFF2-40B4-BE49-F238E27FC236}">
                <a16:creationId xmlns:a16="http://schemas.microsoft.com/office/drawing/2014/main" xmlns="" id="{4BFCE8CD-BC8F-4B94-823F-F7184395884E}"/>
              </a:ext>
            </a:extLst>
          </p:cNvPr>
          <p:cNvSpPr txBox="1"/>
          <p:nvPr/>
        </p:nvSpPr>
        <p:spPr>
          <a:xfrm>
            <a:off x="72008" y="2716054"/>
            <a:ext cx="12050142" cy="67710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3800" b="1" i="1" kern="0" dirty="0" err="1">
                <a:solidFill>
                  <a:srgbClr val="FFFF00"/>
                </a:solidFill>
              </a:rPr>
              <a:t>var</a:t>
            </a:r>
            <a:r>
              <a:rPr lang="en-US" sz="3800" b="1" i="1" kern="0" dirty="0">
                <a:solidFill>
                  <a:schemeClr val="bg1"/>
                </a:solidFill>
              </a:rPr>
              <a:t>     Numbers: array[-5..4] of Integer;</a:t>
            </a:r>
          </a:p>
        </p:txBody>
      </p:sp>
      <p:sp>
        <p:nvSpPr>
          <p:cNvPr id="10" name="TextBox 9">
            <a:extLst>
              <a:ext uri="{FF2B5EF4-FFF2-40B4-BE49-F238E27FC236}">
                <a16:creationId xmlns:a16="http://schemas.microsoft.com/office/drawing/2014/main" xmlns="" id="{83B6FFBF-9A99-4047-8BC8-40C5A2B7A445}"/>
              </a:ext>
            </a:extLst>
          </p:cNvPr>
          <p:cNvSpPr txBox="1"/>
          <p:nvPr/>
        </p:nvSpPr>
        <p:spPr>
          <a:xfrm>
            <a:off x="1421296" y="3527458"/>
            <a:ext cx="6778487"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Кількість елементів описаного таким чином масиву визначається під час його опису й надалі в програмі не змінюється.</a:t>
            </a:r>
          </a:p>
        </p:txBody>
      </p:sp>
      <p:pic>
        <p:nvPicPr>
          <p:cNvPr id="11" name="Picture 2" descr="alert, attention, danger, error, exclamation, hanger, message, problem, warning icon">
            <a:extLst>
              <a:ext uri="{FF2B5EF4-FFF2-40B4-BE49-F238E27FC236}">
                <a16:creationId xmlns:a16="http://schemas.microsoft.com/office/drawing/2014/main" xmlns="" id="{23EFD8A7-A33B-493B-9CDF-58AE7303A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3527458"/>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igital, digits, five, mathematics, number, numeral, numeric icon">
            <a:extLst>
              <a:ext uri="{FF2B5EF4-FFF2-40B4-BE49-F238E27FC236}">
                <a16:creationId xmlns:a16="http://schemas.microsoft.com/office/drawing/2014/main" xmlns="" id="{C9D043D5-2403-4049-8430-0AD9038E6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565" y="3236841"/>
            <a:ext cx="3673890" cy="367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09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Опис змінних</a:t>
            </a:r>
            <a:br>
              <a:rPr lang="uk-UA" dirty="0"/>
            </a:br>
            <a:r>
              <a:rPr lang="uk-UA" dirty="0"/>
              <a:t>типу одновимірний масив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Якщо під час звертання до елемента масиву вказати індекс, що виходить за межі описаного діапазону, то в ході виконання програми отримаємо відповідне повідомлення.</a:t>
            </a:r>
          </a:p>
        </p:txBody>
      </p:sp>
      <p:sp>
        <p:nvSpPr>
          <p:cNvPr id="8" name="TextBox 7">
            <a:extLst>
              <a:ext uri="{FF2B5EF4-FFF2-40B4-BE49-F238E27FC236}">
                <a16:creationId xmlns:a16="http://schemas.microsoft.com/office/drawing/2014/main" xmlns="" id="{3B7FAE68-FBE8-4775-9D83-CD2A197AADCA}"/>
              </a:ext>
            </a:extLst>
          </p:cNvPr>
          <p:cNvSpPr txBox="1"/>
          <p:nvPr/>
        </p:nvSpPr>
        <p:spPr>
          <a:xfrm>
            <a:off x="72008" y="3082796"/>
            <a:ext cx="12050142"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Проаналізувати зміст повідомлення, отриманого під час спроби виведення значення елемента масиву з неіснуючим індексом.</a:t>
            </a:r>
          </a:p>
        </p:txBody>
      </p:sp>
      <p:sp>
        <p:nvSpPr>
          <p:cNvPr id="9" name="TextBox 8">
            <a:extLst>
              <a:ext uri="{FF2B5EF4-FFF2-40B4-BE49-F238E27FC236}">
                <a16:creationId xmlns:a16="http://schemas.microsoft.com/office/drawing/2014/main" xmlns="" id="{B0B3E551-4077-472B-AB76-720E40800133}"/>
              </a:ext>
            </a:extLst>
          </p:cNvPr>
          <p:cNvSpPr txBox="1"/>
          <p:nvPr/>
        </p:nvSpPr>
        <p:spPr>
          <a:xfrm>
            <a:off x="72008" y="4537942"/>
            <a:ext cx="12050142"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2800" b="1" i="1" kern="0" dirty="0" err="1">
                <a:solidFill>
                  <a:srgbClr val="FFFF00"/>
                </a:solidFill>
              </a:rPr>
              <a:t>var</a:t>
            </a:r>
            <a:r>
              <a:rPr lang="en-US" sz="2800" b="1" i="1" kern="0" dirty="0">
                <a:solidFill>
                  <a:schemeClr val="bg1"/>
                </a:solidFill>
              </a:rPr>
              <a:t>   Numbers: array[1..10] of Integer;</a:t>
            </a:r>
          </a:p>
          <a:p>
            <a:pPr lvl="0" indent="457189" algn="just" fontAlgn="base">
              <a:spcBef>
                <a:spcPct val="0"/>
              </a:spcBef>
              <a:spcAft>
                <a:spcPct val="0"/>
              </a:spcAft>
              <a:defRPr/>
            </a:pPr>
            <a:r>
              <a:rPr lang="en-US" sz="2800" b="1" i="1" kern="0" dirty="0">
                <a:solidFill>
                  <a:srgbClr val="FFFF00"/>
                </a:solidFill>
              </a:rPr>
              <a:t>begin</a:t>
            </a:r>
            <a:r>
              <a:rPr lang="en-US" sz="2800" b="1" i="1" kern="0" dirty="0">
                <a:solidFill>
                  <a:schemeClr val="bg1"/>
                </a:solidFill>
              </a:rPr>
              <a:t>   Edit</a:t>
            </a:r>
            <a:r>
              <a:rPr lang="uk-UA" sz="2800" b="1" i="1" kern="0" dirty="0">
                <a:solidFill>
                  <a:schemeClr val="bg1"/>
                </a:solidFill>
              </a:rPr>
              <a:t>1</a:t>
            </a:r>
            <a:r>
              <a:rPr lang="en-US" sz="2800" b="1" i="1" kern="0" dirty="0">
                <a:solidFill>
                  <a:schemeClr val="bg1"/>
                </a:solidFill>
              </a:rPr>
              <a:t>.Text := </a:t>
            </a:r>
            <a:r>
              <a:rPr lang="en-US" sz="2800" b="1" i="1" kern="0" dirty="0" err="1">
                <a:solidFill>
                  <a:schemeClr val="bg1"/>
                </a:solidFill>
              </a:rPr>
              <a:t>IntToStr</a:t>
            </a:r>
            <a:r>
              <a:rPr lang="en-US" sz="2800" b="1" i="1" kern="0" dirty="0">
                <a:solidFill>
                  <a:schemeClr val="bg1"/>
                </a:solidFill>
              </a:rPr>
              <a:t>(Numbers[20]);</a:t>
            </a:r>
            <a:endParaRPr lang="uk-UA" sz="2800" b="1" i="1" kern="0" dirty="0">
              <a:solidFill>
                <a:schemeClr val="bg1"/>
              </a:solidFill>
            </a:endParaRPr>
          </a:p>
        </p:txBody>
      </p:sp>
      <p:pic>
        <p:nvPicPr>
          <p:cNvPr id="3" name="Рисунок 2">
            <a:extLst>
              <a:ext uri="{FF2B5EF4-FFF2-40B4-BE49-F238E27FC236}">
                <a16:creationId xmlns:a16="http://schemas.microsoft.com/office/drawing/2014/main" xmlns="" id="{64460C66-41C2-4B57-8E74-D57ED86E44B5}"/>
              </a:ext>
            </a:extLst>
          </p:cNvPr>
          <p:cNvPicPr>
            <a:picLocks noChangeAspect="1"/>
          </p:cNvPicPr>
          <p:nvPr/>
        </p:nvPicPr>
        <p:blipFill rotWithShape="1">
          <a:blip r:embed="rId3"/>
          <a:srcRect b="38335"/>
          <a:stretch/>
        </p:blipFill>
        <p:spPr>
          <a:xfrm>
            <a:off x="1595870" y="5562200"/>
            <a:ext cx="9002418" cy="10214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1218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Задавання значень</a:t>
            </a:r>
            <a:r>
              <a:rPr lang="en-US" dirty="0"/>
              <a:t/>
            </a:r>
            <a:br>
              <a:rPr lang="en-US" dirty="0"/>
            </a:br>
            <a:r>
              <a:rPr lang="uk-UA" dirty="0"/>
              <a:t>елементам масиву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Присвоєння значення одного масиву іншому і порівняння масивів між собою можливе тільки в тому випадку, коли масиви описані як величини одного типу.</a:t>
            </a:r>
          </a:p>
        </p:txBody>
      </p:sp>
      <p:sp>
        <p:nvSpPr>
          <p:cNvPr id="8" name="TextBox 7">
            <a:extLst>
              <a:ext uri="{FF2B5EF4-FFF2-40B4-BE49-F238E27FC236}">
                <a16:creationId xmlns:a16="http://schemas.microsoft.com/office/drawing/2014/main" xmlns="" id="{BA92AAC6-F541-44D6-8C72-EF9329AA94AF}"/>
              </a:ext>
            </a:extLst>
          </p:cNvPr>
          <p:cNvSpPr txBox="1"/>
          <p:nvPr/>
        </p:nvSpPr>
        <p:spPr>
          <a:xfrm>
            <a:off x="72008" y="2667755"/>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Змінній </a:t>
            </a:r>
            <a:r>
              <a:rPr lang="en-US" sz="2800" b="1" i="1" kern="0" dirty="0">
                <a:solidFill>
                  <a:schemeClr val="bg1"/>
                </a:solidFill>
              </a:rPr>
              <a:t>Numbers1 </a:t>
            </a:r>
            <a:r>
              <a:rPr lang="uk-UA" sz="2800" b="1" i="1" kern="0" dirty="0">
                <a:solidFill>
                  <a:schemeClr val="bg1"/>
                </a:solidFill>
              </a:rPr>
              <a:t>присвоїти значення змінної </a:t>
            </a:r>
            <a:r>
              <a:rPr lang="en-US" sz="2800" b="1" i="1" kern="0" dirty="0">
                <a:solidFill>
                  <a:schemeClr val="bg1"/>
                </a:solidFill>
              </a:rPr>
              <a:t>Numbers2 </a:t>
            </a:r>
            <a:r>
              <a:rPr lang="uk-UA" sz="2800" b="1" i="1" kern="0" dirty="0">
                <a:solidFill>
                  <a:schemeClr val="bg1"/>
                </a:solidFill>
              </a:rPr>
              <a:t>того самого типу:</a:t>
            </a:r>
          </a:p>
        </p:txBody>
      </p:sp>
      <p:sp>
        <p:nvSpPr>
          <p:cNvPr id="11" name="TextBox 10">
            <a:extLst>
              <a:ext uri="{FF2B5EF4-FFF2-40B4-BE49-F238E27FC236}">
                <a16:creationId xmlns:a16="http://schemas.microsoft.com/office/drawing/2014/main" xmlns="" id="{D36536B9-6CE3-47B8-987B-2310CBE588E4}"/>
              </a:ext>
            </a:extLst>
          </p:cNvPr>
          <p:cNvSpPr txBox="1"/>
          <p:nvPr/>
        </p:nvSpPr>
        <p:spPr>
          <a:xfrm>
            <a:off x="72008" y="3707859"/>
            <a:ext cx="12050142"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2800" b="1" i="1" kern="0" dirty="0" err="1">
                <a:solidFill>
                  <a:srgbClr val="FFFF00"/>
                </a:solidFill>
              </a:rPr>
              <a:t>var</a:t>
            </a:r>
            <a:r>
              <a:rPr lang="en-US" sz="2800" b="1" i="1" kern="0" dirty="0">
                <a:solidFill>
                  <a:schemeClr val="bg1"/>
                </a:solidFill>
              </a:rPr>
              <a:t>   Numbers1, Numbers2: </a:t>
            </a:r>
            <a:r>
              <a:rPr lang="uk-UA" sz="2800" b="1" i="1" kern="0" dirty="0" err="1">
                <a:solidFill>
                  <a:schemeClr val="bg1"/>
                </a:solidFill>
              </a:rPr>
              <a:t>аггау</a:t>
            </a:r>
            <a:r>
              <a:rPr lang="en-US" sz="2800" b="1" i="1" kern="0" dirty="0">
                <a:solidFill>
                  <a:schemeClr val="bg1"/>
                </a:solidFill>
              </a:rPr>
              <a:t>[1..</a:t>
            </a:r>
            <a:r>
              <a:rPr lang="uk-UA" sz="2800" b="1" i="1" kern="0" dirty="0">
                <a:solidFill>
                  <a:schemeClr val="bg1"/>
                </a:solidFill>
              </a:rPr>
              <a:t>З] </a:t>
            </a:r>
            <a:r>
              <a:rPr lang="en-US" sz="2800" b="1" i="1" kern="0" dirty="0">
                <a:solidFill>
                  <a:schemeClr val="bg1"/>
                </a:solidFill>
              </a:rPr>
              <a:t>of Integer;</a:t>
            </a:r>
          </a:p>
          <a:p>
            <a:pPr lvl="0" indent="457189" algn="just" fontAlgn="base">
              <a:spcBef>
                <a:spcPct val="0"/>
              </a:spcBef>
              <a:spcAft>
                <a:spcPct val="0"/>
              </a:spcAft>
              <a:defRPr/>
            </a:pPr>
            <a:r>
              <a:rPr lang="en-US" sz="2800" b="1" i="1" kern="0" dirty="0">
                <a:solidFill>
                  <a:schemeClr val="bg1"/>
                </a:solidFill>
              </a:rPr>
              <a:t>    </a:t>
            </a:r>
            <a:r>
              <a:rPr lang="en-US" sz="2800" b="1" i="1" kern="0" dirty="0">
                <a:solidFill>
                  <a:srgbClr val="FFFF00"/>
                </a:solidFill>
              </a:rPr>
              <a:t>begin</a:t>
            </a:r>
            <a:r>
              <a:rPr lang="en-US" sz="2800" b="1" i="1" kern="0" dirty="0">
                <a:solidFill>
                  <a:schemeClr val="bg1"/>
                </a:solidFill>
              </a:rPr>
              <a:t> {...} Numbers1 := Numbers2; </a:t>
            </a:r>
          </a:p>
        </p:txBody>
      </p:sp>
      <p:sp>
        <p:nvSpPr>
          <p:cNvPr id="12" name="TextBox 11">
            <a:extLst>
              <a:ext uri="{FF2B5EF4-FFF2-40B4-BE49-F238E27FC236}">
                <a16:creationId xmlns:a16="http://schemas.microsoft.com/office/drawing/2014/main" xmlns="" id="{4CA23AE1-65F6-44F3-907F-8320D6F025A1}"/>
              </a:ext>
            </a:extLst>
          </p:cNvPr>
          <p:cNvSpPr txBox="1"/>
          <p:nvPr/>
        </p:nvSpPr>
        <p:spPr>
          <a:xfrm>
            <a:off x="72008" y="4778344"/>
            <a:ext cx="12050142"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Після виконання такої операції одразу всі елементи масиву </a:t>
            </a:r>
            <a:r>
              <a:rPr lang="en-US" sz="2800" b="1" i="1" kern="0" dirty="0">
                <a:solidFill>
                  <a:schemeClr val="bg1"/>
                </a:solidFill>
              </a:rPr>
              <a:t>Numbers1 </a:t>
            </a:r>
            <a:r>
              <a:rPr lang="uk-UA" sz="2800" b="1" i="1" kern="0" dirty="0">
                <a:solidFill>
                  <a:schemeClr val="bg1"/>
                </a:solidFill>
              </a:rPr>
              <a:t>отримають значення відповідних їм за номерами елементів масиву </a:t>
            </a:r>
            <a:r>
              <a:rPr lang="en-US" sz="2800" b="1" i="1" kern="0" dirty="0">
                <a:solidFill>
                  <a:schemeClr val="bg1"/>
                </a:solidFill>
              </a:rPr>
              <a:t>Numbers2.</a:t>
            </a:r>
          </a:p>
        </p:txBody>
      </p:sp>
    </p:spTree>
    <p:extLst>
      <p:ext uri="{BB962C8B-B14F-4D97-AF65-F5344CB8AC3E}">
        <p14:creationId xmlns:p14="http://schemas.microsoft.com/office/powerpoint/2010/main" val="342698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Задавання значень</a:t>
            </a:r>
            <a:r>
              <a:rPr lang="en-US" dirty="0"/>
              <a:t/>
            </a:r>
            <a:br>
              <a:rPr lang="en-US" dirty="0"/>
            </a:br>
            <a:r>
              <a:rPr lang="uk-UA" dirty="0"/>
              <a:t>елементам масиву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Надати масиву-змінній </a:t>
            </a:r>
            <a:r>
              <a:rPr lang="en-US" sz="2800" b="1" i="1" kern="0" dirty="0">
                <a:solidFill>
                  <a:schemeClr val="bg1"/>
                </a:solidFill>
              </a:rPr>
              <a:t>Numbers </a:t>
            </a:r>
            <a:r>
              <a:rPr lang="uk-UA" sz="2800" b="1" i="1" kern="0" dirty="0">
                <a:solidFill>
                  <a:schemeClr val="bg1"/>
                </a:solidFill>
              </a:rPr>
              <a:t>значення масиву-константи </a:t>
            </a:r>
            <a:r>
              <a:rPr lang="en-US" sz="2800" b="1" i="1" kern="0" dirty="0" err="1">
                <a:solidFill>
                  <a:schemeClr val="bg1"/>
                </a:solidFill>
              </a:rPr>
              <a:t>CNumbers</a:t>
            </a:r>
            <a:r>
              <a:rPr lang="en-US" sz="2800" b="1" i="1" kern="0" dirty="0">
                <a:solidFill>
                  <a:schemeClr val="bg1"/>
                </a:solidFill>
              </a:rPr>
              <a:t> </a:t>
            </a:r>
            <a:r>
              <a:rPr lang="uk-UA" sz="2800" b="1" i="1" kern="0" dirty="0">
                <a:solidFill>
                  <a:schemeClr val="bg1"/>
                </a:solidFill>
              </a:rPr>
              <a:t>того самого типу:</a:t>
            </a:r>
          </a:p>
        </p:txBody>
      </p:sp>
      <p:sp>
        <p:nvSpPr>
          <p:cNvPr id="6" name="TextBox 5">
            <a:extLst>
              <a:ext uri="{FF2B5EF4-FFF2-40B4-BE49-F238E27FC236}">
                <a16:creationId xmlns:a16="http://schemas.microsoft.com/office/drawing/2014/main" xmlns="" id="{40E9174A-3DD0-4C6F-ABAD-302124E644E5}"/>
              </a:ext>
            </a:extLst>
          </p:cNvPr>
          <p:cNvSpPr txBox="1"/>
          <p:nvPr/>
        </p:nvSpPr>
        <p:spPr>
          <a:xfrm>
            <a:off x="72008" y="2303255"/>
            <a:ext cx="12050142" cy="353943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3200" b="1" i="1" kern="0" dirty="0">
                <a:solidFill>
                  <a:srgbClr val="FFFF00"/>
                </a:solidFill>
              </a:rPr>
              <a:t>type</a:t>
            </a:r>
            <a:r>
              <a:rPr lang="en-US" sz="3200" b="1" i="1" kern="0" dirty="0">
                <a:solidFill>
                  <a:schemeClr val="bg1"/>
                </a:solidFill>
              </a:rPr>
              <a:t>   </a:t>
            </a:r>
            <a:r>
              <a:rPr lang="en-US" sz="3200" b="1" i="1" kern="0" dirty="0" err="1">
                <a:solidFill>
                  <a:schemeClr val="bg1"/>
                </a:solidFill>
              </a:rPr>
              <a:t>Simple_lnteger_array</a:t>
            </a:r>
            <a:r>
              <a:rPr lang="en-US" sz="3200" b="1" i="1" kern="0" dirty="0">
                <a:solidFill>
                  <a:schemeClr val="bg1"/>
                </a:solidFill>
              </a:rPr>
              <a:t> = array[1..5]</a:t>
            </a:r>
          </a:p>
          <a:p>
            <a:pPr lvl="0" indent="457189" algn="just" fontAlgn="base">
              <a:spcBef>
                <a:spcPct val="0"/>
              </a:spcBef>
              <a:spcAft>
                <a:spcPct val="0"/>
              </a:spcAft>
              <a:defRPr/>
            </a:pPr>
            <a:r>
              <a:rPr lang="en-US" sz="3200" b="1" i="1" kern="0" dirty="0">
                <a:solidFill>
                  <a:schemeClr val="bg1"/>
                </a:solidFill>
              </a:rPr>
              <a:t>of Integer;</a:t>
            </a:r>
          </a:p>
          <a:p>
            <a:pPr lvl="0" indent="457189" algn="just" fontAlgn="base">
              <a:spcBef>
                <a:spcPct val="0"/>
              </a:spcBef>
              <a:spcAft>
                <a:spcPct val="0"/>
              </a:spcAft>
              <a:defRPr/>
            </a:pPr>
            <a:r>
              <a:rPr lang="en-US" sz="3200" b="1" i="1" kern="0" dirty="0" err="1">
                <a:solidFill>
                  <a:srgbClr val="FFFF00"/>
                </a:solidFill>
              </a:rPr>
              <a:t>const</a:t>
            </a:r>
            <a:r>
              <a:rPr lang="en-US" sz="3200" b="1" i="1" kern="0" dirty="0">
                <a:solidFill>
                  <a:schemeClr val="bg1"/>
                </a:solidFill>
              </a:rPr>
              <a:t>   </a:t>
            </a:r>
            <a:r>
              <a:rPr lang="en-US" sz="3200" b="1" i="1" kern="0" dirty="0" err="1">
                <a:solidFill>
                  <a:schemeClr val="bg1"/>
                </a:solidFill>
              </a:rPr>
              <a:t>CNumbers</a:t>
            </a:r>
            <a:r>
              <a:rPr lang="en-US" sz="3200" b="1" i="1" kern="0" dirty="0">
                <a:solidFill>
                  <a:schemeClr val="bg1"/>
                </a:solidFill>
              </a:rPr>
              <a:t>: </a:t>
            </a:r>
            <a:r>
              <a:rPr lang="en-US" sz="3200" b="1" i="1" kern="0" dirty="0" err="1">
                <a:solidFill>
                  <a:schemeClr val="bg1"/>
                </a:solidFill>
              </a:rPr>
              <a:t>Simple_lnteger_array</a:t>
            </a:r>
            <a:r>
              <a:rPr lang="en-US" sz="3200" b="1" i="1" kern="0" dirty="0">
                <a:solidFill>
                  <a:schemeClr val="bg1"/>
                </a:solidFill>
              </a:rPr>
              <a:t> =</a:t>
            </a:r>
          </a:p>
          <a:p>
            <a:pPr lvl="0" indent="457189" algn="just" fontAlgn="base">
              <a:spcBef>
                <a:spcPct val="0"/>
              </a:spcBef>
              <a:spcAft>
                <a:spcPct val="0"/>
              </a:spcAft>
              <a:defRPr/>
            </a:pPr>
            <a:r>
              <a:rPr lang="en-US" sz="3200" b="1" i="1" kern="0" dirty="0">
                <a:solidFill>
                  <a:schemeClr val="bg1"/>
                </a:solidFill>
              </a:rPr>
              <a:t>(2, 5, 1, 4, 2);</a:t>
            </a:r>
          </a:p>
          <a:p>
            <a:pPr lvl="0" indent="457189" algn="just" fontAlgn="base">
              <a:spcBef>
                <a:spcPct val="0"/>
              </a:spcBef>
              <a:spcAft>
                <a:spcPct val="0"/>
              </a:spcAft>
              <a:defRPr/>
            </a:pPr>
            <a:r>
              <a:rPr lang="en-US" sz="3200" b="1" i="1" kern="0" dirty="0" err="1">
                <a:solidFill>
                  <a:srgbClr val="FFFF00"/>
                </a:solidFill>
              </a:rPr>
              <a:t>var</a:t>
            </a:r>
            <a:r>
              <a:rPr lang="en-US" sz="3200" b="1" i="1" kern="0" dirty="0">
                <a:solidFill>
                  <a:schemeClr val="bg1"/>
                </a:solidFill>
              </a:rPr>
              <a:t>   Numbers: </a:t>
            </a:r>
            <a:r>
              <a:rPr lang="en-US" sz="3200" b="1" i="1" kern="0" dirty="0" err="1">
                <a:solidFill>
                  <a:schemeClr val="bg1"/>
                </a:solidFill>
              </a:rPr>
              <a:t>Simple_lnteger_array</a:t>
            </a:r>
            <a:r>
              <a:rPr lang="en-US" sz="3200" b="1" i="1" kern="0" dirty="0">
                <a:solidFill>
                  <a:schemeClr val="bg1"/>
                </a:solidFill>
              </a:rPr>
              <a:t>;</a:t>
            </a:r>
          </a:p>
          <a:p>
            <a:pPr lvl="0" indent="457189" algn="just" fontAlgn="base">
              <a:spcBef>
                <a:spcPct val="0"/>
              </a:spcBef>
              <a:spcAft>
                <a:spcPct val="0"/>
              </a:spcAft>
              <a:defRPr/>
            </a:pPr>
            <a:r>
              <a:rPr lang="en-US" sz="3200" b="1" i="1" kern="0" dirty="0">
                <a:solidFill>
                  <a:srgbClr val="FFFF00"/>
                </a:solidFill>
              </a:rPr>
              <a:t>begin</a:t>
            </a:r>
          </a:p>
          <a:p>
            <a:pPr lvl="0" indent="457189" algn="just" fontAlgn="base">
              <a:spcBef>
                <a:spcPct val="0"/>
              </a:spcBef>
              <a:spcAft>
                <a:spcPct val="0"/>
              </a:spcAft>
              <a:defRPr/>
            </a:pPr>
            <a:r>
              <a:rPr lang="en-US" sz="3200" b="1" i="1" kern="0" dirty="0">
                <a:solidFill>
                  <a:schemeClr val="bg1"/>
                </a:solidFill>
              </a:rPr>
              <a:t>    Numbers := </a:t>
            </a:r>
            <a:r>
              <a:rPr lang="en-US" sz="3200" b="1" i="1" kern="0" dirty="0" err="1">
                <a:solidFill>
                  <a:schemeClr val="bg1"/>
                </a:solidFill>
              </a:rPr>
              <a:t>CNumbers</a:t>
            </a:r>
            <a:r>
              <a:rPr lang="en-US" sz="3200" b="1" i="1" kern="0" dirty="0">
                <a:solidFill>
                  <a:schemeClr val="bg1"/>
                </a:solidFill>
              </a:rPr>
              <a:t>;</a:t>
            </a:r>
          </a:p>
        </p:txBody>
      </p:sp>
    </p:spTree>
    <p:extLst>
      <p:ext uri="{BB962C8B-B14F-4D97-AF65-F5344CB8AC3E}">
        <p14:creationId xmlns:p14="http://schemas.microsoft.com/office/powerpoint/2010/main" val="1768660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Задавання значень</a:t>
            </a:r>
            <a:r>
              <a:rPr lang="en-US" dirty="0"/>
              <a:t/>
            </a:r>
            <a:br>
              <a:rPr lang="en-US" dirty="0"/>
            </a:br>
            <a:r>
              <a:rPr lang="uk-UA" dirty="0"/>
              <a:t>елементам масиву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Звернення до елементів масиву здійснюється через його індекс.</a:t>
            </a:r>
          </a:p>
        </p:txBody>
      </p:sp>
      <p:sp>
        <p:nvSpPr>
          <p:cNvPr id="6" name="TextBox 5">
            <a:extLst>
              <a:ext uri="{FF2B5EF4-FFF2-40B4-BE49-F238E27FC236}">
                <a16:creationId xmlns:a16="http://schemas.microsoft.com/office/drawing/2014/main" xmlns="" id="{98F00D84-8FA0-45E2-AC12-438CDD6BDAC2}"/>
              </a:ext>
            </a:extLst>
          </p:cNvPr>
          <p:cNvSpPr txBox="1"/>
          <p:nvPr/>
        </p:nvSpPr>
        <p:spPr>
          <a:xfrm>
            <a:off x="72008" y="2232436"/>
            <a:ext cx="12050142"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Присвоїти значення окремим елементам масиву. Нехай масив А: </a:t>
            </a:r>
            <a:r>
              <a:rPr lang="en-US" sz="2800" b="1" i="1" kern="0" dirty="0">
                <a:solidFill>
                  <a:schemeClr val="bg1"/>
                </a:solidFill>
              </a:rPr>
              <a:t>array[1..4] of Integer </a:t>
            </a:r>
            <a:r>
              <a:rPr lang="uk-UA" sz="2800" b="1" i="1" kern="0" dirty="0">
                <a:solidFill>
                  <a:schemeClr val="bg1"/>
                </a:solidFill>
              </a:rPr>
              <a:t>заповнено числами (1, 2, 3, 4), а масив В: </a:t>
            </a:r>
            <a:r>
              <a:rPr lang="uk-UA" sz="2800" b="1" i="1" kern="0" dirty="0" err="1">
                <a:solidFill>
                  <a:schemeClr val="bg1"/>
                </a:solidFill>
              </a:rPr>
              <a:t>аггау</a:t>
            </a:r>
            <a:r>
              <a:rPr lang="uk-UA" sz="2800" b="1" i="1" kern="0" dirty="0">
                <a:solidFill>
                  <a:schemeClr val="bg1"/>
                </a:solidFill>
              </a:rPr>
              <a:t>[1..3] </a:t>
            </a:r>
            <a:r>
              <a:rPr lang="en-US" sz="2800" b="1" i="1" kern="0" dirty="0">
                <a:solidFill>
                  <a:schemeClr val="bg1"/>
                </a:solidFill>
              </a:rPr>
              <a:t>of Integer — </a:t>
            </a:r>
            <a:r>
              <a:rPr lang="uk-UA" sz="2800" b="1" i="1" kern="0" dirty="0">
                <a:solidFill>
                  <a:schemeClr val="bg1"/>
                </a:solidFill>
              </a:rPr>
              <a:t>числами (5, 6, 7). Після виконання операторів присвоєння:</a:t>
            </a:r>
          </a:p>
        </p:txBody>
      </p:sp>
      <p:sp>
        <p:nvSpPr>
          <p:cNvPr id="8" name="TextBox 7">
            <a:extLst>
              <a:ext uri="{FF2B5EF4-FFF2-40B4-BE49-F238E27FC236}">
                <a16:creationId xmlns:a16="http://schemas.microsoft.com/office/drawing/2014/main" xmlns="" id="{7E8FE664-B1CA-4967-8F47-D9BF045D7342}"/>
              </a:ext>
            </a:extLst>
          </p:cNvPr>
          <p:cNvSpPr txBox="1"/>
          <p:nvPr/>
        </p:nvSpPr>
        <p:spPr>
          <a:xfrm>
            <a:off x="72008" y="4155833"/>
            <a:ext cx="12050142" cy="646331"/>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600" b="1" i="1" kern="0" dirty="0">
                <a:solidFill>
                  <a:schemeClr val="bg1"/>
                </a:solidFill>
              </a:rPr>
              <a:t>А[3] := 5;        В[2] := А[1] + В[3];</a:t>
            </a:r>
          </a:p>
        </p:txBody>
      </p:sp>
      <p:sp>
        <p:nvSpPr>
          <p:cNvPr id="9" name="TextBox 8">
            <a:extLst>
              <a:ext uri="{FF2B5EF4-FFF2-40B4-BE49-F238E27FC236}">
                <a16:creationId xmlns:a16="http://schemas.microsoft.com/office/drawing/2014/main" xmlns="" id="{B008F29C-2CD1-42A6-A854-D79D02B61457}"/>
              </a:ext>
            </a:extLst>
          </p:cNvPr>
          <p:cNvSpPr txBox="1"/>
          <p:nvPr/>
        </p:nvSpPr>
        <p:spPr>
          <a:xfrm>
            <a:off x="72008" y="4909679"/>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Масив А містить елементи (1, 2, 5, 4), а масив В — елементи (5, 8, 7).</a:t>
            </a:r>
          </a:p>
        </p:txBody>
      </p:sp>
    </p:spTree>
    <p:extLst>
      <p:ext uri="{BB962C8B-B14F-4D97-AF65-F5344CB8AC3E}">
        <p14:creationId xmlns:p14="http://schemas.microsoft.com/office/powerpoint/2010/main" val="806932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Задавання значень</a:t>
            </a:r>
            <a:r>
              <a:rPr lang="en-US" dirty="0"/>
              <a:t/>
            </a:r>
            <a:br>
              <a:rPr lang="en-US" dirty="0"/>
            </a:br>
            <a:r>
              <a:rPr lang="uk-UA" dirty="0"/>
              <a:t>елементам масиву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8097957"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Дії над масивами виконуються </a:t>
            </a:r>
            <a:r>
              <a:rPr lang="uk-UA" sz="2800" b="1" i="1" kern="0" dirty="0" err="1">
                <a:solidFill>
                  <a:schemeClr val="bg1"/>
                </a:solidFill>
              </a:rPr>
              <a:t>поелементно</a:t>
            </a:r>
            <a:r>
              <a:rPr lang="uk-UA" sz="2800" b="1" i="1" kern="0" dirty="0">
                <a:solidFill>
                  <a:schemeClr val="bg1"/>
                </a:solidFill>
              </a:rPr>
              <a:t>, для чого необхідно організувати цикл, в якому послідовно опрацьовувати елементи масиву: спочатку опрацьовуємо перший елемент масиву, потім другий, третій, ... , </a:t>
            </a:r>
            <a:r>
              <a:rPr lang="en-US" sz="2800" b="1" i="1" kern="0" dirty="0">
                <a:solidFill>
                  <a:schemeClr val="bg1"/>
                </a:solidFill>
              </a:rPr>
              <a:t>n</a:t>
            </a:r>
            <a:r>
              <a:rPr lang="uk-UA" sz="2800" b="1" i="1" kern="0" dirty="0">
                <a:solidFill>
                  <a:schemeClr val="bg1"/>
                </a:solidFill>
              </a:rPr>
              <a:t>-й.</a:t>
            </a:r>
          </a:p>
        </p:txBody>
      </p:sp>
      <p:sp>
        <p:nvSpPr>
          <p:cNvPr id="6" name="TextBox 5">
            <a:extLst>
              <a:ext uri="{FF2B5EF4-FFF2-40B4-BE49-F238E27FC236}">
                <a16:creationId xmlns:a16="http://schemas.microsoft.com/office/drawing/2014/main" xmlns="" id="{29822B4B-FAFB-4211-AE7C-4C7876D2AE3A}"/>
              </a:ext>
            </a:extLst>
          </p:cNvPr>
          <p:cNvSpPr txBox="1"/>
          <p:nvPr/>
        </p:nvSpPr>
        <p:spPr>
          <a:xfrm>
            <a:off x="72008" y="4500874"/>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Заповнити масив А[1..5] випадковими числами в діапазоні від 0 до 99:</a:t>
            </a:r>
          </a:p>
        </p:txBody>
      </p:sp>
      <p:sp>
        <p:nvSpPr>
          <p:cNvPr id="8" name="TextBox 7">
            <a:extLst>
              <a:ext uri="{FF2B5EF4-FFF2-40B4-BE49-F238E27FC236}">
                <a16:creationId xmlns:a16="http://schemas.microsoft.com/office/drawing/2014/main" xmlns="" id="{03AE3E7B-B748-4A7B-A0A0-64D14BA3D3CF}"/>
              </a:ext>
            </a:extLst>
          </p:cNvPr>
          <p:cNvSpPr txBox="1"/>
          <p:nvPr/>
        </p:nvSpPr>
        <p:spPr>
          <a:xfrm>
            <a:off x="72008" y="5528348"/>
            <a:ext cx="12050142"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2800" b="1" i="1" kern="0" dirty="0">
                <a:solidFill>
                  <a:schemeClr val="bg1"/>
                </a:solidFill>
              </a:rPr>
              <a:t>Randomize;</a:t>
            </a:r>
          </a:p>
          <a:p>
            <a:pPr lvl="0" indent="457189" algn="just" fontAlgn="base">
              <a:spcBef>
                <a:spcPct val="0"/>
              </a:spcBef>
              <a:spcAft>
                <a:spcPct val="0"/>
              </a:spcAft>
              <a:defRPr/>
            </a:pPr>
            <a:r>
              <a:rPr lang="en-US" sz="2800" b="1" i="1" kern="0" dirty="0">
                <a:solidFill>
                  <a:srgbClr val="FFFF00"/>
                </a:solidFill>
              </a:rPr>
              <a:t>For</a:t>
            </a:r>
            <a:r>
              <a:rPr lang="en-US" sz="2800" b="1" i="1" kern="0" dirty="0">
                <a:solidFill>
                  <a:schemeClr val="bg1"/>
                </a:solidFill>
              </a:rPr>
              <a:t> </a:t>
            </a:r>
            <a:r>
              <a:rPr lang="uk-UA" sz="2800" b="1" i="1" kern="0" dirty="0">
                <a:solidFill>
                  <a:schemeClr val="bg1"/>
                </a:solidFill>
              </a:rPr>
              <a:t>і := 1 </a:t>
            </a:r>
            <a:r>
              <a:rPr lang="en-US" sz="2800" b="1" i="1" kern="0" dirty="0">
                <a:solidFill>
                  <a:srgbClr val="FFFF00"/>
                </a:solidFill>
              </a:rPr>
              <a:t>to</a:t>
            </a:r>
            <a:r>
              <a:rPr lang="en-US" sz="2800" b="1" i="1" kern="0" dirty="0">
                <a:solidFill>
                  <a:schemeClr val="bg1"/>
                </a:solidFill>
              </a:rPr>
              <a:t> 5 </a:t>
            </a:r>
            <a:r>
              <a:rPr lang="en-US" sz="2800" b="1" i="1" kern="0" dirty="0">
                <a:solidFill>
                  <a:srgbClr val="FFFF00"/>
                </a:solidFill>
              </a:rPr>
              <a:t>do</a:t>
            </a:r>
            <a:r>
              <a:rPr lang="en-US" sz="2800" b="1" i="1" kern="0" dirty="0">
                <a:solidFill>
                  <a:schemeClr val="bg1"/>
                </a:solidFill>
              </a:rPr>
              <a:t> A[</a:t>
            </a:r>
            <a:r>
              <a:rPr lang="en-US" sz="2800" b="1" i="1" kern="0" dirty="0" err="1">
                <a:solidFill>
                  <a:schemeClr val="bg1"/>
                </a:solidFill>
              </a:rPr>
              <a:t>i</a:t>
            </a:r>
            <a:r>
              <a:rPr lang="en-US" sz="2800" b="1" i="1" kern="0" dirty="0">
                <a:solidFill>
                  <a:schemeClr val="bg1"/>
                </a:solidFill>
              </a:rPr>
              <a:t>] := Random(100);</a:t>
            </a:r>
            <a:endParaRPr lang="uk-UA" sz="2800" b="1" i="1" kern="0" dirty="0">
              <a:solidFill>
                <a:schemeClr val="bg1"/>
              </a:solidFill>
            </a:endParaRPr>
          </a:p>
        </p:txBody>
      </p:sp>
      <p:pic>
        <p:nvPicPr>
          <p:cNvPr id="3" name="Рисунок 2">
            <a:extLst>
              <a:ext uri="{FF2B5EF4-FFF2-40B4-BE49-F238E27FC236}">
                <a16:creationId xmlns:a16="http://schemas.microsoft.com/office/drawing/2014/main" xmlns="" id="{B358A288-C00A-4B5A-9F32-290A28604530}"/>
              </a:ext>
            </a:extLst>
          </p:cNvPr>
          <p:cNvPicPr>
            <a:picLocks noChangeAspect="1"/>
          </p:cNvPicPr>
          <p:nvPr/>
        </p:nvPicPr>
        <p:blipFill>
          <a:blip r:embed="rId3"/>
          <a:stretch>
            <a:fillRect/>
          </a:stretch>
        </p:blipFill>
        <p:spPr>
          <a:xfrm>
            <a:off x="8570635" y="139849"/>
            <a:ext cx="3240296" cy="277244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xmlns="" id="{886C091B-D714-4243-BD93-B82C28534AAF}"/>
              </a:ext>
            </a:extLst>
          </p:cNvPr>
          <p:cNvSpPr txBox="1"/>
          <p:nvPr/>
        </p:nvSpPr>
        <p:spPr>
          <a:xfrm>
            <a:off x="8293275" y="2981867"/>
            <a:ext cx="3862733" cy="1323439"/>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000" b="1" i="1" kern="0" dirty="0">
                <a:solidFill>
                  <a:schemeClr val="bg1"/>
                </a:solidFill>
              </a:rPr>
              <a:t>Блок-схема опрацювання елементів масиву з використанням циклу </a:t>
            </a:r>
            <a:r>
              <a:rPr lang="uk-UA" sz="2000" b="1" i="1" kern="0" dirty="0" err="1">
                <a:solidFill>
                  <a:schemeClr val="bg1"/>
                </a:solidFill>
              </a:rPr>
              <a:t>For</a:t>
            </a:r>
            <a:endParaRPr lang="uk-UA" sz="2000" b="1" i="1" kern="0" dirty="0">
              <a:solidFill>
                <a:schemeClr val="bg1"/>
              </a:solidFill>
            </a:endParaRPr>
          </a:p>
        </p:txBody>
      </p:sp>
    </p:spTree>
    <p:extLst>
      <p:ext uri="{BB962C8B-B14F-4D97-AF65-F5344CB8AC3E}">
        <p14:creationId xmlns:p14="http://schemas.microsoft.com/office/powerpoint/2010/main" val="19906667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Введення значень</a:t>
            </a:r>
            <a:br>
              <a:rPr lang="uk-UA" dirty="0"/>
            </a:br>
            <a:r>
              <a:rPr lang="uk-UA" dirty="0"/>
              <a:t>елементів масиву з клавіатури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Як для введення, так і для виведення значень елементів масиву необхідно організувати цикл </a:t>
            </a:r>
            <a:r>
              <a:rPr lang="uk-UA" sz="2800" b="1" i="1" kern="0" dirty="0" err="1">
                <a:solidFill>
                  <a:schemeClr val="bg1"/>
                </a:solidFill>
              </a:rPr>
              <a:t>поелементного</a:t>
            </a:r>
            <a:r>
              <a:rPr lang="uk-UA" sz="2800" b="1" i="1" kern="0" dirty="0">
                <a:solidFill>
                  <a:schemeClr val="bg1"/>
                </a:solidFill>
              </a:rPr>
              <a:t> опрацювання масиву.</a:t>
            </a:r>
          </a:p>
        </p:txBody>
      </p:sp>
      <p:sp>
        <p:nvSpPr>
          <p:cNvPr id="6" name="TextBox 5">
            <a:extLst>
              <a:ext uri="{FF2B5EF4-FFF2-40B4-BE49-F238E27FC236}">
                <a16:creationId xmlns:a16="http://schemas.microsoft.com/office/drawing/2014/main" xmlns="" id="{C12CD361-4196-47B8-8F4B-642F75E9C8D6}"/>
              </a:ext>
            </a:extLst>
          </p:cNvPr>
          <p:cNvSpPr txBox="1"/>
          <p:nvPr/>
        </p:nvSpPr>
        <p:spPr>
          <a:xfrm>
            <a:off x="1421856" y="2692571"/>
            <a:ext cx="4084209"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Не  можна  стандартними   засобами  вивести   масив  як єдине ціле.</a:t>
            </a:r>
          </a:p>
        </p:txBody>
      </p:sp>
      <p:pic>
        <p:nvPicPr>
          <p:cNvPr id="8" name="Picture 2" descr="alert, attention, danger, error, exclamation, hanger, message, problem, warning icon">
            <a:extLst>
              <a:ext uri="{FF2B5EF4-FFF2-40B4-BE49-F238E27FC236}">
                <a16:creationId xmlns:a16="http://schemas.microsoft.com/office/drawing/2014/main" xmlns="" id="{0345FEDC-4A1B-4889-B74A-F66824AFA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7" y="2692571"/>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Результат пошуку зображень за запитом &quot;research&quot;">
            <a:extLst>
              <a:ext uri="{FF2B5EF4-FFF2-40B4-BE49-F238E27FC236}">
                <a16:creationId xmlns:a16="http://schemas.microsoft.com/office/drawing/2014/main" xmlns="" id="{93D0F0B2-FA5D-439B-942F-B37767751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465" y="2692571"/>
            <a:ext cx="5938053" cy="395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567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Введення значень</a:t>
            </a:r>
            <a:br>
              <a:rPr lang="uk-UA" dirty="0"/>
            </a:br>
            <a:r>
              <a:rPr lang="uk-UA" dirty="0"/>
              <a:t>елементів масиву з клавіатури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5129257" cy="224676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Увести значення елементів масиву цілих чисел із клавіатури за допомогою функції </a:t>
            </a:r>
            <a:r>
              <a:rPr lang="en-US" sz="2800" b="1" i="1" kern="0" dirty="0" err="1">
                <a:solidFill>
                  <a:srgbClr val="FFFF00"/>
                </a:solidFill>
              </a:rPr>
              <a:t>InputBox</a:t>
            </a:r>
            <a:r>
              <a:rPr lang="uk-UA" sz="2800" b="1" i="1" kern="0" dirty="0">
                <a:solidFill>
                  <a:schemeClr val="bg1"/>
                </a:solidFill>
              </a:rPr>
              <a:t>:</a:t>
            </a:r>
            <a:endParaRPr lang="en-US" sz="2800" b="1" i="1" kern="0" dirty="0">
              <a:solidFill>
                <a:schemeClr val="bg1"/>
              </a:solidFill>
            </a:endParaRPr>
          </a:p>
        </p:txBody>
      </p:sp>
      <p:sp>
        <p:nvSpPr>
          <p:cNvPr id="6" name="TextBox 5">
            <a:extLst>
              <a:ext uri="{FF2B5EF4-FFF2-40B4-BE49-F238E27FC236}">
                <a16:creationId xmlns:a16="http://schemas.microsoft.com/office/drawing/2014/main" xmlns="" id="{C5988823-2018-419C-BE1D-E3DF68E1A10E}"/>
              </a:ext>
            </a:extLst>
          </p:cNvPr>
          <p:cNvSpPr txBox="1"/>
          <p:nvPr/>
        </p:nvSpPr>
        <p:spPr>
          <a:xfrm>
            <a:off x="72008" y="3546428"/>
            <a:ext cx="12050142" cy="2677656"/>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2800" b="1" i="1" kern="0" dirty="0" err="1">
                <a:solidFill>
                  <a:srgbClr val="FFFF00"/>
                </a:solidFill>
              </a:rPr>
              <a:t>var</a:t>
            </a:r>
            <a:r>
              <a:rPr lang="en-US" sz="2800" b="1" i="1" kern="0" dirty="0">
                <a:solidFill>
                  <a:schemeClr val="bg1"/>
                </a:solidFill>
              </a:rPr>
              <a:t>   </a:t>
            </a:r>
            <a:r>
              <a:rPr lang="uk-UA" sz="2800" b="1" i="1" kern="0" dirty="0">
                <a:solidFill>
                  <a:schemeClr val="bg1"/>
                </a:solidFill>
              </a:rPr>
              <a:t>і: </a:t>
            </a:r>
            <a:r>
              <a:rPr lang="en-US" sz="2800" b="1" i="1" kern="0" dirty="0">
                <a:solidFill>
                  <a:schemeClr val="bg1"/>
                </a:solidFill>
              </a:rPr>
              <a:t>Integer;</a:t>
            </a:r>
          </a:p>
          <a:p>
            <a:pPr lvl="0" indent="457189" algn="just" fontAlgn="base">
              <a:spcBef>
                <a:spcPct val="0"/>
              </a:spcBef>
              <a:spcAft>
                <a:spcPct val="0"/>
              </a:spcAft>
              <a:defRPr/>
            </a:pPr>
            <a:r>
              <a:rPr lang="en-US" sz="2800" b="1" i="1" kern="0" dirty="0">
                <a:solidFill>
                  <a:schemeClr val="bg1"/>
                </a:solidFill>
              </a:rPr>
              <a:t>Numbers: array[1..10] of Integer;</a:t>
            </a:r>
          </a:p>
          <a:p>
            <a:pPr lvl="0" indent="457189" algn="just" fontAlgn="base">
              <a:spcBef>
                <a:spcPct val="0"/>
              </a:spcBef>
              <a:spcAft>
                <a:spcPct val="0"/>
              </a:spcAft>
              <a:defRPr/>
            </a:pPr>
            <a:r>
              <a:rPr lang="en-US" sz="2800" b="1" i="1" kern="0" dirty="0">
                <a:solidFill>
                  <a:srgbClr val="FFFF00"/>
                </a:solidFill>
              </a:rPr>
              <a:t>begin</a:t>
            </a:r>
          </a:p>
          <a:p>
            <a:pPr lvl="0" indent="457189" algn="just" fontAlgn="base">
              <a:spcBef>
                <a:spcPct val="0"/>
              </a:spcBef>
              <a:spcAft>
                <a:spcPct val="0"/>
              </a:spcAft>
              <a:defRPr/>
            </a:pPr>
            <a:r>
              <a:rPr lang="en-US" sz="2800" b="1" i="1" kern="0" dirty="0">
                <a:solidFill>
                  <a:schemeClr val="bg1"/>
                </a:solidFill>
              </a:rPr>
              <a:t>   </a:t>
            </a:r>
            <a:r>
              <a:rPr lang="en-US" sz="2800" b="1" i="1" kern="0" dirty="0">
                <a:solidFill>
                  <a:srgbClr val="FFFF00"/>
                </a:solidFill>
              </a:rPr>
              <a:t>For</a:t>
            </a:r>
            <a:r>
              <a:rPr lang="en-US" sz="2800" b="1" i="1" kern="0" dirty="0">
                <a:solidFill>
                  <a:schemeClr val="bg1"/>
                </a:solidFill>
              </a:rPr>
              <a:t> </a:t>
            </a:r>
            <a:r>
              <a:rPr lang="uk-UA" sz="2800" b="1" i="1" kern="0" dirty="0">
                <a:solidFill>
                  <a:schemeClr val="bg1"/>
                </a:solidFill>
              </a:rPr>
              <a:t>і := 1 </a:t>
            </a:r>
            <a:r>
              <a:rPr lang="en-US" sz="2800" b="1" i="1" kern="0" dirty="0">
                <a:solidFill>
                  <a:srgbClr val="FFFF00"/>
                </a:solidFill>
              </a:rPr>
              <a:t>to</a:t>
            </a:r>
            <a:r>
              <a:rPr lang="en-US" sz="2800" b="1" i="1" kern="0" dirty="0">
                <a:solidFill>
                  <a:schemeClr val="bg1"/>
                </a:solidFill>
              </a:rPr>
              <a:t> 10 </a:t>
            </a:r>
            <a:r>
              <a:rPr lang="en-US" sz="2800" b="1" i="1" kern="0" dirty="0">
                <a:solidFill>
                  <a:srgbClr val="FFFF00"/>
                </a:solidFill>
              </a:rPr>
              <a:t>do</a:t>
            </a:r>
          </a:p>
          <a:p>
            <a:pPr lvl="0" indent="457189" algn="just" fontAlgn="base">
              <a:spcBef>
                <a:spcPct val="0"/>
              </a:spcBef>
              <a:spcAft>
                <a:spcPct val="0"/>
              </a:spcAft>
              <a:defRPr/>
            </a:pPr>
            <a:r>
              <a:rPr lang="en-US" sz="2800" b="1" i="1" kern="0" dirty="0">
                <a:solidFill>
                  <a:schemeClr val="bg1"/>
                </a:solidFill>
              </a:rPr>
              <a:t>    Numbers[1] := </a:t>
            </a:r>
            <a:r>
              <a:rPr lang="en-US" sz="2800" b="1" i="1" kern="0" dirty="0" err="1">
                <a:solidFill>
                  <a:schemeClr val="bg1"/>
                </a:solidFill>
              </a:rPr>
              <a:t>StrToInt</a:t>
            </a:r>
            <a:r>
              <a:rPr lang="en-US" sz="2800" b="1" i="1" kern="0" dirty="0">
                <a:solidFill>
                  <a:schemeClr val="bg1"/>
                </a:solidFill>
              </a:rPr>
              <a:t>(</a:t>
            </a:r>
            <a:r>
              <a:rPr lang="en-US" sz="2800" b="1" i="1" kern="0" dirty="0" err="1">
                <a:solidFill>
                  <a:schemeClr val="bg1"/>
                </a:solidFill>
              </a:rPr>
              <a:t>InputBox</a:t>
            </a:r>
            <a:r>
              <a:rPr lang="en-US" sz="2800" b="1" i="1" kern="0" dirty="0">
                <a:solidFill>
                  <a:schemeClr val="bg1"/>
                </a:solidFill>
              </a:rPr>
              <a:t>(‘</a:t>
            </a:r>
            <a:r>
              <a:rPr lang="uk-UA" sz="2800" b="1" i="1" kern="0" dirty="0">
                <a:solidFill>
                  <a:schemeClr val="bg1"/>
                </a:solidFill>
              </a:rPr>
              <a:t>Уведіть</a:t>
            </a:r>
            <a:r>
              <a:rPr lang="en-US" sz="2800" b="1" i="1" kern="0" dirty="0">
                <a:solidFill>
                  <a:schemeClr val="bg1"/>
                </a:solidFill>
              </a:rPr>
              <a:t> </a:t>
            </a:r>
            <a:r>
              <a:rPr lang="uk-UA" sz="2800" b="1" i="1" kern="0" dirty="0">
                <a:solidFill>
                  <a:schemeClr val="bg1"/>
                </a:solidFill>
              </a:rPr>
              <a:t>значення елементів’, '</a:t>
            </a:r>
            <a:r>
              <a:rPr lang="en-US" sz="2800" b="1" i="1" kern="0" dirty="0">
                <a:solidFill>
                  <a:schemeClr val="bg1"/>
                </a:solidFill>
              </a:rPr>
              <a:t>Numbers[' + </a:t>
            </a:r>
            <a:r>
              <a:rPr lang="en-US" sz="2800" b="1" i="1" kern="0" dirty="0" err="1">
                <a:solidFill>
                  <a:schemeClr val="bg1"/>
                </a:solidFill>
              </a:rPr>
              <a:t>IntToStr</a:t>
            </a:r>
            <a:r>
              <a:rPr lang="en-US" sz="2800" b="1" i="1" kern="0" dirty="0">
                <a:solidFill>
                  <a:schemeClr val="bg1"/>
                </a:solidFill>
              </a:rPr>
              <a:t>(</a:t>
            </a:r>
            <a:r>
              <a:rPr lang="en-US" sz="2800" b="1" i="1" kern="0" dirty="0" err="1">
                <a:solidFill>
                  <a:schemeClr val="bg1"/>
                </a:solidFill>
              </a:rPr>
              <a:t>i</a:t>
            </a:r>
            <a:r>
              <a:rPr lang="en-US" sz="2800" b="1" i="1" kern="0" dirty="0">
                <a:solidFill>
                  <a:schemeClr val="bg1"/>
                </a:solidFill>
              </a:rPr>
              <a:t>) + ']?', ‘0’));</a:t>
            </a:r>
          </a:p>
        </p:txBody>
      </p:sp>
      <p:pic>
        <p:nvPicPr>
          <p:cNvPr id="8" name="Рисунок 7">
            <a:extLst>
              <a:ext uri="{FF2B5EF4-FFF2-40B4-BE49-F238E27FC236}">
                <a16:creationId xmlns:a16="http://schemas.microsoft.com/office/drawing/2014/main" xmlns="" id="{0C05252F-950A-4826-A166-D4C918AEE372}"/>
              </a:ext>
            </a:extLst>
          </p:cNvPr>
          <p:cNvPicPr>
            <a:picLocks noChangeAspect="1"/>
          </p:cNvPicPr>
          <p:nvPr/>
        </p:nvPicPr>
        <p:blipFill>
          <a:blip r:embed="rId3"/>
          <a:stretch>
            <a:fillRect/>
          </a:stretch>
        </p:blipFill>
        <p:spPr>
          <a:xfrm>
            <a:off x="5276906" y="1515294"/>
            <a:ext cx="6845245" cy="1928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35503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Виведення значень</a:t>
            </a:r>
            <a:r>
              <a:rPr lang="en-US" dirty="0"/>
              <a:t/>
            </a:r>
            <a:br>
              <a:rPr lang="en-US" dirty="0"/>
            </a:br>
            <a:r>
              <a:rPr lang="uk-UA" dirty="0"/>
              <a:t>елементів масиву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Найпростішим способом виведення елементів одновимірного масиву є додавання значень у поле списку </a:t>
            </a:r>
            <a:r>
              <a:rPr lang="en-US" sz="2800" b="1" i="1" kern="0" dirty="0" err="1">
                <a:solidFill>
                  <a:srgbClr val="FFFF00"/>
                </a:solidFill>
              </a:rPr>
              <a:t>ListBox</a:t>
            </a:r>
            <a:r>
              <a:rPr lang="en-US" sz="2800" b="1" i="1" kern="0" dirty="0">
                <a:solidFill>
                  <a:schemeClr val="bg1"/>
                </a:solidFill>
              </a:rPr>
              <a:t>. </a:t>
            </a:r>
            <a:r>
              <a:rPr lang="uk-UA" sz="2800" b="1" i="1" kern="0" dirty="0">
                <a:solidFill>
                  <a:schemeClr val="bg1"/>
                </a:solidFill>
              </a:rPr>
              <a:t>Список </a:t>
            </a:r>
            <a:r>
              <a:rPr lang="en-US" sz="2800" b="1" i="1" kern="0" dirty="0" err="1">
                <a:solidFill>
                  <a:srgbClr val="FFFF00"/>
                </a:solidFill>
              </a:rPr>
              <a:t>ListBox</a:t>
            </a:r>
            <a:r>
              <a:rPr lang="en-US" sz="2800" b="1" i="1" kern="0" dirty="0">
                <a:solidFill>
                  <a:schemeClr val="bg1"/>
                </a:solidFill>
              </a:rPr>
              <a:t> </a:t>
            </a:r>
            <a:r>
              <a:rPr lang="uk-UA" sz="2800" b="1" i="1" kern="0" dirty="0">
                <a:solidFill>
                  <a:schemeClr val="bg1"/>
                </a:solidFill>
              </a:rPr>
              <a:t>є масивом рядків типу </a:t>
            </a:r>
            <a:r>
              <a:rPr lang="en-US" sz="2800" b="1" i="1" kern="0" dirty="0">
                <a:solidFill>
                  <a:schemeClr val="bg1"/>
                </a:solidFill>
              </a:rPr>
              <a:t>String, </a:t>
            </a:r>
            <a:r>
              <a:rPr lang="uk-UA" sz="2800" b="1" i="1" kern="0" dirty="0">
                <a:solidFill>
                  <a:schemeClr val="bg1"/>
                </a:solidFill>
              </a:rPr>
              <a:t>доступ до яких надає властивість </a:t>
            </a:r>
            <a:r>
              <a:rPr lang="en-US" sz="2800" b="1" i="1" kern="0" dirty="0">
                <a:solidFill>
                  <a:schemeClr val="bg1"/>
                </a:solidFill>
              </a:rPr>
              <a:t>Items </a:t>
            </a:r>
            <a:r>
              <a:rPr lang="uk-UA" sz="2800" b="1" i="1" kern="0" dirty="0">
                <a:solidFill>
                  <a:schemeClr val="bg1"/>
                </a:solidFill>
              </a:rPr>
              <a:t>цього компонента.</a:t>
            </a:r>
          </a:p>
        </p:txBody>
      </p:sp>
      <p:sp>
        <p:nvSpPr>
          <p:cNvPr id="6" name="TextBox 5">
            <a:extLst>
              <a:ext uri="{FF2B5EF4-FFF2-40B4-BE49-F238E27FC236}">
                <a16:creationId xmlns:a16="http://schemas.microsoft.com/office/drawing/2014/main" xmlns="" id="{6F8F3B5F-6939-40D6-AA4A-AAC167C852A7}"/>
              </a:ext>
            </a:extLst>
          </p:cNvPr>
          <p:cNvSpPr txBox="1"/>
          <p:nvPr/>
        </p:nvSpPr>
        <p:spPr>
          <a:xfrm>
            <a:off x="72008" y="3516899"/>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Вивести в поле списку </a:t>
            </a:r>
            <a:r>
              <a:rPr lang="en-US" sz="2800" b="1" i="1" kern="0" dirty="0">
                <a:solidFill>
                  <a:schemeClr val="bg1"/>
                </a:solidFill>
              </a:rPr>
              <a:t>ListBox1 </a:t>
            </a:r>
            <a:r>
              <a:rPr lang="uk-UA" sz="2800" b="1" i="1" kern="0" dirty="0">
                <a:solidFill>
                  <a:schemeClr val="bg1"/>
                </a:solidFill>
              </a:rPr>
              <a:t>значення елементів масиву дійсних чисел із 4 знаками після коми:</a:t>
            </a:r>
            <a:endParaRPr lang="en-US" sz="2800" b="1" i="1" kern="0" dirty="0">
              <a:solidFill>
                <a:schemeClr val="bg1"/>
              </a:solidFill>
            </a:endParaRPr>
          </a:p>
        </p:txBody>
      </p:sp>
      <p:sp>
        <p:nvSpPr>
          <p:cNvPr id="8" name="TextBox 7">
            <a:extLst>
              <a:ext uri="{FF2B5EF4-FFF2-40B4-BE49-F238E27FC236}">
                <a16:creationId xmlns:a16="http://schemas.microsoft.com/office/drawing/2014/main" xmlns="" id="{C731C166-3AE7-4BEB-8685-BDE39C1036A3}"/>
              </a:ext>
            </a:extLst>
          </p:cNvPr>
          <p:cNvSpPr txBox="1"/>
          <p:nvPr/>
        </p:nvSpPr>
        <p:spPr>
          <a:xfrm>
            <a:off x="72009" y="4551156"/>
            <a:ext cx="10074882" cy="2246769"/>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2800" b="1" i="1" kern="0" dirty="0" err="1">
                <a:solidFill>
                  <a:srgbClr val="FFFF00"/>
                </a:solidFill>
              </a:rPr>
              <a:t>var</a:t>
            </a:r>
            <a:r>
              <a:rPr lang="en-US" sz="2800" b="1" i="1" kern="0" dirty="0">
                <a:solidFill>
                  <a:schemeClr val="bg1"/>
                </a:solidFill>
              </a:rPr>
              <a:t>   </a:t>
            </a:r>
            <a:r>
              <a:rPr lang="uk-UA" sz="2800" b="1" i="1" kern="0" dirty="0">
                <a:solidFill>
                  <a:schemeClr val="bg1"/>
                </a:solidFill>
              </a:rPr>
              <a:t>і: </a:t>
            </a:r>
            <a:r>
              <a:rPr lang="en-US" sz="2800" b="1" i="1" kern="0" dirty="0">
                <a:solidFill>
                  <a:schemeClr val="bg1"/>
                </a:solidFill>
              </a:rPr>
              <a:t>Integer;</a:t>
            </a:r>
          </a:p>
          <a:p>
            <a:pPr lvl="0" indent="457189" algn="just" fontAlgn="base">
              <a:spcBef>
                <a:spcPct val="0"/>
              </a:spcBef>
              <a:spcAft>
                <a:spcPct val="0"/>
              </a:spcAft>
              <a:defRPr/>
            </a:pPr>
            <a:r>
              <a:rPr lang="en-US" sz="2800" b="1" i="1" kern="0" dirty="0">
                <a:solidFill>
                  <a:schemeClr val="bg1"/>
                </a:solidFill>
              </a:rPr>
              <a:t>    </a:t>
            </a:r>
            <a:r>
              <a:rPr lang="en-US" sz="2800" b="1" i="1" kern="0" dirty="0" err="1">
                <a:solidFill>
                  <a:schemeClr val="bg1"/>
                </a:solidFill>
              </a:rPr>
              <a:t>broken_numbers</a:t>
            </a:r>
            <a:r>
              <a:rPr lang="en-US" sz="2800" b="1" i="1" kern="0" dirty="0">
                <a:solidFill>
                  <a:schemeClr val="bg1"/>
                </a:solidFill>
              </a:rPr>
              <a:t>: array[1 ..5] of Real;</a:t>
            </a:r>
          </a:p>
          <a:p>
            <a:pPr lvl="0" indent="457189" algn="just" fontAlgn="base">
              <a:spcBef>
                <a:spcPct val="0"/>
              </a:spcBef>
              <a:spcAft>
                <a:spcPct val="0"/>
              </a:spcAft>
              <a:defRPr/>
            </a:pPr>
            <a:r>
              <a:rPr lang="en-US" sz="2800" b="1" i="1" kern="0" dirty="0">
                <a:solidFill>
                  <a:srgbClr val="FFFF00"/>
                </a:solidFill>
              </a:rPr>
              <a:t>begin</a:t>
            </a:r>
            <a:r>
              <a:rPr lang="en-US" sz="2800" b="1" i="1" kern="0" dirty="0">
                <a:solidFill>
                  <a:schemeClr val="bg1"/>
                </a:solidFill>
              </a:rPr>
              <a:t>   {...}</a:t>
            </a:r>
          </a:p>
          <a:p>
            <a:pPr lvl="0" indent="457189" algn="just" fontAlgn="base">
              <a:spcBef>
                <a:spcPct val="0"/>
              </a:spcBef>
              <a:spcAft>
                <a:spcPct val="0"/>
              </a:spcAft>
              <a:defRPr/>
            </a:pPr>
            <a:r>
              <a:rPr lang="en-US" sz="2800" b="1" i="1" kern="0" dirty="0">
                <a:solidFill>
                  <a:srgbClr val="FFFF00"/>
                </a:solidFill>
              </a:rPr>
              <a:t>For</a:t>
            </a:r>
            <a:r>
              <a:rPr lang="en-US" sz="2800" b="1" i="1" kern="0" dirty="0">
                <a:solidFill>
                  <a:schemeClr val="bg1"/>
                </a:solidFill>
              </a:rPr>
              <a:t> </a:t>
            </a:r>
            <a:r>
              <a:rPr lang="uk-UA" sz="2800" b="1" i="1" kern="0" dirty="0">
                <a:solidFill>
                  <a:schemeClr val="bg1"/>
                </a:solidFill>
              </a:rPr>
              <a:t>і := 1 </a:t>
            </a:r>
            <a:r>
              <a:rPr lang="en-US" sz="2800" b="1" i="1" kern="0" dirty="0">
                <a:solidFill>
                  <a:srgbClr val="FFFF00"/>
                </a:solidFill>
              </a:rPr>
              <a:t>to</a:t>
            </a:r>
            <a:r>
              <a:rPr lang="en-US" sz="2800" b="1" i="1" kern="0" dirty="0">
                <a:solidFill>
                  <a:schemeClr val="bg1"/>
                </a:solidFill>
              </a:rPr>
              <a:t> 5 </a:t>
            </a:r>
            <a:r>
              <a:rPr lang="en-US" sz="2800" b="1" i="1" kern="0" dirty="0">
                <a:solidFill>
                  <a:srgbClr val="FFFF00"/>
                </a:solidFill>
              </a:rPr>
              <a:t>do</a:t>
            </a:r>
            <a:r>
              <a:rPr lang="en-US" sz="2800" b="1" i="1" kern="0" dirty="0">
                <a:solidFill>
                  <a:schemeClr val="bg1"/>
                </a:solidFill>
              </a:rPr>
              <a:t> ListBox1.Items.Add</a:t>
            </a:r>
          </a:p>
          <a:p>
            <a:pPr lvl="0" indent="457189" algn="just" fontAlgn="base">
              <a:spcBef>
                <a:spcPct val="0"/>
              </a:spcBef>
              <a:spcAft>
                <a:spcPct val="0"/>
              </a:spcAft>
              <a:defRPr/>
            </a:pPr>
            <a:r>
              <a:rPr lang="en-US" sz="2800" b="1" i="1" kern="0" dirty="0">
                <a:solidFill>
                  <a:schemeClr val="bg1"/>
                </a:solidFill>
              </a:rPr>
              <a:t>(</a:t>
            </a:r>
            <a:r>
              <a:rPr lang="en-US" sz="2800" b="1" i="1" kern="0" dirty="0" err="1">
                <a:solidFill>
                  <a:schemeClr val="bg1"/>
                </a:solidFill>
              </a:rPr>
              <a:t>FormatFloat</a:t>
            </a:r>
            <a:r>
              <a:rPr lang="en-US" sz="2800" b="1" i="1" kern="0" dirty="0">
                <a:solidFill>
                  <a:schemeClr val="bg1"/>
                </a:solidFill>
              </a:rPr>
              <a:t>('#.####', </a:t>
            </a:r>
            <a:r>
              <a:rPr lang="en-US" sz="2800" b="1" i="1" kern="0" dirty="0" err="1">
                <a:solidFill>
                  <a:schemeClr val="bg1"/>
                </a:solidFill>
              </a:rPr>
              <a:t>broken_numbers</a:t>
            </a:r>
            <a:r>
              <a:rPr lang="en-US" sz="2800" b="1" i="1" kern="0" dirty="0">
                <a:solidFill>
                  <a:schemeClr val="bg1"/>
                </a:solidFill>
              </a:rPr>
              <a:t>[</a:t>
            </a:r>
            <a:r>
              <a:rPr lang="en-US" sz="2800" b="1" i="1" kern="0" dirty="0" err="1">
                <a:solidFill>
                  <a:schemeClr val="bg1"/>
                </a:solidFill>
              </a:rPr>
              <a:t>i</a:t>
            </a:r>
            <a:r>
              <a:rPr lang="en-US" sz="2800" b="1" i="1" kern="0" dirty="0">
                <a:solidFill>
                  <a:schemeClr val="bg1"/>
                </a:solidFill>
              </a:rPr>
              <a:t>]));</a:t>
            </a:r>
          </a:p>
        </p:txBody>
      </p:sp>
      <p:pic>
        <p:nvPicPr>
          <p:cNvPr id="9" name="Рисунок 8">
            <a:extLst>
              <a:ext uri="{FF2B5EF4-FFF2-40B4-BE49-F238E27FC236}">
                <a16:creationId xmlns:a16="http://schemas.microsoft.com/office/drawing/2014/main" xmlns="" id="{F282B282-B57E-42B6-BB06-D548482A305F}"/>
              </a:ext>
            </a:extLst>
          </p:cNvPr>
          <p:cNvPicPr>
            <a:picLocks noChangeAspect="1"/>
          </p:cNvPicPr>
          <p:nvPr/>
        </p:nvPicPr>
        <p:blipFill>
          <a:blip r:embed="rId3"/>
          <a:stretch>
            <a:fillRect/>
          </a:stretch>
        </p:blipFill>
        <p:spPr>
          <a:xfrm>
            <a:off x="10183780" y="4544373"/>
            <a:ext cx="1938370" cy="2253552"/>
          </a:xfrm>
          <a:prstGeom prst="rect">
            <a:avLst/>
          </a:prstGeom>
        </p:spPr>
      </p:pic>
    </p:spTree>
    <p:extLst>
      <p:ext uri="{BB962C8B-B14F-4D97-AF65-F5344CB8AC3E}">
        <p14:creationId xmlns:p14="http://schemas.microsoft.com/office/powerpoint/2010/main" val="10192522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Питання для самоперевірки</a:t>
            </a:r>
          </a:p>
        </p:txBody>
      </p:sp>
      <p:pic>
        <p:nvPicPr>
          <p:cNvPr id="4"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Дайте означення масиву як структурованого виду даних.</a:t>
            </a:r>
          </a:p>
        </p:txBody>
      </p:sp>
      <p:pic>
        <p:nvPicPr>
          <p:cNvPr id="30" name="Picture 2" descr="http://nvip.com.ua/sites/default/files/imagecache/original_watermark/pictures/news/q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2268232"/>
            <a:ext cx="12050142" cy="1384995"/>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Опишіть масив:</a:t>
            </a:r>
          </a:p>
          <a:p>
            <a:pPr lvl="0" algn="just" fontAlgn="base">
              <a:spcBef>
                <a:spcPct val="0"/>
              </a:spcBef>
              <a:spcAft>
                <a:spcPct val="0"/>
              </a:spcAft>
              <a:defRPr/>
            </a:pPr>
            <a:r>
              <a:rPr lang="uk-UA" sz="2800" b="1" i="1" kern="0" dirty="0">
                <a:solidFill>
                  <a:srgbClr val="002060"/>
                </a:solidFill>
              </a:rPr>
              <a:t>	а)   А з трьох дійсних чисел;</a:t>
            </a:r>
          </a:p>
          <a:p>
            <a:pPr lvl="0" algn="just" fontAlgn="base">
              <a:spcBef>
                <a:spcPct val="0"/>
              </a:spcBef>
              <a:spcAft>
                <a:spcPct val="0"/>
              </a:spcAft>
              <a:defRPr/>
            </a:pPr>
            <a:r>
              <a:rPr lang="uk-UA" sz="2800" b="1" i="1" kern="0" dirty="0">
                <a:solidFill>
                  <a:srgbClr val="002060"/>
                </a:solidFill>
              </a:rPr>
              <a:t>	б)   В з десяти символів.</a:t>
            </a:r>
          </a:p>
        </p:txBody>
      </p:sp>
      <p:sp>
        <p:nvSpPr>
          <p:cNvPr id="32" name="TextBox 31"/>
          <p:cNvSpPr txBox="1"/>
          <p:nvPr/>
        </p:nvSpPr>
        <p:spPr>
          <a:xfrm>
            <a:off x="72008" y="3770589"/>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Як організувати заповнення масиву випадковими числами?</a:t>
            </a:r>
          </a:p>
        </p:txBody>
      </p:sp>
      <p:sp>
        <p:nvSpPr>
          <p:cNvPr id="10" name="TextBox 9"/>
          <p:cNvSpPr txBox="1"/>
          <p:nvPr/>
        </p:nvSpPr>
        <p:spPr>
          <a:xfrm>
            <a:off x="72008" y="4842058"/>
            <a:ext cx="10453766" cy="1815882"/>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dirty="0">
                <a:solidFill>
                  <a:srgbClr val="002060"/>
                </a:solidFill>
              </a:rPr>
              <a:t>Запишіть оператор присвоєння, який виконує таку дію:</a:t>
            </a:r>
          </a:p>
          <a:p>
            <a:pPr lvl="0" algn="just" fontAlgn="base">
              <a:spcBef>
                <a:spcPct val="0"/>
              </a:spcBef>
              <a:spcAft>
                <a:spcPct val="0"/>
              </a:spcAft>
              <a:defRPr/>
            </a:pPr>
            <a:r>
              <a:rPr lang="uk-UA" sz="2800" b="1" i="1" kern="0" dirty="0">
                <a:solidFill>
                  <a:srgbClr val="002060"/>
                </a:solidFill>
              </a:rPr>
              <a:t>	а) першому елементу масиву С присвоїти значення суми третього і п'ятого елементів;</a:t>
            </a:r>
          </a:p>
        </p:txBody>
      </p:sp>
    </p:spTree>
    <p:extLst>
      <p:ext uri="{BB962C8B-B14F-4D97-AF65-F5344CB8AC3E}">
        <p14:creationId xmlns:p14="http://schemas.microsoft.com/office/powerpoint/2010/main" val="20932510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Повторюємо</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В курсі 8 класу ви працювали з простими типами даних: </a:t>
            </a:r>
          </a:p>
        </p:txBody>
      </p:sp>
      <p:sp>
        <p:nvSpPr>
          <p:cNvPr id="8" name="Прямокутник 7">
            <a:extLst>
              <a:ext uri="{FF2B5EF4-FFF2-40B4-BE49-F238E27FC236}">
                <a16:creationId xmlns:a16="http://schemas.microsoft.com/office/drawing/2014/main" xmlns="" id="{C15FF81E-3350-4F7A-A71C-3EC1871CB619}"/>
              </a:ext>
            </a:extLst>
          </p:cNvPr>
          <p:cNvSpPr/>
          <p:nvPr/>
        </p:nvSpPr>
        <p:spPr>
          <a:xfrm>
            <a:off x="72008" y="2217403"/>
            <a:ext cx="2887061" cy="61333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kern="0" dirty="0">
                <a:solidFill>
                  <a:schemeClr val="bg1"/>
                </a:solidFill>
              </a:rPr>
              <a:t>Дійсним</a:t>
            </a:r>
            <a:endParaRPr lang="uk-UA" sz="2400" b="1" i="1" kern="0" dirty="0">
              <a:solidFill>
                <a:srgbClr val="FFFFFF"/>
              </a:solidFill>
            </a:endParaRPr>
          </a:p>
        </p:txBody>
      </p:sp>
      <p:sp>
        <p:nvSpPr>
          <p:cNvPr id="9" name="Прямокутник 8">
            <a:extLst>
              <a:ext uri="{FF2B5EF4-FFF2-40B4-BE49-F238E27FC236}">
                <a16:creationId xmlns:a16="http://schemas.microsoft.com/office/drawing/2014/main" xmlns="" id="{BD20FE77-C64E-49F8-A481-AC0CDA8A09DE}"/>
              </a:ext>
            </a:extLst>
          </p:cNvPr>
          <p:cNvSpPr/>
          <p:nvPr/>
        </p:nvSpPr>
        <p:spPr>
          <a:xfrm>
            <a:off x="3125138" y="2217403"/>
            <a:ext cx="2887061" cy="61333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Цілим</a:t>
            </a:r>
            <a:endParaRPr lang="uk-UA" sz="2400" b="1" i="1" kern="0" dirty="0">
              <a:solidFill>
                <a:srgbClr val="FFFFFF"/>
              </a:solidFill>
            </a:endParaRPr>
          </a:p>
        </p:txBody>
      </p:sp>
      <p:sp>
        <p:nvSpPr>
          <p:cNvPr id="10" name="Прямокутник 9">
            <a:extLst>
              <a:ext uri="{FF2B5EF4-FFF2-40B4-BE49-F238E27FC236}">
                <a16:creationId xmlns:a16="http://schemas.microsoft.com/office/drawing/2014/main" xmlns="" id="{CE16C07B-EEB4-46E2-8B69-13F266CC9109}"/>
              </a:ext>
            </a:extLst>
          </p:cNvPr>
          <p:cNvSpPr/>
          <p:nvPr/>
        </p:nvSpPr>
        <p:spPr>
          <a:xfrm>
            <a:off x="6178267" y="2217403"/>
            <a:ext cx="2887061" cy="61333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Логічним</a:t>
            </a:r>
            <a:endParaRPr lang="uk-UA" sz="2400" b="1" i="1" kern="0" dirty="0">
              <a:solidFill>
                <a:srgbClr val="FFFFFF"/>
              </a:solidFill>
            </a:endParaRPr>
          </a:p>
        </p:txBody>
      </p:sp>
      <p:sp>
        <p:nvSpPr>
          <p:cNvPr id="11" name="Прямокутник 10">
            <a:extLst>
              <a:ext uri="{FF2B5EF4-FFF2-40B4-BE49-F238E27FC236}">
                <a16:creationId xmlns:a16="http://schemas.microsoft.com/office/drawing/2014/main" xmlns="" id="{CBF29091-BB72-40B1-B0E5-18A55D8C1057}"/>
              </a:ext>
            </a:extLst>
          </p:cNvPr>
          <p:cNvSpPr/>
          <p:nvPr/>
        </p:nvSpPr>
        <p:spPr>
          <a:xfrm>
            <a:off x="9229550" y="2219321"/>
            <a:ext cx="2887061" cy="61333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Символьним</a:t>
            </a:r>
            <a:endParaRPr lang="uk-UA" sz="2400" b="1" i="1" kern="0" dirty="0">
              <a:solidFill>
                <a:srgbClr val="FFFFFF"/>
              </a:solidFill>
            </a:endParaRPr>
          </a:p>
        </p:txBody>
      </p:sp>
      <p:sp>
        <p:nvSpPr>
          <p:cNvPr id="12" name="TextBox 11">
            <a:extLst>
              <a:ext uri="{FF2B5EF4-FFF2-40B4-BE49-F238E27FC236}">
                <a16:creationId xmlns:a16="http://schemas.microsoft.com/office/drawing/2014/main" xmlns="" id="{16547EE3-1556-4441-A9FB-16EF4A6DF350}"/>
              </a:ext>
            </a:extLst>
          </p:cNvPr>
          <p:cNvSpPr txBox="1"/>
          <p:nvPr/>
        </p:nvSpPr>
        <p:spPr>
          <a:xfrm>
            <a:off x="66469" y="2889248"/>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у середовищі програмування </a:t>
            </a:r>
            <a:r>
              <a:rPr lang="en-US" sz="2800" b="1" i="1" kern="0" dirty="0">
                <a:solidFill>
                  <a:srgbClr val="FFFF00"/>
                </a:solidFill>
              </a:rPr>
              <a:t>Lazarus</a:t>
            </a:r>
            <a:r>
              <a:rPr lang="en-US" sz="2800" b="1" i="1" kern="0" dirty="0">
                <a:solidFill>
                  <a:schemeClr val="bg1"/>
                </a:solidFill>
              </a:rPr>
              <a:t> </a:t>
            </a:r>
            <a:r>
              <a:rPr lang="uk-UA" sz="2800" b="1" i="1" kern="0" dirty="0">
                <a:solidFill>
                  <a:schemeClr val="bg1"/>
                </a:solidFill>
              </a:rPr>
              <a:t>мовою </a:t>
            </a:r>
            <a:r>
              <a:rPr lang="en-US" sz="2800" b="1" i="1" kern="0" dirty="0">
                <a:solidFill>
                  <a:schemeClr val="bg1"/>
                </a:solidFill>
              </a:rPr>
              <a:t>Object Pascal. </a:t>
            </a:r>
            <a:endParaRPr lang="uk-UA" sz="2800" b="1" i="1" kern="0" dirty="0">
              <a:solidFill>
                <a:schemeClr val="bg1"/>
              </a:solidFill>
            </a:endParaRPr>
          </a:p>
        </p:txBody>
      </p:sp>
      <p:sp>
        <p:nvSpPr>
          <p:cNvPr id="13" name="TextBox 12">
            <a:extLst>
              <a:ext uri="{FF2B5EF4-FFF2-40B4-BE49-F238E27FC236}">
                <a16:creationId xmlns:a16="http://schemas.microsoft.com/office/drawing/2014/main" xmlns="" id="{784025CE-842F-432C-A0BD-8F2D7E44F42C}"/>
              </a:ext>
            </a:extLst>
          </p:cNvPr>
          <p:cNvSpPr txBox="1"/>
          <p:nvPr/>
        </p:nvSpPr>
        <p:spPr>
          <a:xfrm>
            <a:off x="1403648" y="3920067"/>
            <a:ext cx="10718502" cy="1815882"/>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Тип</a:t>
            </a:r>
            <a:r>
              <a:rPr lang="uk-UA" sz="2800" b="1" i="1" kern="0" dirty="0">
                <a:solidFill>
                  <a:schemeClr val="bg1"/>
                </a:solidFill>
              </a:rPr>
              <a:t> — це властивість величини, що визначає множину значень, які величина може приймати, і множину операцій, які над даною величиною можна виконувати.</a:t>
            </a:r>
            <a:endParaRPr kumimoji="0" lang="uk-UA" sz="2800" b="1" i="1" u="none" strike="noStrike" kern="0" cap="none" spc="0" normalizeH="0" baseline="0" dirty="0">
              <a:ln>
                <a:noFill/>
              </a:ln>
              <a:solidFill>
                <a:srgbClr val="FFFFFF"/>
              </a:solidFill>
              <a:effectLst/>
              <a:uLnTx/>
              <a:uFillTx/>
              <a:latin typeface="Verdana"/>
            </a:endParaRPr>
          </a:p>
        </p:txBody>
      </p:sp>
      <p:pic>
        <p:nvPicPr>
          <p:cNvPr id="14" name="Picture 2" descr="alert, attention, danger, error, exclamation, hanger, message, problem, warning icon">
            <a:extLst>
              <a:ext uri="{FF2B5EF4-FFF2-40B4-BE49-F238E27FC236}">
                <a16:creationId xmlns:a16="http://schemas.microsoft.com/office/drawing/2014/main" xmlns="" id="{0635279D-8F36-4F11-BBE8-7A5A83DEE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3958359"/>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6CBDCFA5-983A-4682-90DA-F6150E81C1CF}"/>
              </a:ext>
            </a:extLst>
          </p:cNvPr>
          <p:cNvSpPr txBox="1"/>
          <p:nvPr/>
        </p:nvSpPr>
        <p:spPr>
          <a:xfrm>
            <a:off x="66469" y="5812661"/>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Для збереження змінної простого типу в пам'яті виділяється окрема комірка.</a:t>
            </a:r>
          </a:p>
        </p:txBody>
      </p:sp>
    </p:spTree>
    <p:extLst>
      <p:ext uri="{BB962C8B-B14F-4D97-AF65-F5344CB8AC3E}">
        <p14:creationId xmlns:p14="http://schemas.microsoft.com/office/powerpoint/2010/main" val="21671081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Effect transition="in" filter="fade">
                                      <p:cBhvr>
                                        <p:cTn id="25" dur="1000"/>
                                        <p:tgtEl>
                                          <p:spTgt spid="10"/>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Effect transition="in" filter="fade">
                                      <p:cBhvr>
                                        <p:cTn id="31" dur="1000"/>
                                        <p:tgtEl>
                                          <p:spTgt spid="11"/>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childTnLst>
                          </p:cTn>
                        </p:par>
                        <p:par>
                          <p:cTn id="36" fill="hold">
                            <p:stCondLst>
                              <p:cond delay="60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1000"/>
                                        <p:tgtEl>
                                          <p:spTgt spid="13"/>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Питання для самоперевірки</a:t>
            </a:r>
          </a:p>
        </p:txBody>
      </p:sp>
      <p:pic>
        <p:nvPicPr>
          <p:cNvPr id="4"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	б)   шостому елементу масиву С присвоїти значення подвоєного добутку першого і другого елементів.</a:t>
            </a:r>
          </a:p>
        </p:txBody>
      </p:sp>
      <p:pic>
        <p:nvPicPr>
          <p:cNvPr id="30" name="Picture 2" descr="http://nvip.com.ua/sites/default/files/imagecache/original_watermark/pictures/news/q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2268232"/>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5"/>
              <a:defRPr/>
            </a:pPr>
            <a:r>
              <a:rPr lang="uk-UA" sz="2800" b="1" i="1" kern="0">
                <a:solidFill>
                  <a:srgbClr val="002060"/>
                </a:solidFill>
              </a:rPr>
              <a:t>Як ввести значення елементів одновимірного масиву з клавіатури?</a:t>
            </a:r>
          </a:p>
        </p:txBody>
      </p:sp>
      <p:sp>
        <p:nvSpPr>
          <p:cNvPr id="32" name="TextBox 31"/>
          <p:cNvSpPr txBox="1"/>
          <p:nvPr/>
        </p:nvSpPr>
        <p:spPr>
          <a:xfrm>
            <a:off x="72008" y="3334523"/>
            <a:ext cx="12050142" cy="1384995"/>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6"/>
              <a:defRPr/>
            </a:pPr>
            <a:r>
              <a:rPr lang="uk-UA" sz="2800" b="1" i="1" kern="0" dirty="0">
                <a:solidFill>
                  <a:srgbClr val="FFFFFF"/>
                </a:solidFill>
              </a:rPr>
              <a:t>Створіть проект для заповнення масиву </a:t>
            </a:r>
            <a:r>
              <a:rPr lang="uk-UA" sz="2800" b="1" i="1" kern="0" dirty="0" err="1">
                <a:solidFill>
                  <a:srgbClr val="FFFFFF"/>
                </a:solidFill>
              </a:rPr>
              <a:t>Numbers</a:t>
            </a:r>
            <a:r>
              <a:rPr lang="uk-UA" sz="2800" b="1" i="1" kern="0" dirty="0">
                <a:solidFill>
                  <a:srgbClr val="FFFFFF"/>
                </a:solidFill>
              </a:rPr>
              <a:t>[1..10] числами 1, 4, 9, ..., 100 і виведення значень елементів масиву в поле </a:t>
            </a:r>
            <a:r>
              <a:rPr lang="uk-UA" sz="2800" b="1" i="1" kern="0" dirty="0" err="1">
                <a:solidFill>
                  <a:srgbClr val="FFFFFF"/>
                </a:solidFill>
              </a:rPr>
              <a:t>ListBox</a:t>
            </a:r>
            <a:r>
              <a:rPr lang="uk-UA" sz="2800" b="1" i="1" kern="0" dirty="0">
                <a:solidFill>
                  <a:srgbClr val="FFFFFF"/>
                </a:solidFill>
              </a:rPr>
              <a:t>.</a:t>
            </a:r>
          </a:p>
        </p:txBody>
      </p:sp>
      <p:pic>
        <p:nvPicPr>
          <p:cNvPr id="3" name="Рисунок 2">
            <a:extLst>
              <a:ext uri="{FF2B5EF4-FFF2-40B4-BE49-F238E27FC236}">
                <a16:creationId xmlns:a16="http://schemas.microsoft.com/office/drawing/2014/main" xmlns="" id="{CE699B36-8F84-4007-9344-82FAEA2A0468}"/>
              </a:ext>
            </a:extLst>
          </p:cNvPr>
          <p:cNvPicPr>
            <a:picLocks noChangeAspect="1"/>
          </p:cNvPicPr>
          <p:nvPr/>
        </p:nvPicPr>
        <p:blipFill>
          <a:blip r:embed="rId5"/>
          <a:stretch>
            <a:fillRect/>
          </a:stretch>
        </p:blipFill>
        <p:spPr>
          <a:xfrm>
            <a:off x="891676" y="5057161"/>
            <a:ext cx="9166724" cy="938910"/>
          </a:xfrm>
          <a:prstGeom prst="rect">
            <a:avLst/>
          </a:prstGeom>
          <a:ln>
            <a:noFill/>
          </a:ln>
          <a:effectLst>
            <a:outerShdw blurRad="292100" dist="139700" dir="2700000" algn="tl" rotWithShape="0">
              <a:srgbClr val="333333">
                <a:alpha val="65000"/>
              </a:srgbClr>
            </a:outerShdw>
          </a:effectLst>
        </p:spPr>
      </p:pic>
      <p:sp>
        <p:nvSpPr>
          <p:cNvPr id="11" name="Прямокутник 10">
            <a:extLst>
              <a:ext uri="{FF2B5EF4-FFF2-40B4-BE49-F238E27FC236}">
                <a16:creationId xmlns:a16="http://schemas.microsoft.com/office/drawing/2014/main" xmlns="" id="{6F4BB025-38EF-499E-BC6D-EEC965E9669D}"/>
              </a:ext>
            </a:extLst>
          </p:cNvPr>
          <p:cNvSpPr/>
          <p:nvPr/>
        </p:nvSpPr>
        <p:spPr>
          <a:xfrm>
            <a:off x="7973104" y="5119630"/>
            <a:ext cx="649786" cy="632242"/>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17287635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Effect transition="in" filter="fade">
                                      <p:cBhvr>
                                        <p:cTn id="23" dur="1000"/>
                                        <p:tgtEl>
                                          <p:spTgt spid="3"/>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Повторюємо</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Зазвичай великі сукупності даних подають у вигляді таблиць. У таблиці об'єднують:</a:t>
            </a:r>
          </a:p>
        </p:txBody>
      </p:sp>
      <p:sp>
        <p:nvSpPr>
          <p:cNvPr id="6" name="Прямокутник 5">
            <a:extLst>
              <a:ext uri="{FF2B5EF4-FFF2-40B4-BE49-F238E27FC236}">
                <a16:creationId xmlns:a16="http://schemas.microsoft.com/office/drawing/2014/main" xmlns="" id="{19997581-C5BD-42CF-9767-DCE3514C1400}"/>
              </a:ext>
            </a:extLst>
          </p:cNvPr>
          <p:cNvSpPr/>
          <p:nvPr/>
        </p:nvSpPr>
        <p:spPr>
          <a:xfrm>
            <a:off x="72008" y="2248247"/>
            <a:ext cx="2887061" cy="149880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kern="0" dirty="0">
                <a:solidFill>
                  <a:schemeClr val="bg1"/>
                </a:solidFill>
              </a:rPr>
              <a:t>Списки учнів</a:t>
            </a:r>
            <a:endParaRPr lang="uk-UA" sz="2400" b="1" i="1" kern="0" dirty="0">
              <a:solidFill>
                <a:srgbClr val="FFFFFF"/>
              </a:solidFill>
            </a:endParaRPr>
          </a:p>
        </p:txBody>
      </p:sp>
      <p:sp>
        <p:nvSpPr>
          <p:cNvPr id="8" name="Прямокутник 7">
            <a:extLst>
              <a:ext uri="{FF2B5EF4-FFF2-40B4-BE49-F238E27FC236}">
                <a16:creationId xmlns:a16="http://schemas.microsoft.com/office/drawing/2014/main" xmlns="" id="{B2D8E6B3-9834-4FC4-B9E9-B58DB2261B9C}"/>
              </a:ext>
            </a:extLst>
          </p:cNvPr>
          <p:cNvSpPr/>
          <p:nvPr/>
        </p:nvSpPr>
        <p:spPr>
          <a:xfrm>
            <a:off x="3125138" y="2248247"/>
            <a:ext cx="2887061" cy="149880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Результати навчальних досягнень</a:t>
            </a:r>
            <a:endParaRPr lang="uk-UA" sz="2400" b="1" i="1" kern="0" dirty="0">
              <a:solidFill>
                <a:srgbClr val="FFFFFF"/>
              </a:solidFill>
            </a:endParaRPr>
          </a:p>
        </p:txBody>
      </p:sp>
      <p:sp>
        <p:nvSpPr>
          <p:cNvPr id="9" name="Прямокутник 8">
            <a:extLst>
              <a:ext uri="{FF2B5EF4-FFF2-40B4-BE49-F238E27FC236}">
                <a16:creationId xmlns:a16="http://schemas.microsoft.com/office/drawing/2014/main" xmlns="" id="{52BEDC7E-9AC6-4342-BF7D-F160C58364DC}"/>
              </a:ext>
            </a:extLst>
          </p:cNvPr>
          <p:cNvSpPr/>
          <p:nvPr/>
        </p:nvSpPr>
        <p:spPr>
          <a:xfrm>
            <a:off x="6178267" y="2248247"/>
            <a:ext cx="2887061" cy="149880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Дані вимірювань</a:t>
            </a:r>
            <a:endParaRPr lang="uk-UA" sz="2400" b="1" i="1" kern="0" dirty="0">
              <a:solidFill>
                <a:srgbClr val="FFFFFF"/>
              </a:solidFill>
            </a:endParaRPr>
          </a:p>
        </p:txBody>
      </p:sp>
      <p:sp>
        <p:nvSpPr>
          <p:cNvPr id="10" name="Прямокутник 9">
            <a:extLst>
              <a:ext uri="{FF2B5EF4-FFF2-40B4-BE49-F238E27FC236}">
                <a16:creationId xmlns:a16="http://schemas.microsoft.com/office/drawing/2014/main" xmlns="" id="{D01E315B-043E-422A-B79B-8289290654A8}"/>
              </a:ext>
            </a:extLst>
          </p:cNvPr>
          <p:cNvSpPr/>
          <p:nvPr/>
        </p:nvSpPr>
        <p:spPr>
          <a:xfrm>
            <a:off x="9229550" y="2250165"/>
            <a:ext cx="2887061" cy="149880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Досліджень тощо</a:t>
            </a:r>
            <a:endParaRPr lang="uk-UA" sz="2400" b="1" i="1" kern="0" dirty="0">
              <a:solidFill>
                <a:srgbClr val="FFFFFF"/>
              </a:solidFill>
            </a:endParaRPr>
          </a:p>
        </p:txBody>
      </p:sp>
      <p:pic>
        <p:nvPicPr>
          <p:cNvPr id="1026" name="Picture 2" descr="list icon">
            <a:extLst>
              <a:ext uri="{FF2B5EF4-FFF2-40B4-BE49-F238E27FC236}">
                <a16:creationId xmlns:a16="http://schemas.microsoft.com/office/drawing/2014/main" xmlns="" id="{BC44BDCA-EEC2-4C7B-A321-845367AEB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77" y="3794734"/>
            <a:ext cx="2780522" cy="2780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nkings, rating, seo, star icon">
            <a:extLst>
              <a:ext uri="{FF2B5EF4-FFF2-40B4-BE49-F238E27FC236}">
                <a16:creationId xmlns:a16="http://schemas.microsoft.com/office/drawing/2014/main" xmlns="" id="{A7A71E11-F2C9-4088-B214-ED39F47C15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060" y="3844429"/>
            <a:ext cx="2624905" cy="26249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rner, measurement, ruler, tools icon">
            <a:extLst>
              <a:ext uri="{FF2B5EF4-FFF2-40B4-BE49-F238E27FC236}">
                <a16:creationId xmlns:a16="http://schemas.microsoft.com/office/drawing/2014/main" xmlns="" id="{7C3C41BF-9A3C-4A21-945D-8799E9EBB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0631" y="3844429"/>
            <a:ext cx="1762332" cy="27425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mistry, lab, medical, research icon">
            <a:extLst>
              <a:ext uri="{FF2B5EF4-FFF2-40B4-BE49-F238E27FC236}">
                <a16:creationId xmlns:a16="http://schemas.microsoft.com/office/drawing/2014/main" xmlns="" id="{040CE0BF-1BD5-419E-887C-17CBE2E239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9629" y="3844429"/>
            <a:ext cx="2624905" cy="262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959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animEffect transition="in" filter="fade">
                                      <p:cBhvr>
                                        <p:cTn id="19" dur="1000"/>
                                        <p:tgtEl>
                                          <p:spTgt spid="1026"/>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Effect transition="in" filter="fade">
                                      <p:cBhvr>
                                        <p:cTn id="25" dur="1000"/>
                                        <p:tgtEl>
                                          <p:spTgt spid="8"/>
                                        </p:tgtEl>
                                      </p:cBhvr>
                                    </p:animEffect>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p:cTn id="29" dur="1000" fill="hold"/>
                                        <p:tgtEl>
                                          <p:spTgt spid="1028"/>
                                        </p:tgtEl>
                                        <p:attrNameLst>
                                          <p:attrName>ppt_w</p:attrName>
                                        </p:attrNameLst>
                                      </p:cBhvr>
                                      <p:tavLst>
                                        <p:tav tm="0">
                                          <p:val>
                                            <p:fltVal val="0"/>
                                          </p:val>
                                        </p:tav>
                                        <p:tav tm="100000">
                                          <p:val>
                                            <p:strVal val="#ppt_w"/>
                                          </p:val>
                                        </p:tav>
                                      </p:tavLst>
                                    </p:anim>
                                    <p:anim calcmode="lin" valueType="num">
                                      <p:cBhvr>
                                        <p:cTn id="30" dur="1000" fill="hold"/>
                                        <p:tgtEl>
                                          <p:spTgt spid="1028"/>
                                        </p:tgtEl>
                                        <p:attrNameLst>
                                          <p:attrName>ppt_h</p:attrName>
                                        </p:attrNameLst>
                                      </p:cBhvr>
                                      <p:tavLst>
                                        <p:tav tm="0">
                                          <p:val>
                                            <p:fltVal val="0"/>
                                          </p:val>
                                        </p:tav>
                                        <p:tav tm="100000">
                                          <p:val>
                                            <p:strVal val="#ppt_h"/>
                                          </p:val>
                                        </p:tav>
                                      </p:tavLst>
                                    </p:anim>
                                    <p:animEffect transition="in" filter="fade">
                                      <p:cBhvr>
                                        <p:cTn id="31" dur="1000"/>
                                        <p:tgtEl>
                                          <p:spTgt spid="1028"/>
                                        </p:tgtEl>
                                      </p:cBhvr>
                                    </p:animEffect>
                                  </p:childTnLst>
                                </p:cTn>
                              </p:par>
                            </p:childTnLst>
                          </p:cTn>
                        </p:par>
                        <p:par>
                          <p:cTn id="32" fill="hold">
                            <p:stCondLst>
                              <p:cond delay="50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1030"/>
                                        </p:tgtEl>
                                        <p:attrNameLst>
                                          <p:attrName>style.visibility</p:attrName>
                                        </p:attrNameLst>
                                      </p:cBhvr>
                                      <p:to>
                                        <p:strVal val="visible"/>
                                      </p:to>
                                    </p:set>
                                    <p:anim calcmode="lin" valueType="num">
                                      <p:cBhvr>
                                        <p:cTn id="41" dur="1000" fill="hold"/>
                                        <p:tgtEl>
                                          <p:spTgt spid="1030"/>
                                        </p:tgtEl>
                                        <p:attrNameLst>
                                          <p:attrName>ppt_w</p:attrName>
                                        </p:attrNameLst>
                                      </p:cBhvr>
                                      <p:tavLst>
                                        <p:tav tm="0">
                                          <p:val>
                                            <p:fltVal val="0"/>
                                          </p:val>
                                        </p:tav>
                                        <p:tav tm="100000">
                                          <p:val>
                                            <p:strVal val="#ppt_w"/>
                                          </p:val>
                                        </p:tav>
                                      </p:tavLst>
                                    </p:anim>
                                    <p:anim calcmode="lin" valueType="num">
                                      <p:cBhvr>
                                        <p:cTn id="42" dur="1000" fill="hold"/>
                                        <p:tgtEl>
                                          <p:spTgt spid="1030"/>
                                        </p:tgtEl>
                                        <p:attrNameLst>
                                          <p:attrName>ppt_h</p:attrName>
                                        </p:attrNameLst>
                                      </p:cBhvr>
                                      <p:tavLst>
                                        <p:tav tm="0">
                                          <p:val>
                                            <p:fltVal val="0"/>
                                          </p:val>
                                        </p:tav>
                                        <p:tav tm="100000">
                                          <p:val>
                                            <p:strVal val="#ppt_h"/>
                                          </p:val>
                                        </p:tav>
                                      </p:tavLst>
                                    </p:anim>
                                    <p:animEffect transition="in" filter="fade">
                                      <p:cBhvr>
                                        <p:cTn id="43" dur="1000"/>
                                        <p:tgtEl>
                                          <p:spTgt spid="1030"/>
                                        </p:tgtEl>
                                      </p:cBhvr>
                                    </p:animEffect>
                                  </p:childTnLst>
                                </p:cTn>
                              </p:par>
                            </p:childTnLst>
                          </p:cTn>
                        </p:par>
                        <p:par>
                          <p:cTn id="44" fill="hold">
                            <p:stCondLst>
                              <p:cond delay="70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Effect transition="in" filter="fade">
                                      <p:cBhvr>
                                        <p:cTn id="49" dur="1000"/>
                                        <p:tgtEl>
                                          <p:spTgt spid="10"/>
                                        </p:tgtEl>
                                      </p:cBhvr>
                                    </p:animEffect>
                                  </p:childTnLst>
                                </p:cTn>
                              </p:par>
                            </p:childTnLst>
                          </p:cTn>
                        </p:par>
                        <p:par>
                          <p:cTn id="50" fill="hold">
                            <p:stCondLst>
                              <p:cond delay="8000"/>
                            </p:stCondLst>
                            <p:childTnLst>
                              <p:par>
                                <p:cTn id="51" presetID="53" presetClass="entr" presetSubtype="16" fill="hold" nodeType="afterEffect">
                                  <p:stCondLst>
                                    <p:cond delay="0"/>
                                  </p:stCondLst>
                                  <p:childTnLst>
                                    <p:set>
                                      <p:cBhvr>
                                        <p:cTn id="52" dur="1" fill="hold">
                                          <p:stCondLst>
                                            <p:cond delay="0"/>
                                          </p:stCondLst>
                                        </p:cTn>
                                        <p:tgtEl>
                                          <p:spTgt spid="1032"/>
                                        </p:tgtEl>
                                        <p:attrNameLst>
                                          <p:attrName>style.visibility</p:attrName>
                                        </p:attrNameLst>
                                      </p:cBhvr>
                                      <p:to>
                                        <p:strVal val="visible"/>
                                      </p:to>
                                    </p:set>
                                    <p:anim calcmode="lin" valueType="num">
                                      <p:cBhvr>
                                        <p:cTn id="53" dur="1000" fill="hold"/>
                                        <p:tgtEl>
                                          <p:spTgt spid="1032"/>
                                        </p:tgtEl>
                                        <p:attrNameLst>
                                          <p:attrName>ppt_w</p:attrName>
                                        </p:attrNameLst>
                                      </p:cBhvr>
                                      <p:tavLst>
                                        <p:tav tm="0">
                                          <p:val>
                                            <p:fltVal val="0"/>
                                          </p:val>
                                        </p:tav>
                                        <p:tav tm="100000">
                                          <p:val>
                                            <p:strVal val="#ppt_w"/>
                                          </p:val>
                                        </p:tav>
                                      </p:tavLst>
                                    </p:anim>
                                    <p:anim calcmode="lin" valueType="num">
                                      <p:cBhvr>
                                        <p:cTn id="54" dur="1000" fill="hold"/>
                                        <p:tgtEl>
                                          <p:spTgt spid="1032"/>
                                        </p:tgtEl>
                                        <p:attrNameLst>
                                          <p:attrName>ppt_h</p:attrName>
                                        </p:attrNameLst>
                                      </p:cBhvr>
                                      <p:tavLst>
                                        <p:tav tm="0">
                                          <p:val>
                                            <p:fltVal val="0"/>
                                          </p:val>
                                        </p:tav>
                                        <p:tav tm="100000">
                                          <p:val>
                                            <p:strVal val="#ppt_h"/>
                                          </p:val>
                                        </p:tav>
                                      </p:tavLst>
                                    </p:anim>
                                    <p:animEffect transition="in" filter="fade">
                                      <p:cBhvr>
                                        <p:cTn id="55" dur="1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Одновимірний масив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Ви знаєте, що для збереження змінної простого типу:</a:t>
            </a:r>
          </a:p>
        </p:txBody>
      </p:sp>
      <p:sp>
        <p:nvSpPr>
          <p:cNvPr id="8" name="TextBox 7">
            <a:extLst>
              <a:ext uri="{FF2B5EF4-FFF2-40B4-BE49-F238E27FC236}">
                <a16:creationId xmlns:a16="http://schemas.microsoft.com/office/drawing/2014/main" xmlns="" id="{D92A9C06-39E9-475F-A32A-6CA33AE35CF4}"/>
              </a:ext>
            </a:extLst>
          </p:cNvPr>
          <p:cNvSpPr txBox="1"/>
          <p:nvPr/>
        </p:nvSpPr>
        <p:spPr>
          <a:xfrm>
            <a:off x="72007" y="1791128"/>
            <a:ext cx="2888907"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en-US" sz="3200" b="1" i="1" kern="0" dirty="0">
                <a:solidFill>
                  <a:schemeClr val="bg1"/>
                </a:solidFill>
              </a:rPr>
              <a:t>Real</a:t>
            </a:r>
            <a:endParaRPr lang="uk-UA" sz="3200" b="1" i="1" kern="0" dirty="0">
              <a:solidFill>
                <a:srgbClr val="FFFFFF"/>
              </a:solidFill>
            </a:endParaRPr>
          </a:p>
        </p:txBody>
      </p:sp>
      <p:sp>
        <p:nvSpPr>
          <p:cNvPr id="9" name="TextBox 8">
            <a:extLst>
              <a:ext uri="{FF2B5EF4-FFF2-40B4-BE49-F238E27FC236}">
                <a16:creationId xmlns:a16="http://schemas.microsoft.com/office/drawing/2014/main" xmlns="" id="{BE0C99B9-5110-4F9B-A00F-D461B893C3F1}"/>
              </a:ext>
            </a:extLst>
          </p:cNvPr>
          <p:cNvSpPr txBox="1"/>
          <p:nvPr/>
        </p:nvSpPr>
        <p:spPr>
          <a:xfrm>
            <a:off x="3125137" y="1791128"/>
            <a:ext cx="2888907"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en-US" sz="3200" b="1" i="1" kern="0" dirty="0">
                <a:solidFill>
                  <a:schemeClr val="bg1"/>
                </a:solidFill>
              </a:rPr>
              <a:t>Integer</a:t>
            </a:r>
            <a:endParaRPr lang="uk-UA" sz="3200" b="1" i="1" kern="0" dirty="0">
              <a:solidFill>
                <a:srgbClr val="FFFFFF"/>
              </a:solidFill>
            </a:endParaRPr>
          </a:p>
        </p:txBody>
      </p:sp>
      <p:sp>
        <p:nvSpPr>
          <p:cNvPr id="10" name="TextBox 9">
            <a:extLst>
              <a:ext uri="{FF2B5EF4-FFF2-40B4-BE49-F238E27FC236}">
                <a16:creationId xmlns:a16="http://schemas.microsoft.com/office/drawing/2014/main" xmlns="" id="{2D88F6A3-1717-48EE-95B7-F0A21B465757}"/>
              </a:ext>
            </a:extLst>
          </p:cNvPr>
          <p:cNvSpPr txBox="1"/>
          <p:nvPr/>
        </p:nvSpPr>
        <p:spPr>
          <a:xfrm>
            <a:off x="6178267" y="1791128"/>
            <a:ext cx="2888907"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en-US" sz="3200" b="1" i="1" kern="0" dirty="0">
                <a:solidFill>
                  <a:schemeClr val="bg1"/>
                </a:solidFill>
              </a:rPr>
              <a:t>Boolean</a:t>
            </a:r>
            <a:endParaRPr lang="uk-UA" sz="3200" b="1" i="1" kern="0" dirty="0">
              <a:solidFill>
                <a:srgbClr val="FFFFFF"/>
              </a:solidFill>
            </a:endParaRPr>
          </a:p>
        </p:txBody>
      </p:sp>
      <p:sp>
        <p:nvSpPr>
          <p:cNvPr id="11" name="TextBox 10">
            <a:extLst>
              <a:ext uri="{FF2B5EF4-FFF2-40B4-BE49-F238E27FC236}">
                <a16:creationId xmlns:a16="http://schemas.microsoft.com/office/drawing/2014/main" xmlns="" id="{A7EE23F2-05C2-4FE9-B538-8515D5EB33BC}"/>
              </a:ext>
            </a:extLst>
          </p:cNvPr>
          <p:cNvSpPr txBox="1"/>
          <p:nvPr/>
        </p:nvSpPr>
        <p:spPr>
          <a:xfrm>
            <a:off x="9233243" y="1791128"/>
            <a:ext cx="2888907"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en-US" sz="3200" b="1" i="1" kern="0" dirty="0">
                <a:solidFill>
                  <a:schemeClr val="bg1"/>
                </a:solidFill>
              </a:rPr>
              <a:t>Char</a:t>
            </a:r>
            <a:endParaRPr lang="uk-UA" sz="3200" b="1" i="1" kern="0" dirty="0">
              <a:solidFill>
                <a:srgbClr val="FFFFFF"/>
              </a:solidFill>
            </a:endParaRPr>
          </a:p>
        </p:txBody>
      </p:sp>
      <p:sp>
        <p:nvSpPr>
          <p:cNvPr id="12" name="TextBox 11">
            <a:extLst>
              <a:ext uri="{FF2B5EF4-FFF2-40B4-BE49-F238E27FC236}">
                <a16:creationId xmlns:a16="http://schemas.microsoft.com/office/drawing/2014/main" xmlns="" id="{7BED8E2C-A9AD-4FA0-B5D5-5641FE129C8A}"/>
              </a:ext>
            </a:extLst>
          </p:cNvPr>
          <p:cNvSpPr txBox="1"/>
          <p:nvPr/>
        </p:nvSpPr>
        <p:spPr>
          <a:xfrm>
            <a:off x="72008" y="2447048"/>
            <a:ext cx="12050142"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У пам'яті комп'ютера виділяється окрема комірка. Однак існує багато задач, розв'язування яких вимагає опрацювання великої кількості однотипних значень, наприклад зберігання значень температури повітря протягом року. Для збереження сукупності однотипних даних (числових значень, рядків, дат тощо) зручно використовувати структурований тип даних </a:t>
            </a:r>
            <a:r>
              <a:rPr lang="uk-UA" sz="2800" b="1" i="1" kern="0" dirty="0">
                <a:solidFill>
                  <a:srgbClr val="FFFF00"/>
                </a:solidFill>
              </a:rPr>
              <a:t>масив</a:t>
            </a:r>
            <a:r>
              <a:rPr lang="uk-UA" sz="2800" b="1" i="1" kern="0" dirty="0">
                <a:solidFill>
                  <a:schemeClr val="bg1"/>
                </a:solidFill>
              </a:rPr>
              <a:t>.</a:t>
            </a:r>
          </a:p>
        </p:txBody>
      </p:sp>
      <p:sp>
        <p:nvSpPr>
          <p:cNvPr id="13" name="TextBox 12">
            <a:extLst>
              <a:ext uri="{FF2B5EF4-FFF2-40B4-BE49-F238E27FC236}">
                <a16:creationId xmlns:a16="http://schemas.microsoft.com/office/drawing/2014/main" xmlns="" id="{48FBE7AA-0EF5-4707-8F1C-9914DD86A493}"/>
              </a:ext>
            </a:extLst>
          </p:cNvPr>
          <p:cNvSpPr txBox="1"/>
          <p:nvPr/>
        </p:nvSpPr>
        <p:spPr>
          <a:xfrm>
            <a:off x="1403648" y="5629598"/>
            <a:ext cx="10718502" cy="954107"/>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Змінна або константа структурованого типу має декілька компонентів.</a:t>
            </a:r>
          </a:p>
        </p:txBody>
      </p:sp>
      <p:pic>
        <p:nvPicPr>
          <p:cNvPr id="14" name="Picture 2" descr="alert, attention, danger, error, exclamation, hanger, message, problem, warning icon">
            <a:extLst>
              <a:ext uri="{FF2B5EF4-FFF2-40B4-BE49-F238E27FC236}">
                <a16:creationId xmlns:a16="http://schemas.microsoft.com/office/drawing/2014/main" xmlns="" id="{E4F237AC-FDAA-4643-B027-DE3DFDD81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5608256"/>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547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Effect transition="in" filter="fade">
                                      <p:cBhvr>
                                        <p:cTn id="25" dur="1000"/>
                                        <p:tgtEl>
                                          <p:spTgt spid="10"/>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Effect transition="in" filter="fade">
                                      <p:cBhvr>
                                        <p:cTn id="31" dur="1000"/>
                                        <p:tgtEl>
                                          <p:spTgt spid="11"/>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childTnLst>
                          </p:cTn>
                        </p:par>
                        <p:par>
                          <p:cTn id="36" fill="hold">
                            <p:stCondLst>
                              <p:cond delay="60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одновимірного масиву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Для зберігання значень температури протягом року замість створення окремих змінних</a:t>
            </a:r>
          </a:p>
        </p:txBody>
      </p:sp>
      <p:sp>
        <p:nvSpPr>
          <p:cNvPr id="6" name="TextBox 5">
            <a:extLst>
              <a:ext uri="{FF2B5EF4-FFF2-40B4-BE49-F238E27FC236}">
                <a16:creationId xmlns:a16="http://schemas.microsoft.com/office/drawing/2014/main" xmlns="" id="{51BCB081-CE00-43B1-90A8-4E0D8E33B149}"/>
              </a:ext>
            </a:extLst>
          </p:cNvPr>
          <p:cNvSpPr txBox="1"/>
          <p:nvPr/>
        </p:nvSpPr>
        <p:spPr>
          <a:xfrm>
            <a:off x="72008" y="2215003"/>
            <a:ext cx="12050142" cy="707886"/>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en-US" sz="4000" b="1" i="1" kern="0" dirty="0">
                <a:solidFill>
                  <a:schemeClr val="bg1"/>
                </a:solidFill>
              </a:rPr>
              <a:t>t</a:t>
            </a:r>
            <a:r>
              <a:rPr lang="uk-UA" sz="4000" b="1" i="1" kern="0" dirty="0">
                <a:solidFill>
                  <a:schemeClr val="bg1"/>
                </a:solidFill>
              </a:rPr>
              <a:t>1</a:t>
            </a:r>
            <a:r>
              <a:rPr lang="en-US" sz="4000" b="1" i="1" kern="0" dirty="0">
                <a:solidFill>
                  <a:schemeClr val="bg1"/>
                </a:solidFill>
              </a:rPr>
              <a:t>, t2, ..., t365</a:t>
            </a:r>
            <a:endParaRPr lang="uk-UA" sz="4000" b="1" i="1" kern="0" dirty="0">
              <a:solidFill>
                <a:schemeClr val="bg1"/>
              </a:solidFill>
            </a:endParaRPr>
          </a:p>
        </p:txBody>
      </p:sp>
      <p:sp>
        <p:nvSpPr>
          <p:cNvPr id="8" name="TextBox 7">
            <a:extLst>
              <a:ext uri="{FF2B5EF4-FFF2-40B4-BE49-F238E27FC236}">
                <a16:creationId xmlns:a16="http://schemas.microsoft.com/office/drawing/2014/main" xmlns="" id="{181BCB6D-CB08-4831-AF89-7752E35D43C4}"/>
              </a:ext>
            </a:extLst>
          </p:cNvPr>
          <p:cNvSpPr txBox="1"/>
          <p:nvPr/>
        </p:nvSpPr>
        <p:spPr>
          <a:xfrm>
            <a:off x="72008" y="2996961"/>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Можна створити один масив з іменем </a:t>
            </a:r>
            <a:r>
              <a:rPr lang="en-US" sz="2800" b="1" i="1" kern="0" dirty="0">
                <a:solidFill>
                  <a:srgbClr val="FFFF00"/>
                </a:solidFill>
              </a:rPr>
              <a:t>t</a:t>
            </a:r>
            <a:r>
              <a:rPr lang="en-US" sz="2800" b="1" i="1" kern="0" dirty="0">
                <a:solidFill>
                  <a:schemeClr val="bg1"/>
                </a:solidFill>
              </a:rPr>
              <a:t>, </a:t>
            </a:r>
            <a:r>
              <a:rPr lang="uk-UA" sz="2800" b="1" i="1" kern="0" dirty="0">
                <a:solidFill>
                  <a:schemeClr val="bg1"/>
                </a:solidFill>
              </a:rPr>
              <a:t>де кожному значенню буде відповідати порядковий номер елемента масиву. Спільне ім'я </a:t>
            </a:r>
            <a:r>
              <a:rPr lang="en-US" sz="2800" b="1" i="1" kern="0" dirty="0">
                <a:solidFill>
                  <a:srgbClr val="FFFF00"/>
                </a:solidFill>
              </a:rPr>
              <a:t>t</a:t>
            </a:r>
            <a:r>
              <a:rPr lang="en-US" sz="2800" b="1" i="1" kern="0" dirty="0">
                <a:solidFill>
                  <a:schemeClr val="bg1"/>
                </a:solidFill>
              </a:rPr>
              <a:t> </a:t>
            </a:r>
            <a:r>
              <a:rPr lang="uk-UA" sz="2800" b="1" i="1" kern="0" dirty="0">
                <a:solidFill>
                  <a:schemeClr val="bg1"/>
                </a:solidFill>
              </a:rPr>
              <a:t>означає, що ці дані належать до одного масиву, а розрізнити їх можна за номером (</a:t>
            </a:r>
            <a:r>
              <a:rPr lang="uk-UA" sz="2800" b="1" i="1" kern="0" dirty="0">
                <a:solidFill>
                  <a:srgbClr val="FFFF00"/>
                </a:solidFill>
              </a:rPr>
              <a:t>індексом</a:t>
            </a:r>
            <a:r>
              <a:rPr lang="uk-UA" sz="2800" b="1" i="1" kern="0" dirty="0">
                <a:solidFill>
                  <a:schemeClr val="bg1"/>
                </a:solidFill>
              </a:rPr>
              <a:t>).</a:t>
            </a:r>
          </a:p>
        </p:txBody>
      </p:sp>
      <p:graphicFrame>
        <p:nvGraphicFramePr>
          <p:cNvPr id="9" name="Таблиця 8">
            <a:extLst>
              <a:ext uri="{FF2B5EF4-FFF2-40B4-BE49-F238E27FC236}">
                <a16:creationId xmlns:a16="http://schemas.microsoft.com/office/drawing/2014/main" xmlns="" id="{2511AEE5-E4B1-460C-B8CD-D8F4534286B3}"/>
              </a:ext>
            </a:extLst>
          </p:cNvPr>
          <p:cNvGraphicFramePr>
            <a:graphicFrameLocks noGrp="1"/>
          </p:cNvGraphicFramePr>
          <p:nvPr>
            <p:extLst/>
          </p:nvPr>
        </p:nvGraphicFramePr>
        <p:xfrm>
          <a:off x="69850" y="5307863"/>
          <a:ext cx="12050146" cy="1493520"/>
        </p:xfrm>
        <a:graphic>
          <a:graphicData uri="http://schemas.openxmlformats.org/drawingml/2006/table">
            <a:tbl>
              <a:tblPr firstRow="1" bandRow="1">
                <a:tableStyleId>{8FD4443E-F989-4FC4-A0C8-D5A2AF1F390B}</a:tableStyleId>
              </a:tblPr>
              <a:tblGrid>
                <a:gridCol w="4233793">
                  <a:extLst>
                    <a:ext uri="{9D8B030D-6E8A-4147-A177-3AD203B41FA5}">
                      <a16:colId xmlns:a16="http://schemas.microsoft.com/office/drawing/2014/main" xmlns="" val="2536893789"/>
                    </a:ext>
                  </a:extLst>
                </a:gridCol>
                <a:gridCol w="1133061">
                  <a:extLst>
                    <a:ext uri="{9D8B030D-6E8A-4147-A177-3AD203B41FA5}">
                      <a16:colId xmlns:a16="http://schemas.microsoft.com/office/drawing/2014/main" xmlns="" val="1797622214"/>
                    </a:ext>
                  </a:extLst>
                </a:gridCol>
                <a:gridCol w="1083366">
                  <a:extLst>
                    <a:ext uri="{9D8B030D-6E8A-4147-A177-3AD203B41FA5}">
                      <a16:colId xmlns:a16="http://schemas.microsoft.com/office/drawing/2014/main" xmlns="" val="4272462250"/>
                    </a:ext>
                  </a:extLst>
                </a:gridCol>
                <a:gridCol w="1133060">
                  <a:extLst>
                    <a:ext uri="{9D8B030D-6E8A-4147-A177-3AD203B41FA5}">
                      <a16:colId xmlns:a16="http://schemas.microsoft.com/office/drawing/2014/main" xmlns="" val="275165082"/>
                    </a:ext>
                  </a:extLst>
                </a:gridCol>
                <a:gridCol w="1083366">
                  <a:extLst>
                    <a:ext uri="{9D8B030D-6E8A-4147-A177-3AD203B41FA5}">
                      <a16:colId xmlns:a16="http://schemas.microsoft.com/office/drawing/2014/main" xmlns="" val="697042397"/>
                    </a:ext>
                  </a:extLst>
                </a:gridCol>
                <a:gridCol w="1113182">
                  <a:extLst>
                    <a:ext uri="{9D8B030D-6E8A-4147-A177-3AD203B41FA5}">
                      <a16:colId xmlns:a16="http://schemas.microsoft.com/office/drawing/2014/main" xmlns="" val="2547171671"/>
                    </a:ext>
                  </a:extLst>
                </a:gridCol>
                <a:gridCol w="1093305">
                  <a:extLst>
                    <a:ext uri="{9D8B030D-6E8A-4147-A177-3AD203B41FA5}">
                      <a16:colId xmlns:a16="http://schemas.microsoft.com/office/drawing/2014/main" xmlns="" val="3383649007"/>
                    </a:ext>
                  </a:extLst>
                </a:gridCol>
                <a:gridCol w="1177013">
                  <a:extLst>
                    <a:ext uri="{9D8B030D-6E8A-4147-A177-3AD203B41FA5}">
                      <a16:colId xmlns:a16="http://schemas.microsoft.com/office/drawing/2014/main" xmlns="" val="2757133184"/>
                    </a:ext>
                  </a:extLst>
                </a:gridCol>
              </a:tblGrid>
              <a:tr h="370840">
                <a:tc gridSpan="8">
                  <a:txBody>
                    <a:bodyPr/>
                    <a:lstStyle/>
                    <a:p>
                      <a:pPr algn="ctr"/>
                      <a:r>
                        <a:rPr lang="uk-UA" sz="2600" i="1" noProof="0" dirty="0"/>
                        <a:t>Масив значень середньодобової температури протягом року</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hMerge="1">
                  <a:txBody>
                    <a:bodyPr/>
                    <a:lstStyle/>
                    <a:p>
                      <a:pPr algn="ctr"/>
                      <a:endParaRPr lang="uk-UA" sz="2400" i="1"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tc hMerge="1">
                  <a:txBody>
                    <a:bodyPr/>
                    <a:lstStyle/>
                    <a:p>
                      <a:pPr algn="ctr"/>
                      <a:endParaRPr lang="uk-UA" sz="2400" i="1"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tc hMerge="1">
                  <a:txBody>
                    <a:bodyPr/>
                    <a:lstStyle/>
                    <a:p>
                      <a:pPr algn="ctr"/>
                      <a:endParaRPr lang="uk-UA" sz="2400" i="1"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tc hMerge="1">
                  <a:txBody>
                    <a:bodyPr/>
                    <a:lstStyle/>
                    <a:p>
                      <a:pPr algn="ctr"/>
                      <a:endParaRPr lang="uk-UA" sz="2400" i="1"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tc hMerge="1">
                  <a:txBody>
                    <a:bodyPr/>
                    <a:lstStyle/>
                    <a:p>
                      <a:pPr algn="ctr"/>
                      <a:endParaRPr lang="uk-UA" sz="2400" i="1"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tc hMerge="1">
                  <a:txBody>
                    <a:bodyPr/>
                    <a:lstStyle/>
                    <a:p>
                      <a:pPr algn="ctr"/>
                      <a:endParaRPr lang="uk-UA" sz="2400" i="1"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tc hMerge="1">
                  <a:txBody>
                    <a:bodyPr/>
                    <a:lstStyle/>
                    <a:p>
                      <a:pPr algn="ctr"/>
                      <a:endParaRPr lang="uk-UA" sz="2400" i="1"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xmlns="" val="1299041234"/>
                  </a:ext>
                </a:extLst>
              </a:tr>
              <a:tr h="370840">
                <a:tc>
                  <a:txBody>
                    <a:bodyPr/>
                    <a:lstStyle/>
                    <a:p>
                      <a:r>
                        <a:rPr lang="uk-UA" sz="2700" b="0" i="1" noProof="0" dirty="0"/>
                        <a:t>Номер елемента </a:t>
                      </a:r>
                      <a:r>
                        <a:rPr lang="en-US" sz="2700" b="0" i="1" noProof="0" dirty="0" err="1"/>
                        <a:t>i</a:t>
                      </a:r>
                      <a:endParaRPr lang="uk-UA" sz="2700" b="0" i="1" noProof="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a:txBody>
                    <a:bodyPr/>
                    <a:lstStyle/>
                    <a:p>
                      <a:pPr algn="ctr"/>
                      <a:r>
                        <a:rPr lang="uk-UA" sz="2700" b="0" i="1" noProof="0" dirty="0"/>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a:txBody>
                    <a:bodyPr/>
                    <a:lstStyle/>
                    <a:p>
                      <a:pPr algn="ctr"/>
                      <a:r>
                        <a:rPr lang="uk-UA" sz="2700" b="0" i="1" noProof="0" dirty="0"/>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a:txBody>
                    <a:bodyPr/>
                    <a:lstStyle/>
                    <a:p>
                      <a:pPr algn="ctr"/>
                      <a:r>
                        <a:rPr lang="uk-UA" sz="2700" b="0" i="1" noProof="0" dirty="0"/>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a:txBody>
                    <a:bodyPr/>
                    <a:lstStyle/>
                    <a:p>
                      <a:pPr algn="ctr"/>
                      <a:r>
                        <a:rPr lang="uk-UA" sz="2700" b="0" i="1" noProof="0" dirty="0"/>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a:txBody>
                    <a:bodyPr/>
                    <a:lstStyle/>
                    <a:p>
                      <a:pPr algn="ctr"/>
                      <a:r>
                        <a:rPr lang="uk-UA" sz="2700" b="0" i="1" noProof="0" dirty="0"/>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a:txBody>
                    <a:bodyPr/>
                    <a:lstStyle/>
                    <a:p>
                      <a:pPr algn="ctr"/>
                      <a:r>
                        <a:rPr lang="uk-UA" sz="2700" b="0" i="1" noProof="0" dirty="0"/>
                        <a:t>364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a:txBody>
                    <a:bodyPr/>
                    <a:lstStyle/>
                    <a:p>
                      <a:pPr algn="ctr"/>
                      <a:r>
                        <a:rPr lang="uk-UA" sz="2700" b="0" i="1" noProof="0" dirty="0"/>
                        <a:t>365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xmlns="" val="47660058"/>
                  </a:ext>
                </a:extLst>
              </a:tr>
              <a:tr h="370840">
                <a:tc>
                  <a:txBody>
                    <a:bodyPr/>
                    <a:lstStyle/>
                    <a:p>
                      <a:r>
                        <a:rPr lang="uk-UA" sz="2700" b="0" i="1" noProof="0" dirty="0">
                          <a:solidFill>
                            <a:srgbClr val="002060"/>
                          </a:solidFill>
                        </a:rPr>
                        <a:t>Значення </a:t>
                      </a:r>
                      <a:r>
                        <a:rPr lang="en-US" sz="2700" b="0" i="1" noProof="0" dirty="0">
                          <a:solidFill>
                            <a:srgbClr val="002060"/>
                          </a:solidFill>
                        </a:rPr>
                        <a:t>t[</a:t>
                      </a:r>
                      <a:r>
                        <a:rPr lang="en-US" sz="2700" b="0" i="1" noProof="0" dirty="0" err="1">
                          <a:solidFill>
                            <a:srgbClr val="002060"/>
                          </a:solidFill>
                        </a:rPr>
                        <a:t>i</a:t>
                      </a:r>
                      <a:r>
                        <a:rPr lang="en-US" sz="2700" b="0" i="1" noProof="0" dirty="0">
                          <a:solidFill>
                            <a:srgbClr val="002060"/>
                          </a:solidFill>
                        </a:rPr>
                        <a:t>]</a:t>
                      </a:r>
                      <a:r>
                        <a:rPr lang="uk-UA" sz="2700" b="0" i="1" noProof="0" dirty="0">
                          <a:solidFill>
                            <a:srgbClr val="002060"/>
                          </a:solidFill>
                        </a:rPr>
                        <a:t>, градуси</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uk-UA" sz="2700" b="0" i="1" noProof="0" dirty="0">
                          <a:solidFill>
                            <a:srgbClr val="002060"/>
                          </a:solidFill>
                        </a:rPr>
                        <a:t>-10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uk-UA" sz="2700" b="0" i="1" noProof="0" dirty="0">
                          <a:solidFill>
                            <a:srgbClr val="002060"/>
                          </a:solidFill>
                        </a:rPr>
                        <a:t>-12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uk-UA" sz="2700" b="0" i="1" noProof="0" dirty="0">
                          <a:solidFill>
                            <a:srgbClr val="002060"/>
                          </a:solidFill>
                        </a:rPr>
                        <a:t>-12,5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uk-UA" sz="2700" b="0" i="1" noProof="0" dirty="0">
                          <a:solidFill>
                            <a:srgbClr val="002060"/>
                          </a:solidFill>
                        </a:rPr>
                        <a:t>-14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uk-UA" sz="2700" b="0" i="1" noProof="0" dirty="0">
                          <a:solidFill>
                            <a:srgbClr val="002060"/>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uk-UA" sz="2700" b="0" i="1" noProof="0" dirty="0">
                          <a:solidFill>
                            <a:srgbClr val="002060"/>
                          </a:solidFill>
                        </a:rPr>
                        <a:t>-8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uk-UA" sz="2700" b="0" i="1" noProof="0" dirty="0">
                          <a:solidFill>
                            <a:srgbClr val="002060"/>
                          </a:solidFill>
                        </a:rPr>
                        <a:t>-9,6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xmlns="" val="1159842964"/>
                  </a:ext>
                </a:extLst>
              </a:tr>
            </a:tbl>
          </a:graphicData>
        </a:graphic>
      </p:graphicFrame>
    </p:spTree>
    <p:extLst>
      <p:ext uri="{BB962C8B-B14F-4D97-AF65-F5344CB8AC3E}">
        <p14:creationId xmlns:p14="http://schemas.microsoft.com/office/powerpoint/2010/main" val="3170158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одновимірного масиву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B9E2057E-6B03-46FE-BDCC-65F83B7D6ABD}"/>
              </a:ext>
            </a:extLst>
          </p:cNvPr>
          <p:cNvSpPr txBox="1"/>
          <p:nvPr/>
        </p:nvSpPr>
        <p:spPr>
          <a:xfrm>
            <a:off x="1403648" y="1196752"/>
            <a:ext cx="10718502" cy="1815882"/>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Масив</a:t>
            </a:r>
            <a:r>
              <a:rPr lang="uk-UA" sz="2800" b="1" i="1" kern="0" dirty="0">
                <a:solidFill>
                  <a:srgbClr val="FFFFFF"/>
                </a:solidFill>
              </a:rPr>
              <a:t> — це структурований тип даних, який складається з однотипних елементів, що мають спільне ім'я. Тип елементів називають базовим типом масиву.</a:t>
            </a:r>
          </a:p>
        </p:txBody>
      </p:sp>
      <p:pic>
        <p:nvPicPr>
          <p:cNvPr id="8" name="Picture 2" descr="alert, attention, danger, error, exclamation, hanger, message, problem, warning icon">
            <a:extLst>
              <a:ext uri="{FF2B5EF4-FFF2-40B4-BE49-F238E27FC236}">
                <a16:creationId xmlns:a16="http://schemas.microsoft.com/office/drawing/2014/main" xmlns="" id="{FCE525FA-FB4A-4C60-A130-3E6E99D9A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Результат пошуку зображень за запитом &quot;programming languages&quot;">
            <a:extLst>
              <a:ext uri="{FF2B5EF4-FFF2-40B4-BE49-F238E27FC236}">
                <a16:creationId xmlns:a16="http://schemas.microsoft.com/office/drawing/2014/main" xmlns="" id="{2FDF7291-1434-4DC1-9934-DE6BB2C235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698" b="17117"/>
          <a:stretch/>
        </p:blipFill>
        <p:spPr bwMode="auto">
          <a:xfrm>
            <a:off x="2718469" y="3131904"/>
            <a:ext cx="6757220" cy="336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576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одновимірного масиву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4029410"/>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У таблиці середньодобової температури:</a:t>
            </a:r>
          </a:p>
        </p:txBody>
      </p:sp>
      <p:sp>
        <p:nvSpPr>
          <p:cNvPr id="6" name="TextBox 5">
            <a:extLst>
              <a:ext uri="{FF2B5EF4-FFF2-40B4-BE49-F238E27FC236}">
                <a16:creationId xmlns:a16="http://schemas.microsoft.com/office/drawing/2014/main" xmlns="" id="{B9E2057E-6B03-46FE-BDCC-65F83B7D6ABD}"/>
              </a:ext>
            </a:extLst>
          </p:cNvPr>
          <p:cNvSpPr txBox="1"/>
          <p:nvPr/>
        </p:nvSpPr>
        <p:spPr>
          <a:xfrm>
            <a:off x="1403648" y="1196752"/>
            <a:ext cx="10718502" cy="2677656"/>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Одновимірний масив </a:t>
            </a:r>
            <a:r>
              <a:rPr lang="uk-UA" sz="2800" b="1" i="1" kern="0" dirty="0">
                <a:solidFill>
                  <a:srgbClr val="FFFFFF"/>
                </a:solidFill>
              </a:rPr>
              <a:t>— це пронумерована послідовність значень одного типу. Кількість значень називають розміром масиву. Завдяки нумерації можна отримати доступ до будь-якого елемента  масиву як до  простого  значення  базового типу.</a:t>
            </a:r>
          </a:p>
        </p:txBody>
      </p:sp>
      <p:pic>
        <p:nvPicPr>
          <p:cNvPr id="8" name="Picture 2" descr="alert, attention, danger, error, exclamation, hanger, message, problem, warning icon">
            <a:extLst>
              <a:ext uri="{FF2B5EF4-FFF2-40B4-BE49-F238E27FC236}">
                <a16:creationId xmlns:a16="http://schemas.microsoft.com/office/drawing/2014/main" xmlns="" id="{FCE525FA-FB4A-4C60-A130-3E6E99D9A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6E0ADCB1-24EC-413B-98D3-4F0F4AB6AE98}"/>
              </a:ext>
            </a:extLst>
          </p:cNvPr>
          <p:cNvSpPr txBox="1"/>
          <p:nvPr/>
        </p:nvSpPr>
        <p:spPr>
          <a:xfrm>
            <a:off x="72008" y="4681831"/>
            <a:ext cx="12050142" cy="92333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ctr" fontAlgn="base">
              <a:spcBef>
                <a:spcPct val="0"/>
              </a:spcBef>
              <a:spcAft>
                <a:spcPct val="0"/>
              </a:spcAft>
              <a:defRPr/>
            </a:pPr>
            <a:r>
              <a:rPr lang="en-US" sz="5400" b="1" i="1" kern="0" dirty="0">
                <a:solidFill>
                  <a:schemeClr val="bg1"/>
                </a:solidFill>
              </a:rPr>
              <a:t>t</a:t>
            </a:r>
            <a:r>
              <a:rPr lang="uk-UA" sz="5400" b="1" i="1" kern="0" dirty="0">
                <a:solidFill>
                  <a:schemeClr val="bg1"/>
                </a:solidFill>
              </a:rPr>
              <a:t>[1] = -10, </a:t>
            </a:r>
            <a:r>
              <a:rPr lang="en-US" sz="5400" b="1" i="1" kern="0" dirty="0">
                <a:solidFill>
                  <a:schemeClr val="bg1"/>
                </a:solidFill>
              </a:rPr>
              <a:t>t</a:t>
            </a:r>
            <a:r>
              <a:rPr lang="uk-UA" sz="5400" b="1" i="1" kern="0" dirty="0">
                <a:solidFill>
                  <a:schemeClr val="bg1"/>
                </a:solidFill>
              </a:rPr>
              <a:t>[365] = -9.6</a:t>
            </a:r>
          </a:p>
        </p:txBody>
      </p:sp>
    </p:spTree>
    <p:extLst>
      <p:ext uri="{BB962C8B-B14F-4D97-AF65-F5344CB8AC3E}">
        <p14:creationId xmlns:p14="http://schemas.microsoft.com/office/powerpoint/2010/main" val="1835323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Опис змінних</a:t>
            </a:r>
            <a:br>
              <a:rPr lang="uk-UA" dirty="0"/>
            </a:br>
            <a:r>
              <a:rPr lang="uk-UA" dirty="0"/>
              <a:t>типу одновимірний масив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Описати змінну типу одновимірний масив можна двома способами:</a:t>
            </a:r>
          </a:p>
        </p:txBody>
      </p:sp>
      <p:sp>
        <p:nvSpPr>
          <p:cNvPr id="8" name="TextBox 7">
            <a:extLst>
              <a:ext uri="{FF2B5EF4-FFF2-40B4-BE49-F238E27FC236}">
                <a16:creationId xmlns:a16="http://schemas.microsoft.com/office/drawing/2014/main" xmlns="" id="{E65FBCE8-F153-4B95-98A3-48A29565A990}"/>
              </a:ext>
            </a:extLst>
          </p:cNvPr>
          <p:cNvSpPr txBox="1"/>
          <p:nvPr/>
        </p:nvSpPr>
        <p:spPr>
          <a:xfrm>
            <a:off x="72008" y="2238308"/>
            <a:ext cx="12050142"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arenR"/>
              <a:defRPr/>
            </a:pPr>
            <a:r>
              <a:rPr lang="uk-UA" sz="2800" b="1" i="1" kern="0" dirty="0">
                <a:solidFill>
                  <a:schemeClr val="bg1"/>
                </a:solidFill>
              </a:rPr>
              <a:t>У розділі </a:t>
            </a:r>
            <a:r>
              <a:rPr lang="en-US" sz="2800" b="1" i="1" kern="0" dirty="0">
                <a:solidFill>
                  <a:srgbClr val="FFFF00"/>
                </a:solidFill>
              </a:rPr>
              <a:t>type</a:t>
            </a:r>
            <a:r>
              <a:rPr lang="en-US" sz="2800" b="1" i="1" kern="0" dirty="0">
                <a:solidFill>
                  <a:schemeClr val="bg1"/>
                </a:solidFill>
              </a:rPr>
              <a:t> </a:t>
            </a:r>
            <a:r>
              <a:rPr lang="uk-UA" sz="2800" b="1" i="1" kern="0" dirty="0" err="1">
                <a:solidFill>
                  <a:schemeClr val="bg1"/>
                </a:solidFill>
              </a:rPr>
              <a:t>інтерфейсного</a:t>
            </a:r>
            <a:r>
              <a:rPr lang="uk-UA" sz="2800" b="1" i="1" kern="0" dirty="0">
                <a:solidFill>
                  <a:schemeClr val="bg1"/>
                </a:solidFill>
              </a:rPr>
              <a:t> блоку програмного коду описати новий тип даних, і в розділі </a:t>
            </a:r>
            <a:r>
              <a:rPr lang="en-US" sz="2800" b="1" i="1" kern="0" dirty="0" err="1">
                <a:solidFill>
                  <a:srgbClr val="FFFF00"/>
                </a:solidFill>
              </a:rPr>
              <a:t>var</a:t>
            </a:r>
            <a:r>
              <a:rPr lang="en-US" sz="2800" b="1" i="1" kern="0" dirty="0">
                <a:solidFill>
                  <a:schemeClr val="bg1"/>
                </a:solidFill>
              </a:rPr>
              <a:t> </a:t>
            </a:r>
            <a:r>
              <a:rPr lang="uk-UA" sz="2800" b="1" i="1" kern="0" dirty="0">
                <a:solidFill>
                  <a:schemeClr val="bg1"/>
                </a:solidFill>
              </a:rPr>
              <a:t>описати змінну нового типу:</a:t>
            </a:r>
          </a:p>
        </p:txBody>
      </p:sp>
      <p:sp>
        <p:nvSpPr>
          <p:cNvPr id="9" name="TextBox 8">
            <a:extLst>
              <a:ext uri="{FF2B5EF4-FFF2-40B4-BE49-F238E27FC236}">
                <a16:creationId xmlns:a16="http://schemas.microsoft.com/office/drawing/2014/main" xmlns="" id="{0920CAB1-44C7-468D-B5D7-12F5DDB0278C}"/>
              </a:ext>
            </a:extLst>
          </p:cNvPr>
          <p:cNvSpPr txBox="1"/>
          <p:nvPr/>
        </p:nvSpPr>
        <p:spPr>
          <a:xfrm>
            <a:off x="72008" y="4792664"/>
            <a:ext cx="12050142"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arenR" startAt="2"/>
              <a:defRPr/>
            </a:pPr>
            <a:r>
              <a:rPr lang="uk-UA" sz="2800" b="1" i="1" kern="0" dirty="0">
                <a:solidFill>
                  <a:schemeClr val="bg1"/>
                </a:solidFill>
              </a:rPr>
              <a:t>описати змінну типу масиву не вводячи нового типу:</a:t>
            </a:r>
          </a:p>
        </p:txBody>
      </p:sp>
      <p:sp>
        <p:nvSpPr>
          <p:cNvPr id="10" name="TextBox 9">
            <a:extLst>
              <a:ext uri="{FF2B5EF4-FFF2-40B4-BE49-F238E27FC236}">
                <a16:creationId xmlns:a16="http://schemas.microsoft.com/office/drawing/2014/main" xmlns="" id="{628AD322-5E22-40AE-A6BA-82615FE314FC}"/>
              </a:ext>
            </a:extLst>
          </p:cNvPr>
          <p:cNvSpPr txBox="1"/>
          <p:nvPr/>
        </p:nvSpPr>
        <p:spPr>
          <a:xfrm>
            <a:off x="72008" y="3722684"/>
            <a:ext cx="12050142"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2800" b="1" i="1" kern="0" dirty="0">
                <a:solidFill>
                  <a:srgbClr val="FFFF00"/>
                </a:solidFill>
              </a:rPr>
              <a:t>type</a:t>
            </a:r>
            <a:r>
              <a:rPr lang="en-US" sz="2800" b="1" i="1" kern="0" dirty="0">
                <a:solidFill>
                  <a:schemeClr val="bg1"/>
                </a:solidFill>
              </a:rPr>
              <a:t> &lt;</a:t>
            </a:r>
            <a:r>
              <a:rPr lang="uk-UA" sz="2800" b="1" i="1" kern="0" dirty="0">
                <a:solidFill>
                  <a:schemeClr val="bg1"/>
                </a:solidFill>
              </a:rPr>
              <a:t>ім'я типу&gt; = </a:t>
            </a:r>
            <a:r>
              <a:rPr lang="uk-UA" sz="2800" b="1" i="1" kern="0" dirty="0" err="1">
                <a:solidFill>
                  <a:srgbClr val="FFFF00"/>
                </a:solidFill>
              </a:rPr>
              <a:t>аггау</a:t>
            </a:r>
            <a:r>
              <a:rPr lang="uk-UA" sz="2800" b="1" i="1" kern="0" dirty="0">
                <a:solidFill>
                  <a:schemeClr val="bg1"/>
                </a:solidFill>
              </a:rPr>
              <a:t>[діапазон індексів] </a:t>
            </a:r>
            <a:r>
              <a:rPr lang="en-US" sz="2800" b="1" i="1" kern="0" dirty="0">
                <a:solidFill>
                  <a:srgbClr val="FFFF00"/>
                </a:solidFill>
              </a:rPr>
              <a:t>of</a:t>
            </a:r>
            <a:r>
              <a:rPr lang="en-US" sz="2800" b="1" i="1" kern="0" dirty="0">
                <a:solidFill>
                  <a:schemeClr val="bg1"/>
                </a:solidFill>
              </a:rPr>
              <a:t> &lt;</a:t>
            </a:r>
            <a:r>
              <a:rPr lang="uk-UA" sz="2800" b="1" i="1" kern="0" dirty="0">
                <a:solidFill>
                  <a:schemeClr val="bg1"/>
                </a:solidFill>
              </a:rPr>
              <a:t>тип елементів&gt;; </a:t>
            </a:r>
            <a:r>
              <a:rPr lang="en-US" sz="2800" b="1" i="1" kern="0" dirty="0" err="1">
                <a:solidFill>
                  <a:srgbClr val="FFFF00"/>
                </a:solidFill>
              </a:rPr>
              <a:t>var</a:t>
            </a:r>
            <a:r>
              <a:rPr lang="en-US" sz="2800" b="1" i="1" kern="0" dirty="0">
                <a:solidFill>
                  <a:schemeClr val="bg1"/>
                </a:solidFill>
              </a:rPr>
              <a:t> &lt;</a:t>
            </a:r>
            <a:r>
              <a:rPr lang="uk-UA" sz="2800" b="1" i="1" kern="0" dirty="0">
                <a:solidFill>
                  <a:schemeClr val="bg1"/>
                </a:solidFill>
              </a:rPr>
              <a:t>список змінних&gt;: &lt;ім'я типу&gt;;</a:t>
            </a:r>
          </a:p>
        </p:txBody>
      </p:sp>
      <p:sp>
        <p:nvSpPr>
          <p:cNvPr id="11" name="TextBox 10">
            <a:extLst>
              <a:ext uri="{FF2B5EF4-FFF2-40B4-BE49-F238E27FC236}">
                <a16:creationId xmlns:a16="http://schemas.microsoft.com/office/drawing/2014/main" xmlns="" id="{F4D249FE-4EDE-4B8F-9447-67FC6F14D924}"/>
              </a:ext>
            </a:extLst>
          </p:cNvPr>
          <p:cNvSpPr txBox="1"/>
          <p:nvPr/>
        </p:nvSpPr>
        <p:spPr>
          <a:xfrm>
            <a:off x="72008" y="5433760"/>
            <a:ext cx="12050142"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en-US" sz="2800" b="1" i="1" kern="0" dirty="0" err="1">
                <a:solidFill>
                  <a:srgbClr val="FFFF00"/>
                </a:solidFill>
              </a:rPr>
              <a:t>var</a:t>
            </a:r>
            <a:r>
              <a:rPr lang="en-US" sz="2800" b="1" i="1" kern="0" dirty="0">
                <a:solidFill>
                  <a:schemeClr val="bg1"/>
                </a:solidFill>
              </a:rPr>
              <a:t> &lt;</a:t>
            </a:r>
            <a:r>
              <a:rPr lang="uk-UA" sz="2800" b="1" i="1" kern="0" dirty="0">
                <a:solidFill>
                  <a:schemeClr val="bg1"/>
                </a:solidFill>
              </a:rPr>
              <a:t>список змінних&gt;: </a:t>
            </a:r>
            <a:r>
              <a:rPr lang="uk-UA" sz="2800" b="1" i="1" kern="0" dirty="0" err="1">
                <a:solidFill>
                  <a:srgbClr val="FFFF00"/>
                </a:solidFill>
              </a:rPr>
              <a:t>аггау</a:t>
            </a:r>
            <a:r>
              <a:rPr lang="uk-UA" sz="2800" b="1" i="1" kern="0" dirty="0">
                <a:solidFill>
                  <a:schemeClr val="bg1"/>
                </a:solidFill>
              </a:rPr>
              <a:t>[діапазон індексів] </a:t>
            </a:r>
            <a:r>
              <a:rPr lang="en-US" sz="2800" b="1" i="1" kern="0" dirty="0">
                <a:solidFill>
                  <a:srgbClr val="FFFF00"/>
                </a:solidFill>
              </a:rPr>
              <a:t>of</a:t>
            </a:r>
            <a:r>
              <a:rPr lang="en-US" sz="2800" b="1" i="1" kern="0" dirty="0">
                <a:solidFill>
                  <a:schemeClr val="bg1"/>
                </a:solidFill>
              </a:rPr>
              <a:t> &lt;</a:t>
            </a:r>
            <a:r>
              <a:rPr lang="uk-UA" sz="2800" b="1" i="1" kern="0" dirty="0">
                <a:solidFill>
                  <a:schemeClr val="bg1"/>
                </a:solidFill>
              </a:rPr>
              <a:t>тип елементів&gt;;</a:t>
            </a:r>
          </a:p>
        </p:txBody>
      </p:sp>
    </p:spTree>
    <p:extLst>
      <p:ext uri="{BB962C8B-B14F-4D97-AF65-F5344CB8AC3E}">
        <p14:creationId xmlns:p14="http://schemas.microsoft.com/office/powerpoint/2010/main" val="1888201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Опис змінних</a:t>
            </a:r>
            <a:br>
              <a:rPr lang="uk-UA" dirty="0"/>
            </a:br>
            <a:r>
              <a:rPr lang="uk-UA" dirty="0"/>
              <a:t>типу одновимірний масив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9</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32</a:t>
            </a:r>
            <a:endParaRPr lang="en-US" sz="1200" kern="0" dirty="0">
              <a:solidFill>
                <a:srgbClr val="000000"/>
              </a:solidFill>
              <a:latin typeface="Verdana" pitchFamily="34" charset="0"/>
            </a:endParaRPr>
          </a:p>
        </p:txBody>
      </p:sp>
      <p:sp>
        <p:nvSpPr>
          <p:cNvPr id="7" name="TextBox 6"/>
          <p:cNvSpPr txBox="1"/>
          <p:nvPr/>
        </p:nvSpPr>
        <p:spPr>
          <a:xfrm>
            <a:off x="72008" y="1196763"/>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Масив </a:t>
            </a:r>
            <a:r>
              <a:rPr lang="en-US" sz="2800" b="1" i="1" kern="0" dirty="0">
                <a:solidFill>
                  <a:schemeClr val="bg1"/>
                </a:solidFill>
              </a:rPr>
              <a:t>Numbers </a:t>
            </a:r>
            <a:r>
              <a:rPr lang="uk-UA" sz="2800" b="1" i="1" kern="0" dirty="0">
                <a:solidFill>
                  <a:schemeClr val="bg1"/>
                </a:solidFill>
              </a:rPr>
              <a:t>із 10 цілих чисел можна описати таким чином:</a:t>
            </a:r>
          </a:p>
        </p:txBody>
      </p:sp>
      <p:sp>
        <p:nvSpPr>
          <p:cNvPr id="6" name="TextBox 5">
            <a:extLst>
              <a:ext uri="{FF2B5EF4-FFF2-40B4-BE49-F238E27FC236}">
                <a16:creationId xmlns:a16="http://schemas.microsoft.com/office/drawing/2014/main" xmlns="" id="{D6D0AA64-0DF6-47A2-90A1-1FFCCBB40E4D}"/>
              </a:ext>
            </a:extLst>
          </p:cNvPr>
          <p:cNvSpPr txBox="1"/>
          <p:nvPr/>
        </p:nvSpPr>
        <p:spPr>
          <a:xfrm>
            <a:off x="72008" y="2248247"/>
            <a:ext cx="12050142" cy="1754326"/>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3600" b="1" i="1" kern="0" dirty="0">
                <a:solidFill>
                  <a:srgbClr val="FFFF00"/>
                </a:solidFill>
              </a:rPr>
              <a:t>type</a:t>
            </a:r>
            <a:r>
              <a:rPr lang="en-US" sz="3600" b="1" i="1" kern="0" dirty="0">
                <a:solidFill>
                  <a:schemeClr val="bg1"/>
                </a:solidFill>
              </a:rPr>
              <a:t>   </a:t>
            </a:r>
            <a:r>
              <a:rPr lang="en-US" sz="3600" b="1" i="1" kern="0" dirty="0" err="1">
                <a:solidFill>
                  <a:schemeClr val="bg1"/>
                </a:solidFill>
              </a:rPr>
              <a:t>Simple_lnteger_array</a:t>
            </a:r>
            <a:r>
              <a:rPr lang="en-US" sz="3600" b="1" i="1" kern="0" dirty="0">
                <a:solidFill>
                  <a:schemeClr val="bg1"/>
                </a:solidFill>
              </a:rPr>
              <a:t> = array[1..10]</a:t>
            </a:r>
            <a:r>
              <a:rPr lang="uk-UA" sz="3600" b="1" i="1" kern="0" dirty="0">
                <a:solidFill>
                  <a:schemeClr val="bg1"/>
                </a:solidFill>
              </a:rPr>
              <a:t> </a:t>
            </a:r>
            <a:r>
              <a:rPr lang="en-US" sz="3600" b="1" i="1" kern="0" dirty="0">
                <a:solidFill>
                  <a:schemeClr val="bg1"/>
                </a:solidFill>
              </a:rPr>
              <a:t>of Integer;</a:t>
            </a:r>
          </a:p>
          <a:p>
            <a:pPr lvl="0" indent="457189" algn="just" fontAlgn="base">
              <a:spcBef>
                <a:spcPct val="0"/>
              </a:spcBef>
              <a:spcAft>
                <a:spcPct val="0"/>
              </a:spcAft>
              <a:defRPr/>
            </a:pPr>
            <a:r>
              <a:rPr lang="en-US" sz="3600" b="1" i="1" kern="0" dirty="0" err="1">
                <a:solidFill>
                  <a:srgbClr val="FFFF00"/>
                </a:solidFill>
              </a:rPr>
              <a:t>var</a:t>
            </a:r>
            <a:r>
              <a:rPr lang="en-US" sz="3600" b="1" i="1" kern="0" dirty="0">
                <a:solidFill>
                  <a:schemeClr val="bg1"/>
                </a:solidFill>
              </a:rPr>
              <a:t>     Numbers: </a:t>
            </a:r>
            <a:r>
              <a:rPr lang="en-US" sz="3600" b="1" i="1" kern="0" dirty="0" err="1">
                <a:solidFill>
                  <a:schemeClr val="bg1"/>
                </a:solidFill>
              </a:rPr>
              <a:t>Simple_lnteger_array</a:t>
            </a:r>
            <a:r>
              <a:rPr lang="en-US" sz="3600" b="1" i="1" kern="0" dirty="0">
                <a:solidFill>
                  <a:schemeClr val="bg1"/>
                </a:solidFill>
              </a:rPr>
              <a:t>; </a:t>
            </a:r>
            <a:endParaRPr lang="uk-UA" sz="3600" b="1" i="1" kern="0" dirty="0">
              <a:solidFill>
                <a:schemeClr val="bg1"/>
              </a:solidFill>
            </a:endParaRPr>
          </a:p>
        </p:txBody>
      </p:sp>
      <p:sp>
        <p:nvSpPr>
          <p:cNvPr id="8" name="TextBox 7">
            <a:extLst>
              <a:ext uri="{FF2B5EF4-FFF2-40B4-BE49-F238E27FC236}">
                <a16:creationId xmlns:a16="http://schemas.microsoft.com/office/drawing/2014/main" xmlns="" id="{FDF35A02-1691-42D8-AA70-37014011D36F}"/>
              </a:ext>
            </a:extLst>
          </p:cNvPr>
          <p:cNvSpPr txBox="1"/>
          <p:nvPr/>
        </p:nvSpPr>
        <p:spPr>
          <a:xfrm>
            <a:off x="3697357" y="4184313"/>
            <a:ext cx="4799444" cy="58477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chemeClr val="bg1"/>
                </a:solidFill>
              </a:rPr>
              <a:t>або</a:t>
            </a:r>
          </a:p>
        </p:txBody>
      </p:sp>
      <p:sp>
        <p:nvSpPr>
          <p:cNvPr id="9" name="TextBox 8">
            <a:extLst>
              <a:ext uri="{FF2B5EF4-FFF2-40B4-BE49-F238E27FC236}">
                <a16:creationId xmlns:a16="http://schemas.microsoft.com/office/drawing/2014/main" xmlns="" id="{EA570DBB-653F-436C-85B5-F89B5F096177}"/>
              </a:ext>
            </a:extLst>
          </p:cNvPr>
          <p:cNvSpPr txBox="1"/>
          <p:nvPr/>
        </p:nvSpPr>
        <p:spPr>
          <a:xfrm>
            <a:off x="72008" y="4950828"/>
            <a:ext cx="12050142" cy="646331"/>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3600" b="1" i="1" kern="0" dirty="0" err="1">
                <a:solidFill>
                  <a:srgbClr val="FFFF00"/>
                </a:solidFill>
              </a:rPr>
              <a:t>var</a:t>
            </a:r>
            <a:r>
              <a:rPr lang="en-US" sz="3600" b="1" i="1" kern="0" dirty="0">
                <a:solidFill>
                  <a:schemeClr val="bg1"/>
                </a:solidFill>
              </a:rPr>
              <a:t>      Numbers: array[</a:t>
            </a:r>
            <a:r>
              <a:rPr lang="uk-UA" sz="3600" b="1" i="1" kern="0" dirty="0">
                <a:solidFill>
                  <a:schemeClr val="bg1"/>
                </a:solidFill>
              </a:rPr>
              <a:t>1</a:t>
            </a:r>
            <a:r>
              <a:rPr lang="en-US" sz="3600" b="1" i="1" kern="0" dirty="0">
                <a:solidFill>
                  <a:schemeClr val="bg1"/>
                </a:solidFill>
              </a:rPr>
              <a:t>..</a:t>
            </a:r>
            <a:r>
              <a:rPr lang="uk-UA" sz="3600" b="1" i="1" kern="0" dirty="0">
                <a:solidFill>
                  <a:schemeClr val="bg1"/>
                </a:solidFill>
              </a:rPr>
              <a:t>10</a:t>
            </a:r>
            <a:r>
              <a:rPr lang="en-US" sz="3600" b="1" i="1" kern="0" dirty="0">
                <a:solidFill>
                  <a:schemeClr val="bg1"/>
                </a:solidFill>
              </a:rPr>
              <a:t>] of Integer;</a:t>
            </a:r>
            <a:endParaRPr lang="uk-UA" sz="3600" b="1" i="1" kern="0" dirty="0">
              <a:solidFill>
                <a:schemeClr val="bg1"/>
              </a:solidFill>
            </a:endParaRPr>
          </a:p>
        </p:txBody>
      </p:sp>
    </p:spTree>
    <p:extLst>
      <p:ext uri="{BB962C8B-B14F-4D97-AF65-F5344CB8AC3E}">
        <p14:creationId xmlns:p14="http://schemas.microsoft.com/office/powerpoint/2010/main" val="1236825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750" fill="hold"/>
                                        <p:tgtEl>
                                          <p:spTgt spid="8"/>
                                        </p:tgtEl>
                                        <p:attrNameLst>
                                          <p:attrName>ppt_w</p:attrName>
                                        </p:attrNameLst>
                                      </p:cBhvr>
                                      <p:tavLst>
                                        <p:tav tm="0">
                                          <p:val>
                                            <p:fltVal val="0"/>
                                          </p:val>
                                        </p:tav>
                                        <p:tav tm="100000">
                                          <p:val>
                                            <p:strVal val="#ppt_w"/>
                                          </p:val>
                                        </p:tav>
                                      </p:tavLst>
                                    </p:anim>
                                    <p:anim calcmode="lin" valueType="num">
                                      <p:cBhvr>
                                        <p:cTn id="16" dur="750" fill="hold"/>
                                        <p:tgtEl>
                                          <p:spTgt spid="8"/>
                                        </p:tgtEl>
                                        <p:attrNameLst>
                                          <p:attrName>ppt_h</p:attrName>
                                        </p:attrNameLst>
                                      </p:cBhvr>
                                      <p:tavLst>
                                        <p:tav tm="0">
                                          <p:val>
                                            <p:fltVal val="0"/>
                                          </p:val>
                                        </p:tav>
                                        <p:tav tm="100000">
                                          <p:val>
                                            <p:strVal val="#ppt_h"/>
                                          </p:val>
                                        </p:tav>
                                      </p:tavLst>
                                    </p:anim>
                                    <p:animEffect transition="in" filter="fade">
                                      <p:cBhvr>
                                        <p:cTn id="17" dur="750"/>
                                        <p:tgtEl>
                                          <p:spTgt spid="8"/>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62090</TotalTime>
  <Words>1193</Words>
  <Application>Microsoft Office PowerPoint</Application>
  <PresentationFormat>Произвольный</PresentationFormat>
  <Paragraphs>151</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Табличні величини. Введення та виведення табличних величин.</vt:lpstr>
      <vt:lpstr>Повторюємо</vt:lpstr>
      <vt:lpstr>Повторюємо</vt:lpstr>
      <vt:lpstr>Одновимірний масив даних</vt:lpstr>
      <vt:lpstr>Поняття одновимірного масиву</vt:lpstr>
      <vt:lpstr>Поняття одновимірного масиву</vt:lpstr>
      <vt:lpstr>Поняття одновимірного масиву</vt:lpstr>
      <vt:lpstr>Опис змінних типу одновимірний масив</vt:lpstr>
      <vt:lpstr>Опис змінних типу одновимірний масив</vt:lpstr>
      <vt:lpstr>Опис змінних типу одновимірний масив</vt:lpstr>
      <vt:lpstr>Опис змінних типу одновимірний масив</vt:lpstr>
      <vt:lpstr>Задавання значень елементам масиву</vt:lpstr>
      <vt:lpstr>Задавання значень елементам масиву</vt:lpstr>
      <vt:lpstr>Задавання значень елементам масиву</vt:lpstr>
      <vt:lpstr>Задавання значень елементам масиву</vt:lpstr>
      <vt:lpstr>Введення значень елементів масиву з клавіатури</vt:lpstr>
      <vt:lpstr>Введення значень елементів масиву з клавіатури</vt:lpstr>
      <vt:lpstr>Виведення значень елементів масиву</vt:lpstr>
      <vt:lpstr>Питання для самоперевірки</vt:lpstr>
      <vt:lpstr>Питання для самоперевірки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user</cp:lastModifiedBy>
  <cp:revision>185</cp:revision>
  <dcterms:created xsi:type="dcterms:W3CDTF">2016-06-06T19:48:43Z</dcterms:created>
  <dcterms:modified xsi:type="dcterms:W3CDTF">2020-03-31T07:56:13Z</dcterms:modified>
</cp:coreProperties>
</file>