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2" r:id="rId2"/>
    <p:sldId id="293" r:id="rId3"/>
    <p:sldId id="261" r:id="rId4"/>
    <p:sldId id="276" r:id="rId5"/>
    <p:sldId id="262" r:id="rId6"/>
    <p:sldId id="266" r:id="rId7"/>
    <p:sldId id="268" r:id="rId8"/>
    <p:sldId id="296" r:id="rId9"/>
    <p:sldId id="284" r:id="rId10"/>
    <p:sldId id="280" r:id="rId11"/>
    <p:sldId id="277" r:id="rId12"/>
    <p:sldId id="260" r:id="rId13"/>
    <p:sldId id="275" r:id="rId14"/>
    <p:sldId id="279" r:id="rId15"/>
    <p:sldId id="278" r:id="rId16"/>
    <p:sldId id="281" r:id="rId17"/>
    <p:sldId id="297" r:id="rId18"/>
    <p:sldId id="282" r:id="rId19"/>
    <p:sldId id="295" r:id="rId20"/>
    <p:sldId id="289" r:id="rId21"/>
    <p:sldId id="283" r:id="rId22"/>
    <p:sldId id="286" r:id="rId23"/>
    <p:sldId id="285" r:id="rId24"/>
    <p:sldId id="288" r:id="rId25"/>
    <p:sldId id="290" r:id="rId26"/>
    <p:sldId id="291" r:id="rId27"/>
    <p:sldId id="287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13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6529-2F68-4850-9E5D-9EC55BD7A22A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17333-3930-4A86-9968-1D7E0941DD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20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D33C-6F9F-4B0A-8950-1126074BA0C1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r>
              <a:rPr lang="uk-UA" dirty="0" smtClean="0"/>
              <a:t>Вимерлі</a:t>
            </a:r>
            <a:r>
              <a:rPr lang="uk-UA" baseline="0" dirty="0" smtClean="0"/>
              <a:t> плауни були великими деревами до 40 м висотою. Їхні стовбури досягали 1 метра діаметром. Стовбур вимерлого плауна був вкритий вузькими листками. А зараз стовбур сучасного плауна вкритий маленькими листками. Зараз збереглося біля 1000 видів плаунів. Це багаторічні трави.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D33C-6F9F-4B0A-8950-1126074BA0C1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r>
              <a:rPr lang="uk-UA" dirty="0" smtClean="0"/>
              <a:t>Вимерлі</a:t>
            </a:r>
            <a:r>
              <a:rPr lang="uk-UA" baseline="0" dirty="0" smtClean="0"/>
              <a:t> плауни були великими деревами до 40 м висотою. Їхні стовбури досягали 1 метра діаметром. Стовбур вимерлого плауна був вкритий вузькими листками. А зараз стовбур сучасного плауна вкритий маленькими листками. Зараз збереглося біля 1000 видів плаунів. Це багаторічні трави.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BE84D-1825-4496-B79A-D92FC7423D14}" type="slidenum">
              <a:rPr lang="ru-RU"/>
              <a:pPr/>
              <a:t>5</a:t>
            </a:fld>
            <a:endParaRPr lang="ru-RU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D148BC-DA4B-4FC4-A924-017DC00A2DD1}" type="slidenum">
              <a:rPr lang="ru-RU"/>
              <a:pPr/>
              <a:t>6</a:t>
            </a:fld>
            <a:endParaRPr lang="ru-RU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/>
              <a:t>Плаун булавовидный</a:t>
            </a:r>
            <a:r>
              <a:rPr lang="el-GR"/>
              <a:t> (</a:t>
            </a:r>
            <a:r>
              <a:rPr lang="el-GR" i="1"/>
              <a:t>Lycopodium clavatum</a:t>
            </a:r>
            <a:r>
              <a:rPr lang="el-GR"/>
              <a:t> L.) </a:t>
            </a:r>
            <a:endParaRPr lang="ru-RU" dirty="0"/>
          </a:p>
          <a:p>
            <a:r>
              <a:rPr lang="el-GR"/>
              <a:t>Научное название рода происходит от слов </a:t>
            </a:r>
            <a:r>
              <a:rPr lang="el-GR" i="1"/>
              <a:t>lycos</a:t>
            </a:r>
            <a:r>
              <a:rPr lang="el-GR"/>
              <a:t> </a:t>
            </a:r>
            <a:r>
              <a:rPr lang="ru-RU" dirty="0"/>
              <a:t>–</a:t>
            </a:r>
            <a:r>
              <a:rPr lang="el-GR"/>
              <a:t> "волк" и </a:t>
            </a:r>
            <a:r>
              <a:rPr lang="el-GR" i="1"/>
              <a:t>podios </a:t>
            </a:r>
            <a:r>
              <a:rPr lang="el-GR"/>
              <a:t>(</a:t>
            </a:r>
            <a:r>
              <a:rPr lang="el-GR" i="1"/>
              <a:t>pus</a:t>
            </a:r>
            <a:r>
              <a:rPr lang="el-GR"/>
              <a:t>) </a:t>
            </a:r>
            <a:r>
              <a:rPr lang="ru-RU" dirty="0"/>
              <a:t>–</a:t>
            </a:r>
            <a:r>
              <a:rPr lang="el-GR"/>
              <a:t> "нога".</a:t>
            </a:r>
            <a:endParaRPr lang="ru-RU" dirty="0"/>
          </a:p>
          <a:p>
            <a:r>
              <a:rPr lang="ru-RU" dirty="0"/>
              <a:t>Спорангии собраны в спороносных колосках – стробилах, располагающихся большей частью по два на верхушках стеблей. Споры созревают в июне - августе. Широко распространен по земному шару, в том числе практически по всей территории России. Растение сухих светлохвойных лесов, преимущественно сосновых, где часто образует сплошной покров. Споры плауна прежде широко употребляли как детскую присыпку. Споры хорошо горят: их использовали при устройстве бенгальских огней и фейерверков, а также для ярких вспышек при фотографировании. Ликоподий высоко ценился в металлургии для обсыпки форм, особенно при фасонном литье. Надземными побегами плауна окрашивали ткани в синий цвет. Длинные побеги плауна булавовидного хороши для изготовления гирлянд и венков, однако массовый сбор их приводит иногда полному уничтожению растений. </a:t>
            </a:r>
            <a:r>
              <a:rPr lang="el-GR"/>
              <a:t>Многолетник. Высота 10 - 30 см. Растет в хвойных и смешанных лесах. Спороношение в июне - августе. Спорангии собраны в колоски на верхушке ветвей по 3 - 5.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E4DCF-BBB8-4D38-BFFE-5DADED56BE92}" type="slidenum">
              <a:rPr lang="ru-RU"/>
              <a:pPr/>
              <a:t>7</a:t>
            </a:fld>
            <a:endParaRPr lang="ru-RU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5D33C-6F9F-4B0A-8950-1126074BA0C1}" type="slidenum">
              <a:rPr lang="ru-RU"/>
              <a:pPr/>
              <a:t>10</a:t>
            </a:fld>
            <a:endParaRPr lang="ru-RU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0118E-094B-4CBC-99FB-F85FAB97E849}" type="slidenum">
              <a:rPr lang="ru-RU"/>
              <a:pPr/>
              <a:t>11</a:t>
            </a:fld>
            <a:endParaRPr lang="ru-RU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/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83101-3BE2-44ED-B0F4-96F31AA47229}" type="slidenum">
              <a:rPr lang="ru-RU"/>
              <a:pPr/>
              <a:t>12</a:t>
            </a:fld>
            <a:endParaRPr lang="ru-RU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0975" indent="-210975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age.slidesharecdn.com/4-140901043410-phpapp02/95/-14-638.jpg?cb=1409546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37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Загальна  характеристика хвощів: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857364"/>
            <a:ext cx="2286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Багаторічні  трави.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Переважає  нестатеве  покоління.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Поширені  всюди, крім  Австралії  та Нової  Зеландії.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" name="Рисунок 9" descr="Съедобные растения. Хвощ полевой. / Полевая кухня / Выживание в Экстремальных Условиях - НеПропад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5940425" cy="446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6000768"/>
            <a:ext cx="478634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Хвощ  польовий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-1940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43438" y="1285860"/>
            <a:ext cx="4144963" cy="4967288"/>
            <a:chOff x="3782" y="1051"/>
            <a:chExt cx="2380" cy="2852"/>
          </a:xfrm>
        </p:grpSpPr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3782" y="1051"/>
              <a:ext cx="2380" cy="28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4278" name="Picture 6" descr="мутовка-веточек-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9" y="1164"/>
              <a:ext cx="2265" cy="2625"/>
            </a:xfrm>
            <a:prstGeom prst="rect">
              <a:avLst/>
            </a:prstGeom>
            <a:noFill/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28596" y="1285860"/>
            <a:ext cx="1776413" cy="4967287"/>
            <a:chOff x="420" y="1071"/>
            <a:chExt cx="1020" cy="2852"/>
          </a:xfrm>
        </p:grpSpPr>
        <p:sp>
          <p:nvSpPr>
            <p:cNvPr id="54280" name="AutoShape 8"/>
            <p:cNvSpPr>
              <a:spLocks noChangeArrowheads="1"/>
            </p:cNvSpPr>
            <p:nvPr/>
          </p:nvSpPr>
          <p:spPr bwMode="auto">
            <a:xfrm>
              <a:off x="420" y="1071"/>
              <a:ext cx="1020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4281" name="Picture 9" descr="спороносный-колосок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" y="1185"/>
              <a:ext cx="872" cy="2625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0" y="6286520"/>
            <a:ext cx="250029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Весняний   пагін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4" y="6286520"/>
            <a:ext cx="328611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літній   пагін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5286380" y="3714752"/>
            <a:ext cx="500066" cy="500066"/>
          </a:xfrm>
          <a:prstGeom prst="lef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214414" y="1714488"/>
            <a:ext cx="135732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367210" y="4000504"/>
            <a:ext cx="776294" cy="8096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71538" y="2643182"/>
            <a:ext cx="15716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714744" y="2643182"/>
            <a:ext cx="15716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357686" y="3143248"/>
            <a:ext cx="135732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42976" y="5857892"/>
            <a:ext cx="1571636" cy="14287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28794" y="5429264"/>
            <a:ext cx="114300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428860" y="242886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листки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1802" y="5143512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Додаткові корені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150017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Спорангії  зі  спорами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86116" y="2928934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вузол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28926" y="3857628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міжвузля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643174" y="5786454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кореневище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926" y="4429132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стебло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071934" y="4643446"/>
            <a:ext cx="17859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5" idx="1"/>
          </p:cNvCxnSpPr>
          <p:nvPr/>
        </p:nvCxnSpPr>
        <p:spPr>
          <a:xfrm>
            <a:off x="928662" y="4572008"/>
            <a:ext cx="2000264" cy="571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Загальна  характеристика хвощів: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857232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Будова хвощів: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/>
      <p:bldP spid="35" grpId="0"/>
      <p:bldP spid="39" grpId="0"/>
      <p:bldP spid="40" grpId="0"/>
      <p:bldP spid="41" grpId="0"/>
      <p:bldP spid="42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14744" y="3429000"/>
            <a:ext cx="3600450" cy="2852737"/>
            <a:chOff x="2336" y="2251"/>
            <a:chExt cx="2404" cy="1905"/>
          </a:xfrm>
        </p:grpSpPr>
        <p:sp>
          <p:nvSpPr>
            <p:cNvPr id="56323" name="AutoShape 3"/>
            <p:cNvSpPr>
              <a:spLocks noChangeArrowheads="1"/>
            </p:cNvSpPr>
            <p:nvPr/>
          </p:nvSpPr>
          <p:spPr bwMode="auto">
            <a:xfrm>
              <a:off x="2336" y="2251"/>
              <a:ext cx="2404" cy="190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6324" name="Picture 4" descr="заросток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7" y="2328"/>
              <a:ext cx="2142" cy="1752"/>
            </a:xfrm>
            <a:prstGeom prst="rect">
              <a:avLst/>
            </a:prstGeom>
            <a:noFill/>
          </p:spPr>
        </p:pic>
      </p:grpSp>
      <p:pic>
        <p:nvPicPr>
          <p:cNvPr id="56326" name="Picture 6" descr="спора-развернут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5375" y="4365625"/>
            <a:ext cx="1447800" cy="1257300"/>
          </a:xfrm>
          <a:prstGeom prst="rect">
            <a:avLst/>
          </a:prstGeom>
          <a:noFill/>
        </p:spPr>
      </p:pic>
      <p:pic>
        <p:nvPicPr>
          <p:cNvPr id="56327" name="Picture 7" descr="спора-скрученна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3068638"/>
            <a:ext cx="742950" cy="962025"/>
          </a:xfrm>
          <a:prstGeom prst="rect">
            <a:avLst/>
          </a:prstGeom>
          <a:noFill/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49775" y="1404938"/>
            <a:ext cx="1997075" cy="1655762"/>
            <a:chOff x="2866" y="885"/>
            <a:chExt cx="1258" cy="1043"/>
          </a:xfrm>
        </p:grpSpPr>
        <p:sp>
          <p:nvSpPr>
            <p:cNvPr id="56329" name="AutoShape 9"/>
            <p:cNvSpPr>
              <a:spLocks noChangeArrowheads="1"/>
            </p:cNvSpPr>
            <p:nvPr/>
          </p:nvSpPr>
          <p:spPr bwMode="auto">
            <a:xfrm>
              <a:off x="2866" y="885"/>
              <a:ext cx="1258" cy="10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6330" name="Picture 10" descr="спорангий-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5129484">
              <a:off x="3054" y="873"/>
              <a:ext cx="944" cy="1067"/>
            </a:xfrm>
            <a:prstGeom prst="rect">
              <a:avLst/>
            </a:prstGeom>
            <a:noFill/>
          </p:spPr>
        </p:pic>
      </p:grpSp>
      <p:pic>
        <p:nvPicPr>
          <p:cNvPr id="56331" name="Picture 11" descr="спо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2132013"/>
            <a:ext cx="1019175" cy="1009650"/>
          </a:xfrm>
          <a:prstGeom prst="rect">
            <a:avLst/>
          </a:prstGeom>
          <a:noFill/>
        </p:spPr>
      </p:pic>
      <p:pic>
        <p:nvPicPr>
          <p:cNvPr id="56332" name="Picture 12" descr="Хвощ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463" y="2420938"/>
            <a:ext cx="3314700" cy="4005262"/>
          </a:xfrm>
          <a:prstGeom prst="rect">
            <a:avLst/>
          </a:prstGeom>
          <a:noFill/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060700" y="1268413"/>
            <a:ext cx="719138" cy="2698750"/>
            <a:chOff x="1928" y="935"/>
            <a:chExt cx="453" cy="1700"/>
          </a:xfrm>
        </p:grpSpPr>
        <p:sp>
          <p:nvSpPr>
            <p:cNvPr id="56334" name="AutoShape 14"/>
            <p:cNvSpPr>
              <a:spLocks noChangeArrowheads="1"/>
            </p:cNvSpPr>
            <p:nvPr/>
          </p:nvSpPr>
          <p:spPr bwMode="auto">
            <a:xfrm>
              <a:off x="1928" y="935"/>
              <a:ext cx="453" cy="17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56335" name="Picture 15" descr="спорангий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52" y="978"/>
              <a:ext cx="405" cy="1613"/>
            </a:xfrm>
            <a:prstGeom prst="rect">
              <a:avLst/>
            </a:prstGeom>
            <a:noFill/>
          </p:spPr>
        </p:pic>
      </p:grp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  розвитку   хвощів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215082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Нестатеве   покоління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4876" y="6286520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статеве   покоління - заросток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43834" y="1928802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11024 -0.00764 " pathEditMode="relative" rAng="0" ptsTypes="AA">
                                      <p:cBhvr>
                                        <p:cTn id="20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2483 -0.0460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Хвощ полевой применение и свойства растения. Фото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Хвощ полевой, ботаническое описание и особенности, содержание полезных веществ, сбор и заготов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9124" y="5715000"/>
            <a:ext cx="4714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Хвощ   польовий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Лечение травами Записи в рубрике Лечение травами Дневник Nur16 : LiveInternet - Российский Сервис Онлайн-Дневников"/>
          <p:cNvPicPr/>
          <p:nvPr/>
        </p:nvPicPr>
        <p:blipFill>
          <a:blip r:embed="rId3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29124" y="5715000"/>
            <a:ext cx="47148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Хвощ   луговий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ergyna: болотный хвощ народной медицин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857752" y="2357430"/>
            <a:ext cx="4286248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Хвощ   болотяний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 descr="E:\спорові\хвощ\1370-1.jpg"/>
          <p:cNvSpPr>
            <a:spLocks noChangeArrowheads="1"/>
          </p:cNvSpPr>
          <p:nvPr/>
        </p:nvSpPr>
        <p:spPr bwMode="auto">
          <a:xfrm>
            <a:off x="3419872" y="0"/>
            <a:ext cx="5724128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3491880" cy="685800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1784" y="804299"/>
            <a:ext cx="2808312" cy="3416789"/>
          </a:xfrm>
          <a:prstGeom prst="curvedRightArrow">
            <a:avLst>
              <a:gd name="adj1" fmla="val 25719"/>
              <a:gd name="adj2" fmla="val 50000"/>
              <a:gd name="adj3" fmla="val 33333"/>
            </a:avLst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740" y="4653136"/>
            <a:ext cx="3200400" cy="2133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Відбиток хвоща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пластах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Кам'яного </a:t>
            </a:r>
            <a:r>
              <a:rPr kumimoji="0" lang="uk-UA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вугілля.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2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55661"/>
              </p:ext>
            </p:extLst>
          </p:nvPr>
        </p:nvGraphicFramePr>
        <p:xfrm>
          <a:off x="5118" y="0"/>
          <a:ext cx="9138883" cy="68580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90887"/>
                <a:gridCol w="1543747"/>
                <a:gridCol w="1944216"/>
                <a:gridCol w="1656184"/>
                <a:gridCol w="3203849"/>
              </a:tblGrid>
              <a:tr h="1111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Будова тіла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поколінь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Представники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 у природі і житті людини.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</a:tr>
              <a:tr h="5746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Хвощі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Кореневище,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додаткові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корені,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стебло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має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міжвузля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голчасті листки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просякннені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кремнезем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спорангії зі спорами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Переважає спорофіт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–весняний коричневий пагін зверху спороносний колосок.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Літні пагони – дрібні </a:t>
                      </a:r>
                      <a:r>
                        <a:rPr lang="uk-UA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фотосинтезуючи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Хвощ польовий; хвощ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луговий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хвощ болотний;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Лікарські препарати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хвоща польового призначають хворим на туберкульоз, при захворюваннях нирок, кровотечі із сечових шляхів (виявляє кровоспинну дію), людям похилого віку, як засіб, що поповнює кількість Силіцію в організмі. Хвощ польовий використовують у </a:t>
                      </a: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народній медицині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сечогінний та кровоспинний засіб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Злісний</a:t>
                      </a:r>
                      <a:r>
                        <a:rPr lang="uk-UA" sz="1800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бур</a:t>
                      </a:r>
                      <a:r>
                        <a:rPr lang="en-US" sz="1800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800" u="sng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</a:t>
                      </a:r>
                      <a:r>
                        <a:rPr lang="uk-UA" sz="1800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Індикатор кислих ґрунтів.</a:t>
                      </a:r>
                      <a:endParaRPr lang="en-US" sz="1800" u="sng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6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vitppt.com.ua/images/60/59780/77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random-140407051514-phpapp02/95/-7-638.jpg?cb=13968477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7200" b="1" dirty="0" smtClean="0">
                <a:ln w="10541" cmpd="sng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Плауни</a:t>
            </a:r>
            <a:endParaRPr lang="ru-RU" sz="7200" b="1" dirty="0">
              <a:ln w="10541" cmpd="sng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Рисунок 4" descr="Озоновый слой древней Земли оставил отпечаток в спор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85926"/>
            <a:ext cx="69127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15616" y="5643578"/>
            <a:ext cx="691276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Плаун   булавоподібний</a:t>
            </a:r>
            <a:endParaRPr lang="ru-RU" sz="2000" b="1" cap="all" dirty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yology.ru/wp-content/uploads/2012/10/Pteridophy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.ytimg.com/vi/TCm1yx_LJ5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0"/>
            <a:ext cx="12169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.slidesharecdn.com/random-161102161529/95/-8-638.jpg?cb=14781033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lav-dacha.ru/wp-content/uploads/2016/06/Krupnyy-paporotnik-osmu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vitppt.com.ua/images/60/59780/77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uk-UA" dirty="0" smtClean="0"/>
              <a:t>САЛЬВІЯ ПЛАВАЮЧА</a:t>
            </a:r>
            <a:endParaRPr lang="ru-RU" dirty="0"/>
          </a:p>
        </p:txBody>
      </p:sp>
      <p:pic>
        <p:nvPicPr>
          <p:cNvPr id="2050" name="Picture 2" descr="http://molbiol.ru/forums/uploads/a001/b062/post-20488-1224313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slidesharecdn.com/random-160326194303/95/-8-638.jpg?cb=14590217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2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er.myshared.ru/17/1117454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4919"/>
              </p:ext>
            </p:extLst>
          </p:nvPr>
        </p:nvGraphicFramePr>
        <p:xfrm>
          <a:off x="-1" y="0"/>
          <a:ext cx="9144002" cy="685799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15617"/>
                <a:gridCol w="1800200"/>
                <a:gridCol w="1728192"/>
                <a:gridCol w="1368152"/>
                <a:gridCol w="3131841"/>
              </a:tblGrid>
              <a:tr h="1139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Будова тіла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поколінь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 у природі і житті людини.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</a:tr>
              <a:tr h="57188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Папороті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Кореневища з додатковими коренями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листки великі складні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перисторозсіченіУ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молодому віці 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листки закручені,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мають назву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вайї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Переважає спорофіт;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листкостеблова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рослина на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нижній поверхні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листків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соруси в них утворюються спори.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Гаметофіт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дрібний серцеподібний заросток.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Листовик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ключ-трава; марсилія; сальвія плавуча;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вудсія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альпійська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Декоративні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папороті: орляк, страусове перо, оленячі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роги, </a:t>
                      </a:r>
                      <a:r>
                        <a:rPr lang="uk-UA" sz="18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адіантум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венерин</a:t>
                      </a:r>
                      <a:r>
                        <a:rPr lang="uk-UA" sz="1800" baseline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волос.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Сучасні папоротеподібні відіграють по­мітну роль в утворенні </a:t>
                      </a: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рослинних ландшафтів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Землі.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Відвари кореневищ і на­стої деяких папоротей застосовують в </a:t>
                      </a: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медицині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болезаспокій­ливі, протизапальні, глистогінні препарати, для лікування леге­невих захворювань, рахіту, шлункових розладів.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Пануючі в кам'яновугільний період папороті разом з іншими рослинами брали участь у процесі утворення кам'яного вугілля.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1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Урок 23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928669"/>
            <a:ext cx="4214842" cy="5089815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Загальна  характеристика  плаунів: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00768"/>
            <a:ext cx="421484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Вимерлі   плауни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285992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Багаторічні  вічнозелені  трави.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Переважає  нестатеве  покоління.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Поширені  на  зволожених  ділянках.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6286520"/>
            <a:ext cx="4786346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Плаун   булавоподібний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11" name="Picture 4" descr="Плаун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1416050"/>
            <a:ext cx="4295775" cy="4976813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29058" y="5286388"/>
            <a:ext cx="2000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14744" y="4143380"/>
            <a:ext cx="2000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143372" y="6000768"/>
            <a:ext cx="18573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786182" y="1714488"/>
            <a:ext cx="14287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857752" y="1500174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Спорангії   за   спорами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3929066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листки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86446" y="5072074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стебло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5786454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Додаткові   корені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Загальна  характеристика  плаунів: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6446" y="928670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Будова плаунів: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зарост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998913"/>
            <a:ext cx="2663825" cy="2200275"/>
          </a:xfrm>
          <a:prstGeom prst="rect">
            <a:avLst/>
          </a:prstGeom>
          <a:noFill/>
        </p:spPr>
      </p:pic>
      <p:pic>
        <p:nvPicPr>
          <p:cNvPr id="70660" name="Picture 4" descr="Плаун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1416050"/>
            <a:ext cx="4295775" cy="4976813"/>
          </a:xfrm>
          <a:prstGeom prst="rect">
            <a:avLst/>
          </a:prstGeom>
          <a:noFill/>
        </p:spPr>
      </p:pic>
      <p:pic>
        <p:nvPicPr>
          <p:cNvPr id="70661" name="Picture 5" descr="спор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341438"/>
            <a:ext cx="1982787" cy="2106612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Цикл   розвитку   плауна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143644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Нестатеве   покоління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1500174"/>
            <a:ext cx="1285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спори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6143644"/>
            <a:ext cx="3929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статеве   покоління - заросток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лаун булавовидный Лекарственные растения Чувашии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Плаун</a:t>
            </a:r>
            <a:r>
              <a:rPr kumimoji="0" lang="uk-UA" sz="4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булавоподібний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:\abstract_wallpapers_51-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АРАНЕЦ ОБЫКНОВЕННЫЙ - ПЛАУН-БАРАНЕЦ - CRATAEGUS DAHURICA PALL - Лекарственные растения - Описание и применение - Фото - Дикий Д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28" y="2000240"/>
            <a:ext cx="4143372" cy="307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Плаун</a:t>
            </a:r>
            <a:r>
              <a:rPr kumimoji="0" lang="uk-UA" sz="4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звичайний, або плаун - баранець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10768"/>
              </p:ext>
            </p:extLst>
          </p:nvPr>
        </p:nvGraphicFramePr>
        <p:xfrm>
          <a:off x="0" y="7706"/>
          <a:ext cx="9144000" cy="68502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71600"/>
                <a:gridCol w="1440160"/>
                <a:gridCol w="1656184"/>
                <a:gridCol w="1872208"/>
                <a:gridCol w="3203848"/>
              </a:tblGrid>
              <a:tr h="881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Будова тіла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поколінь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Представники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 у природі і житті людини.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</a:tr>
              <a:tr h="5968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Плауни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Витке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тебло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дрібні листки лускоподібні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додаткові корені, колоски зі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спорами –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стробіли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або шишки.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Переважає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нестатеве покоління, тобто спорофіт, що складається з галузистого повзучого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стебла.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Гаметофіт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вигляді дрібного </a:t>
                      </a:r>
                      <a:r>
                        <a:rPr lang="uk-UA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заростка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uk-UA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Плаун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булавоподібний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Молодильник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Плаун колючий,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Плаун-баранець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Спори плаунів, застосовують у </a:t>
                      </a: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як дитячу присипку та при ураженнях шкіри як підсушуючи і болезаспокійливий засіб. Спори плауна використовують при </a:t>
                      </a: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виготовлені ракет для феєрверків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uk-UA" sz="1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Медичні препарати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виготовлені з плаунів, використовують при лікуванні психічних захворювань, при наркозі, при лікуванні запалень внутрішніх 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органів</a:t>
                      </a:r>
                      <a:r>
                        <a:rPr lang="uk-UA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очних </a:t>
                      </a:r>
                      <a:r>
                        <a:rPr lang="uk-UA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хвороб</a:t>
                      </a:r>
                      <a:r>
                        <a:rPr lang="uk-UA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205" marR="582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abstract_wallpapers_51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87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-25873"/>
            <a:ext cx="3001119" cy="156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&amp;scy;&amp;icy;&amp;mcy;&amp;pcy;&amp;tcy;&amp;ocy;&amp;mcy;&amp;ycy;-&amp;lcy;&amp;iecy;&amp;chcy;&amp;iecy;&amp;ncy;&amp;icy;&amp;iecy;.&amp;rcy;&amp;fcy;/images/lek-travy/hvosch-polevo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&amp;scy;&amp;icy;&amp;mcy;&amp;pcy;&amp;tcy;&amp;ocy;&amp;mcy;&amp;ycy;-&amp;lcy;&amp;iecy;&amp;chcy;&amp;iecy;&amp;ncy;&amp;icy;&amp;iecy;.&amp;rcy;&amp;fcy;/images/lek-travy/hvosch-polevoj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7" y="1052736"/>
            <a:ext cx="7150174" cy="545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770</Words>
  <Application>Microsoft Office PowerPoint</Application>
  <PresentationFormat>Экран (4:3)</PresentationFormat>
  <Paragraphs>109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Загальна  характеристика  плаунів:</vt:lpstr>
      <vt:lpstr>Презентация PowerPoint</vt:lpstr>
      <vt:lpstr>Цикл   розвитку   плауна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Загальна  характеристика хвощів:</vt:lpstr>
      <vt:lpstr>Загальна  характеристика хвощів: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САЛЬВІЯ ПЛАВАЮЧА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G700</cp:lastModifiedBy>
  <cp:revision>38</cp:revision>
  <dcterms:created xsi:type="dcterms:W3CDTF">2015-02-22T18:18:22Z</dcterms:created>
  <dcterms:modified xsi:type="dcterms:W3CDTF">2018-01-11T15:22:39Z</dcterms:modified>
</cp:coreProperties>
</file>