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DAF14-9397-4573-8EAA-3CB77EB13A8C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705E5-4B5C-4A1A-8B3D-90E7352AA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nauka.com/33_DWS_2013/Philologia/7_150471.doc.ht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rainskamova.com/publ/chinnij_pravopis/leksika/antonimi/5-1-0-5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Ð ÐµÐ·ÑÐ»ÑÑÐ°Ñ Ð¿Ð¾ÑÑÐºÑ Ð·Ð¾Ð±ÑÐ°Ð¶ÐµÐ½Ñ Ð·Ð° Ð·Ð°Ð¿Ð¸ÑÐ¾Ð¼ &quot;ÑÐ¾Ð½ Ð¶Ð¾Ð²ÑÐ¸Ð¹ Ð´Ð»Ñ Ð¿ÑÐµÐ·ÐµÐ½ÑÐ°ÑÑÑ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051720" y="1772816"/>
            <a:ext cx="6645424" cy="1575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Синонімічні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й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антонімічні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зв’язки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прийменника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5517232"/>
            <a:ext cx="3520480" cy="1124744"/>
          </a:xfrm>
        </p:spPr>
        <p:txBody>
          <a:bodyPr>
            <a:normAutofit lnSpcReduction="10000"/>
          </a:bodyPr>
          <a:lstStyle/>
          <a:p>
            <a:pPr algn="r"/>
            <a:r>
              <a:rPr lang="uk-UA" sz="1600" dirty="0" smtClean="0">
                <a:solidFill>
                  <a:srgbClr val="002060"/>
                </a:solidFill>
                <a:latin typeface="Monotype Corsiva" pitchFamily="66" charset="0"/>
                <a:cs typeface="Vrinda" pitchFamily="34" charset="0"/>
              </a:rPr>
              <a:t>Презентація підготовлена учителем української мови та літератури </a:t>
            </a:r>
          </a:p>
          <a:p>
            <a:pPr algn="r"/>
            <a:r>
              <a:rPr lang="uk-UA" sz="1600" dirty="0" err="1" smtClean="0">
                <a:solidFill>
                  <a:srgbClr val="002060"/>
                </a:solidFill>
                <a:latin typeface="Monotype Corsiva" pitchFamily="66" charset="0"/>
                <a:cs typeface="Vrinda" pitchFamily="34" charset="0"/>
              </a:rPr>
              <a:t>Нікольської</a:t>
            </a:r>
            <a:r>
              <a:rPr lang="uk-UA" sz="1600" dirty="0" smtClean="0">
                <a:solidFill>
                  <a:srgbClr val="002060"/>
                </a:solidFill>
                <a:latin typeface="Monotype Corsiva" pitchFamily="66" charset="0"/>
                <a:cs typeface="Vrinda" pitchFamily="34" charset="0"/>
              </a:rPr>
              <a:t> гімназії  </a:t>
            </a:r>
            <a:r>
              <a:rPr lang="uk-UA" sz="1600" dirty="0" err="1" smtClean="0">
                <a:solidFill>
                  <a:srgbClr val="002060"/>
                </a:solidFill>
                <a:latin typeface="Monotype Corsiva" pitchFamily="66" charset="0"/>
                <a:cs typeface="Vrinda" pitchFamily="34" charset="0"/>
              </a:rPr>
              <a:t>“Софія”</a:t>
            </a:r>
            <a:r>
              <a:rPr lang="uk-UA" sz="1600" dirty="0" smtClean="0">
                <a:solidFill>
                  <a:srgbClr val="002060"/>
                </a:solidFill>
                <a:latin typeface="Monotype Corsiva" pitchFamily="66" charset="0"/>
                <a:cs typeface="Vrinda" pitchFamily="34" charset="0"/>
              </a:rPr>
              <a:t> </a:t>
            </a:r>
          </a:p>
          <a:p>
            <a:pPr algn="r"/>
            <a:r>
              <a:rPr lang="uk-UA" sz="1600" dirty="0" smtClean="0">
                <a:solidFill>
                  <a:srgbClr val="002060"/>
                </a:solidFill>
                <a:latin typeface="Monotype Corsiva" pitchFamily="66" charset="0"/>
                <a:cs typeface="Vrinda" pitchFamily="34" charset="0"/>
              </a:rPr>
              <a:t>Гордієнко О.О.</a:t>
            </a:r>
            <a:endParaRPr lang="ru-RU" sz="1600" dirty="0">
              <a:solidFill>
                <a:srgbClr val="002060"/>
              </a:solidFill>
              <a:latin typeface="Monotype Corsiva" pitchFamily="66" charset="0"/>
              <a:cs typeface="Vrinda" pitchFamily="34" charset="0"/>
            </a:endParaRPr>
          </a:p>
        </p:txBody>
      </p:sp>
      <p:pic>
        <p:nvPicPr>
          <p:cNvPr id="6" name="Picture 3" descr="G:\Gerb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2360" y="188640"/>
            <a:ext cx="1170847" cy="1296144"/>
          </a:xfrm>
          <a:prstGeom prst="rect">
            <a:avLst/>
          </a:prstGeom>
          <a:noFill/>
        </p:spPr>
      </p:pic>
      <p:pic>
        <p:nvPicPr>
          <p:cNvPr id="7" name="Picture 5" descr="Ð ÐµÐ·ÑÐ»ÑÑÐ°Ñ Ð¿Ð¾ÑÑÐºÑ Ð·Ð¾Ð±ÑÐ°Ð¶ÐµÐ½Ñ Ð·Ð° Ð·Ð°Ð¿Ð¸ÑÐ¾Ð¼ &quot;ÑÐ¾Ð¼ÑÑÐºÐ°&quot;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349367"/>
            <a:ext cx="4392488" cy="35086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4. 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Розподіли: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1412776"/>
            <a:ext cx="849694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подані прийменники спочатку на синонімічні, потім — на антонімічні, таким чином утворивши синонімічні й антонімічні ряди прийменників.</a:t>
            </a:r>
            <a:endParaRPr kumimoji="0" lang="ru-RU" sz="360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 Біля, між, над, для, уві, коло, під, від, задля, через, з метою, перед, проміж, із, близько, до, у, край, за, в, з, поміж, крізь, зі, серед, повз.</a:t>
            </a:r>
            <a:endParaRPr kumimoji="0" lang="uk-UA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5. </a:t>
            </a:r>
            <a:r>
              <a:rPr kumimoji="0" lang="uk-UA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“Ти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- </a:t>
            </a:r>
            <a:r>
              <a:rPr kumimoji="0" lang="uk-UA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редактор”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836712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1) Не </a:t>
            </a:r>
            <a:r>
              <a:rPr lang="ru-RU" sz="3600" b="1" dirty="0" err="1" smtClean="0"/>
              <a:t>з’явився</a:t>
            </a:r>
            <a:r>
              <a:rPr lang="ru-RU" sz="3600" b="1" dirty="0" smtClean="0"/>
              <a:t> </a:t>
            </a:r>
            <a:r>
              <a:rPr lang="ru-RU" sz="3600" dirty="0" smtClean="0"/>
              <a:t>(</a:t>
            </a:r>
            <a:r>
              <a:rPr lang="ru-RU" sz="3600" dirty="0" err="1" smtClean="0"/>
              <a:t>із-за</a:t>
            </a:r>
            <a:r>
              <a:rPr lang="ru-RU" sz="3600" dirty="0" smtClean="0"/>
              <a:t>, через, по) </a:t>
            </a:r>
            <a:r>
              <a:rPr lang="ru-RU" sz="3600" b="1" dirty="0" smtClean="0"/>
              <a:t>хвороба.</a:t>
            </a:r>
            <a:br>
              <a:rPr lang="ru-RU" sz="3600" b="1" dirty="0" smtClean="0"/>
            </a:br>
            <a:r>
              <a:rPr lang="ru-RU" sz="3600" b="1" dirty="0" smtClean="0"/>
              <a:t>2) </a:t>
            </a:r>
            <a:r>
              <a:rPr lang="ru-RU" sz="3600" b="1" dirty="0" err="1" smtClean="0"/>
              <a:t>Пропустити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заняття</a:t>
            </a:r>
            <a:r>
              <a:rPr lang="ru-RU" sz="3600" b="1" dirty="0" smtClean="0"/>
              <a:t> </a:t>
            </a:r>
            <a:r>
              <a:rPr lang="ru-RU" sz="3600" dirty="0" smtClean="0"/>
              <a:t>(</a:t>
            </a:r>
            <a:r>
              <a:rPr lang="ru-RU" sz="3600" dirty="0" err="1" smtClean="0"/>
              <a:t>з</a:t>
            </a:r>
            <a:r>
              <a:rPr lang="ru-RU" sz="3600" dirty="0" smtClean="0"/>
              <a:t>, по, </a:t>
            </a:r>
            <a:r>
              <a:rPr lang="ru-RU" sz="3600" dirty="0" err="1" smtClean="0"/>
              <a:t>із-за</a:t>
            </a:r>
            <a:r>
              <a:rPr lang="ru-RU" sz="3600" b="1" dirty="0" smtClean="0"/>
              <a:t>) </a:t>
            </a:r>
            <a:r>
              <a:rPr lang="ru-RU" sz="3600" b="1" dirty="0" err="1" smtClean="0"/>
              <a:t>поважна</a:t>
            </a:r>
            <a:r>
              <a:rPr lang="ru-RU" sz="3600" b="1" dirty="0" smtClean="0"/>
              <a:t> причина.</a:t>
            </a:r>
            <a:br>
              <a:rPr lang="ru-RU" sz="3600" b="1" dirty="0" smtClean="0"/>
            </a:br>
            <a:r>
              <a:rPr lang="ru-RU" sz="3600" b="1" dirty="0" smtClean="0"/>
              <a:t>3) </a:t>
            </a:r>
            <a:r>
              <a:rPr lang="ru-RU" sz="3600" b="1" dirty="0" err="1" smtClean="0"/>
              <a:t>Підйом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тривав</a:t>
            </a:r>
            <a:r>
              <a:rPr lang="ru-RU" sz="3600" b="1" dirty="0" smtClean="0"/>
              <a:t> </a:t>
            </a:r>
            <a:r>
              <a:rPr lang="ru-RU" sz="3600" dirty="0" smtClean="0"/>
              <a:t>(</a:t>
            </a:r>
            <a:r>
              <a:rPr lang="ru-RU" sz="3600" dirty="0" err="1" smtClean="0"/>
              <a:t>біля</a:t>
            </a:r>
            <a:r>
              <a:rPr lang="ru-RU" sz="3600" dirty="0" smtClean="0"/>
              <a:t>, </a:t>
            </a:r>
            <a:r>
              <a:rPr lang="ru-RU" sz="3600" dirty="0" err="1" smtClean="0"/>
              <a:t>протягом</a:t>
            </a:r>
            <a:r>
              <a:rPr lang="ru-RU" sz="3600" dirty="0" smtClean="0"/>
              <a:t>, </a:t>
            </a:r>
            <a:r>
              <a:rPr lang="ru-RU" sz="3600" dirty="0" err="1" smtClean="0"/>
              <a:t>близько</a:t>
            </a:r>
            <a:r>
              <a:rPr lang="ru-RU" sz="3600" dirty="0" smtClean="0"/>
              <a:t>)</a:t>
            </a:r>
            <a:r>
              <a:rPr lang="ru-RU" sz="3600" b="1" dirty="0" smtClean="0"/>
              <a:t> три </a:t>
            </a:r>
            <a:r>
              <a:rPr lang="ru-RU" sz="3600" b="1" dirty="0" err="1" smtClean="0"/>
              <a:t>години</a:t>
            </a:r>
            <a:r>
              <a:rPr lang="ru-RU" sz="3600" b="1" dirty="0" smtClean="0"/>
              <a:t>.</a:t>
            </a:r>
            <a:br>
              <a:rPr lang="ru-RU" sz="3600" b="1" dirty="0" smtClean="0"/>
            </a:br>
            <a:r>
              <a:rPr lang="ru-RU" sz="3600" b="1" dirty="0" smtClean="0"/>
              <a:t>4) </a:t>
            </a:r>
            <a:r>
              <a:rPr lang="ru-RU" sz="3600" b="1" dirty="0" err="1" smtClean="0"/>
              <a:t>Призначили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чергового</a:t>
            </a:r>
            <a:r>
              <a:rPr lang="ru-RU" sz="3600" b="1" dirty="0" smtClean="0"/>
              <a:t> </a:t>
            </a:r>
            <a:r>
              <a:rPr lang="ru-RU" sz="3600" dirty="0" smtClean="0"/>
              <a:t>(</a:t>
            </a:r>
            <a:r>
              <a:rPr lang="ru-RU" sz="3600" dirty="0" err="1" smtClean="0"/>
              <a:t>відповідно</a:t>
            </a:r>
            <a:r>
              <a:rPr lang="ru-RU" sz="3600" dirty="0" smtClean="0"/>
              <a:t> до, у </a:t>
            </a:r>
            <a:r>
              <a:rPr lang="ru-RU" sz="3600" dirty="0" err="1" smtClean="0"/>
              <a:t>відповідності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з</a:t>
            </a:r>
            <a:r>
              <a:rPr lang="ru-RU" sz="3600" dirty="0" smtClean="0"/>
              <a:t>, за)</a:t>
            </a:r>
            <a:r>
              <a:rPr lang="ru-RU" sz="3600" b="1" dirty="0" smtClean="0"/>
              <a:t> правила </a:t>
            </a:r>
            <a:r>
              <a:rPr lang="ru-RU" sz="3600" b="1" dirty="0" err="1" smtClean="0"/>
              <a:t>внутрішнього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розпорядку</a:t>
            </a:r>
            <a:r>
              <a:rPr lang="ru-RU" sz="3600" b="1" dirty="0" smtClean="0"/>
              <a:t>.</a:t>
            </a:r>
            <a:br>
              <a:rPr lang="ru-RU" sz="3600" b="1" dirty="0" smtClean="0"/>
            </a:br>
            <a:r>
              <a:rPr lang="ru-RU" sz="3600" b="1" dirty="0" smtClean="0"/>
              <a:t>5) </a:t>
            </a:r>
            <a:r>
              <a:rPr lang="ru-RU" sz="3600" b="1" dirty="0" err="1" smtClean="0"/>
              <a:t>Працювати</a:t>
            </a:r>
            <a:r>
              <a:rPr lang="ru-RU" sz="3600" b="1" dirty="0" smtClean="0"/>
              <a:t> (</a:t>
            </a:r>
            <a:r>
              <a:rPr lang="ru-RU" sz="3600" dirty="0" smtClean="0"/>
              <a:t>по, за) </a:t>
            </a:r>
            <a:r>
              <a:rPr lang="ru-RU" sz="3600" b="1" dirty="0" smtClean="0"/>
              <a:t>контракт.</a:t>
            </a:r>
            <a:br>
              <a:rPr lang="ru-RU" sz="3600" b="1" dirty="0" smtClean="0"/>
            </a:br>
            <a:r>
              <a:rPr lang="ru-RU" sz="3600" b="1" dirty="0" smtClean="0"/>
              <a:t>6) </a:t>
            </a:r>
            <a:r>
              <a:rPr lang="ru-RU" sz="3600" b="1" dirty="0" err="1" smtClean="0"/>
              <a:t>Залучити</a:t>
            </a:r>
            <a:r>
              <a:rPr lang="ru-RU" sz="3600" b="1" dirty="0" smtClean="0"/>
              <a:t> (</a:t>
            </a:r>
            <a:r>
              <a:rPr lang="ru-RU" sz="3600" dirty="0" smtClean="0"/>
              <a:t>в, до, для</a:t>
            </a:r>
            <a:r>
              <a:rPr lang="ru-RU" sz="3600" b="1" dirty="0" smtClean="0"/>
              <a:t>) </a:t>
            </a:r>
            <a:r>
              <a:rPr lang="ru-RU" sz="3600" b="1" dirty="0" err="1" smtClean="0"/>
              <a:t>роботи</a:t>
            </a:r>
            <a:r>
              <a:rPr lang="ru-RU" sz="3600" b="1" dirty="0" smtClean="0"/>
              <a:t>.</a:t>
            </a:r>
            <a:endParaRPr lang="ru-RU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Джерела: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hlinkClick r:id="rId3"/>
              </a:rPr>
              <a:t>http://www.rusnauka.com/33_DWS_2013/Philologia/7_150471.doc.htm</a:t>
            </a:r>
            <a:r>
              <a:rPr lang="uk-UA" b="1" dirty="0" smtClean="0"/>
              <a:t>;</a:t>
            </a:r>
          </a:p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r>
              <a:rPr lang="en-US" b="1" dirty="0" smtClean="0">
                <a:hlinkClick r:id="rId4"/>
              </a:rPr>
              <a:t>https://ukrainskamova.com/publ/chinnij_pravopis/leksika/antonimi/5-1-0-54</a:t>
            </a:r>
            <a:r>
              <a:rPr lang="uk-UA" dirty="0" smtClean="0"/>
              <a:t>; 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Bookman Old Style" pitchFamily="18" charset="0"/>
              </a:rPr>
              <a:t>Синонімічні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Bookman Old Style" pitchFamily="18" charset="0"/>
              </a:rPr>
              <a:t>зв’язки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err="1" smtClean="0">
                <a:solidFill>
                  <a:srgbClr val="C00000"/>
                </a:solidFill>
                <a:latin typeface="Bookman Old Style" pitchFamily="18" charset="0"/>
              </a:rPr>
              <a:t>прийменника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348800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 smtClean="0"/>
              <a:t> </a:t>
            </a:r>
            <a:r>
              <a:rPr lang="ru-RU" sz="4400" b="1" dirty="0" smtClean="0">
                <a:solidFill>
                  <a:srgbClr val="7030A0"/>
                </a:solidFill>
              </a:rPr>
              <a:t>При</a:t>
            </a:r>
            <a:r>
              <a:rPr lang="ru-RU" sz="4400" b="1" dirty="0">
                <a:solidFill>
                  <a:srgbClr val="7030A0"/>
                </a:solidFill>
              </a:rPr>
              <a:t>, </a:t>
            </a:r>
            <a:r>
              <a:rPr lang="ru-RU" sz="4400" b="1" dirty="0" err="1">
                <a:solidFill>
                  <a:srgbClr val="7030A0"/>
                </a:solidFill>
              </a:rPr>
              <a:t>біля</a:t>
            </a:r>
            <a:r>
              <a:rPr lang="ru-RU" sz="4400" b="1" dirty="0">
                <a:solidFill>
                  <a:srgbClr val="7030A0"/>
                </a:solidFill>
              </a:rPr>
              <a:t>, </a:t>
            </a:r>
            <a:r>
              <a:rPr lang="ru-RU" sz="4400" b="1" dirty="0" err="1" smtClean="0">
                <a:solidFill>
                  <a:srgbClr val="7030A0"/>
                </a:solidFill>
              </a:rPr>
              <a:t>близько</a:t>
            </a:r>
            <a:r>
              <a:rPr lang="ru-RU" sz="4400" b="1" dirty="0" smtClean="0">
                <a:solidFill>
                  <a:srgbClr val="7030A0"/>
                </a:solidFill>
              </a:rPr>
              <a:t>, коло, </a:t>
            </a:r>
            <a:r>
              <a:rPr lang="ru-RU" sz="4400" b="1" dirty="0" err="1" smtClean="0">
                <a:solidFill>
                  <a:srgbClr val="7030A0"/>
                </a:solidFill>
              </a:rPr>
              <a:t>поряд</a:t>
            </a:r>
            <a:r>
              <a:rPr lang="ru-RU" sz="4400" b="1" dirty="0" smtClean="0">
                <a:solidFill>
                  <a:srgbClr val="7030A0"/>
                </a:solidFill>
              </a:rPr>
              <a:t> (</a:t>
            </a:r>
            <a:r>
              <a:rPr lang="ru-RU" sz="4400" b="1" dirty="0" err="1" smtClean="0">
                <a:solidFill>
                  <a:srgbClr val="7030A0"/>
                </a:solidFill>
              </a:rPr>
              <a:t>з</a:t>
            </a:r>
            <a:r>
              <a:rPr lang="ru-RU" sz="4400" b="1" dirty="0" smtClean="0">
                <a:solidFill>
                  <a:srgbClr val="7030A0"/>
                </a:solidFill>
              </a:rPr>
              <a:t>), </a:t>
            </a:r>
            <a:r>
              <a:rPr lang="ru-RU" sz="4400" b="1" dirty="0" err="1" smtClean="0">
                <a:solidFill>
                  <a:srgbClr val="7030A0"/>
                </a:solidFill>
              </a:rPr>
              <a:t>поруч</a:t>
            </a:r>
            <a:r>
              <a:rPr lang="ru-RU" sz="4400" b="1" dirty="0" smtClean="0">
                <a:solidFill>
                  <a:srgbClr val="7030A0"/>
                </a:solidFill>
              </a:rPr>
              <a:t>(</a:t>
            </a:r>
            <a:r>
              <a:rPr lang="ru-RU" sz="4400" b="1" dirty="0" err="1" smtClean="0">
                <a:solidFill>
                  <a:srgbClr val="7030A0"/>
                </a:solidFill>
              </a:rPr>
              <a:t>із</a:t>
            </a:r>
            <a:r>
              <a:rPr lang="ru-RU" sz="4400" b="1" dirty="0" smtClean="0">
                <a:solidFill>
                  <a:srgbClr val="7030A0"/>
                </a:solidFill>
              </a:rPr>
              <a:t>), </a:t>
            </a:r>
            <a:r>
              <a:rPr lang="ru-RU" sz="4400" b="1" dirty="0" err="1" smtClean="0">
                <a:solidFill>
                  <a:srgbClr val="7030A0"/>
                </a:solidFill>
              </a:rPr>
              <a:t>поблизу</a:t>
            </a:r>
            <a:r>
              <a:rPr lang="ru-RU" sz="4400" b="1" dirty="0">
                <a:solidFill>
                  <a:srgbClr val="7030A0"/>
                </a:solidFill>
              </a:rPr>
              <a:t>, край, </a:t>
            </a:r>
            <a:r>
              <a:rPr lang="ru-RU" sz="4400" b="1" dirty="0" err="1" smtClean="0">
                <a:solidFill>
                  <a:srgbClr val="7030A0"/>
                </a:solidFill>
              </a:rPr>
              <a:t>неподалік</a:t>
            </a:r>
            <a:r>
              <a:rPr lang="ru-RU" sz="4400" b="1" dirty="0" smtClean="0">
                <a:solidFill>
                  <a:srgbClr val="7030A0"/>
                </a:solidFill>
              </a:rPr>
              <a:t>;</a:t>
            </a:r>
          </a:p>
          <a:p>
            <a:pPr algn="just"/>
            <a:r>
              <a:rPr lang="ru-RU" sz="4400" b="1" dirty="0" smtClean="0">
                <a:solidFill>
                  <a:srgbClr val="FF0066"/>
                </a:solidFill>
              </a:rPr>
              <a:t>край — </a:t>
            </a:r>
            <a:r>
              <a:rPr lang="ru-RU" sz="4400" b="1" dirty="0" err="1" smtClean="0">
                <a:solidFill>
                  <a:srgbClr val="FF0066"/>
                </a:solidFill>
              </a:rPr>
              <a:t>кінець</a:t>
            </a:r>
            <a:r>
              <a:rPr lang="ru-RU" sz="4400" b="1" dirty="0" smtClean="0">
                <a:solidFill>
                  <a:srgbClr val="FF0066"/>
                </a:solidFill>
              </a:rPr>
              <a:t>, </a:t>
            </a:r>
          </a:p>
          <a:p>
            <a:pPr algn="just"/>
            <a:r>
              <a:rPr lang="ru-RU" sz="4400" b="1" dirty="0" err="1" smtClean="0">
                <a:solidFill>
                  <a:srgbClr val="006600"/>
                </a:solidFill>
              </a:rPr>
              <a:t>обіч</a:t>
            </a:r>
            <a:r>
              <a:rPr lang="ru-RU" sz="4400" b="1" dirty="0" smtClean="0">
                <a:solidFill>
                  <a:srgbClr val="006600"/>
                </a:solidFill>
              </a:rPr>
              <a:t> — </a:t>
            </a:r>
            <a:r>
              <a:rPr lang="ru-RU" sz="4400" b="1" dirty="0" err="1" smtClean="0">
                <a:solidFill>
                  <a:srgbClr val="006600"/>
                </a:solidFill>
              </a:rPr>
              <a:t>обабіч</a:t>
            </a:r>
            <a:r>
              <a:rPr lang="ru-RU" sz="4400" b="1" dirty="0" smtClean="0">
                <a:solidFill>
                  <a:srgbClr val="006600"/>
                </a:solidFill>
              </a:rPr>
              <a:t> — </a:t>
            </a:r>
            <a:r>
              <a:rPr lang="ru-RU" sz="4400" b="1" dirty="0" err="1" smtClean="0">
                <a:solidFill>
                  <a:srgbClr val="006600"/>
                </a:solidFill>
              </a:rPr>
              <a:t>збоку</a:t>
            </a:r>
            <a:r>
              <a:rPr lang="ru-RU" sz="4400" b="1" dirty="0" smtClean="0">
                <a:solidFill>
                  <a:srgbClr val="006600"/>
                </a:solidFill>
              </a:rPr>
              <a:t> — </a:t>
            </a:r>
            <a:r>
              <a:rPr lang="ru-RU" sz="4400" b="1" dirty="0" err="1" smtClean="0">
                <a:solidFill>
                  <a:srgbClr val="006600"/>
                </a:solidFill>
              </a:rPr>
              <a:t>побіч</a:t>
            </a:r>
            <a:r>
              <a:rPr lang="ru-RU" sz="4400" b="1" dirty="0" smtClean="0">
                <a:solidFill>
                  <a:srgbClr val="006600"/>
                </a:solidFill>
              </a:rPr>
              <a:t>;</a:t>
            </a:r>
          </a:p>
          <a:p>
            <a:pPr algn="just"/>
            <a:r>
              <a:rPr lang="ru-RU" sz="4400" b="1" dirty="0" err="1" smtClean="0">
                <a:solidFill>
                  <a:srgbClr val="002060"/>
                </a:solidFill>
              </a:rPr>
              <a:t>напроти</a:t>
            </a:r>
            <a:r>
              <a:rPr lang="ru-RU" sz="4400" b="1" dirty="0" smtClean="0">
                <a:solidFill>
                  <a:srgbClr val="002060"/>
                </a:solidFill>
              </a:rPr>
              <a:t> — </a:t>
            </a:r>
            <a:r>
              <a:rPr lang="ru-RU" sz="4400" b="1" dirty="0" err="1" smtClean="0">
                <a:solidFill>
                  <a:srgbClr val="002060"/>
                </a:solidFill>
              </a:rPr>
              <a:t>навпроти</a:t>
            </a:r>
            <a:r>
              <a:rPr lang="ru-RU" sz="4400" b="1" dirty="0" smtClean="0">
                <a:solidFill>
                  <a:srgbClr val="002060"/>
                </a:solidFill>
              </a:rPr>
              <a:t> — </a:t>
            </a:r>
            <a:r>
              <a:rPr lang="ru-RU" sz="4400" b="1" dirty="0" err="1" smtClean="0">
                <a:solidFill>
                  <a:srgbClr val="002060"/>
                </a:solidFill>
              </a:rPr>
              <a:t>проти</a:t>
            </a:r>
            <a:r>
              <a:rPr lang="ru-RU" sz="4400" b="1" dirty="0" smtClean="0">
                <a:solidFill>
                  <a:srgbClr val="002060"/>
                </a:solidFill>
              </a:rPr>
              <a:t> — </a:t>
            </a:r>
            <a:r>
              <a:rPr lang="ru-RU" sz="4400" b="1" dirty="0" err="1" smtClean="0">
                <a:solidFill>
                  <a:srgbClr val="002060"/>
                </a:solidFill>
              </a:rPr>
              <a:t>супроти</a:t>
            </a:r>
            <a:r>
              <a:rPr lang="ru-RU" sz="4400" b="1" dirty="0" smtClean="0">
                <a:solidFill>
                  <a:srgbClr val="002060"/>
                </a:solidFill>
              </a:rPr>
              <a:t> — </a:t>
            </a:r>
            <a:r>
              <a:rPr lang="ru-RU" sz="4400" b="1" dirty="0" err="1" smtClean="0">
                <a:solidFill>
                  <a:srgbClr val="002060"/>
                </a:solidFill>
              </a:rPr>
              <a:t>насупроти</a:t>
            </a:r>
            <a:r>
              <a:rPr lang="ru-RU" sz="4400" b="1" dirty="0" smtClean="0">
                <a:solidFill>
                  <a:srgbClr val="002060"/>
                </a:solidFill>
              </a:rPr>
              <a:t> (</a:t>
            </a:r>
            <a:r>
              <a:rPr lang="ru-RU" sz="4400" b="1" dirty="0" err="1" smtClean="0">
                <a:solidFill>
                  <a:srgbClr val="002060"/>
                </a:solidFill>
              </a:rPr>
              <a:t>розм</a:t>
            </a:r>
            <a:r>
              <a:rPr lang="ru-RU" sz="4400" b="1" dirty="0" smtClean="0">
                <a:solidFill>
                  <a:srgbClr val="002060"/>
                </a:solidFill>
              </a:rPr>
              <a:t>.); </a:t>
            </a:r>
            <a:r>
              <a:rPr lang="ru-RU" sz="4400" b="1" dirty="0" err="1" smtClean="0">
                <a:solidFill>
                  <a:schemeClr val="accent6">
                    <a:lumMod val="75000"/>
                  </a:schemeClr>
                </a:solidFill>
              </a:rPr>
              <a:t>серед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 — </a:t>
            </a:r>
            <a:r>
              <a:rPr lang="ru-RU" sz="4400" b="1" dirty="0" err="1" smtClean="0">
                <a:solidFill>
                  <a:schemeClr val="accent6">
                    <a:lumMod val="75000"/>
                  </a:schemeClr>
                </a:solidFill>
              </a:rPr>
              <a:t>посеред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4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Bookman Old Style" pitchFamily="18" charset="0"/>
              </a:rPr>
              <a:t>Синонімічні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Bookman Old Style" pitchFamily="18" charset="0"/>
              </a:rPr>
              <a:t>зв’язки</a:t>
            </a:r>
            <a: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br>
              <a:rPr lang="ru-RU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ru-RU" b="1" dirty="0" err="1" smtClean="0">
                <a:solidFill>
                  <a:srgbClr val="C00000"/>
                </a:solidFill>
                <a:latin typeface="Bookman Old Style" pitchFamily="18" charset="0"/>
              </a:rPr>
              <a:t>прийменника</a:t>
            </a:r>
            <a:endParaRPr lang="ru-RU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4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 smtClean="0"/>
              <a:t> 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Відповідно</a:t>
            </a:r>
            <a:r>
              <a:rPr lang="ru-RU" sz="4400" b="1" i="1" dirty="0" smtClean="0">
                <a:solidFill>
                  <a:srgbClr val="0070C0"/>
                </a:solidFill>
              </a:rPr>
              <a:t> до,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згідно</a:t>
            </a:r>
            <a:r>
              <a:rPr lang="ru-RU" sz="4400" b="1" i="1" dirty="0" smtClean="0">
                <a:solidFill>
                  <a:srgbClr val="0070C0"/>
                </a:solidFill>
              </a:rPr>
              <a:t>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з</a:t>
            </a:r>
            <a:r>
              <a:rPr lang="ru-RU" sz="4400" b="1" i="1" dirty="0" smtClean="0">
                <a:solidFill>
                  <a:srgbClr val="0070C0"/>
                </a:solidFill>
              </a:rPr>
              <a:t>,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залежно</a:t>
            </a:r>
            <a:r>
              <a:rPr lang="ru-RU" sz="4400" b="1" i="1" dirty="0" smtClean="0">
                <a:solidFill>
                  <a:srgbClr val="0070C0"/>
                </a:solidFill>
              </a:rPr>
              <a:t>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від</a:t>
            </a:r>
            <a:r>
              <a:rPr lang="ru-RU" sz="4400" b="1" i="1" dirty="0" smtClean="0">
                <a:solidFill>
                  <a:srgbClr val="0070C0"/>
                </a:solidFill>
              </a:rPr>
              <a:t>,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виходячи</a:t>
            </a:r>
            <a:r>
              <a:rPr lang="ru-RU" sz="4400" b="1" i="1" dirty="0" smtClean="0">
                <a:solidFill>
                  <a:srgbClr val="0070C0"/>
                </a:solidFill>
              </a:rPr>
              <a:t>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з</a:t>
            </a:r>
            <a:r>
              <a:rPr lang="ru-RU" sz="4400" b="1" i="1" dirty="0" smtClean="0">
                <a:solidFill>
                  <a:srgbClr val="0070C0"/>
                </a:solidFill>
              </a:rPr>
              <a:t>, у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світлі</a:t>
            </a:r>
            <a:r>
              <a:rPr lang="ru-RU" sz="4400" b="1" i="1" dirty="0" smtClean="0">
                <a:solidFill>
                  <a:srgbClr val="0070C0"/>
                </a:solidFill>
              </a:rPr>
              <a:t>,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у</a:t>
            </a:r>
            <a:r>
              <a:rPr lang="ru-RU" sz="4400" b="1" i="1" dirty="0" smtClean="0">
                <a:solidFill>
                  <a:srgbClr val="0070C0"/>
                </a:solidFill>
              </a:rPr>
              <a:t>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дусі</a:t>
            </a:r>
            <a:r>
              <a:rPr lang="ru-RU" sz="4400" b="1" i="1" dirty="0" smtClean="0">
                <a:solidFill>
                  <a:srgbClr val="0070C0"/>
                </a:solidFill>
              </a:rPr>
              <a:t>,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у</a:t>
            </a:r>
            <a:r>
              <a:rPr lang="ru-RU" sz="4400" b="1" i="1" dirty="0" smtClean="0">
                <a:solidFill>
                  <a:srgbClr val="0070C0"/>
                </a:solidFill>
              </a:rPr>
              <a:t> </a:t>
            </a:r>
            <a:r>
              <a:rPr lang="ru-RU" sz="4400" b="1" i="1" dirty="0" err="1" smtClean="0">
                <a:solidFill>
                  <a:srgbClr val="0070C0"/>
                </a:solidFill>
              </a:rPr>
              <a:t>розрізі</a:t>
            </a:r>
            <a:r>
              <a:rPr lang="ru-RU" sz="4400" b="1" i="1" dirty="0" smtClean="0">
                <a:solidFill>
                  <a:srgbClr val="0070C0"/>
                </a:solidFill>
              </a:rPr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(</a:t>
            </a:r>
            <a:r>
              <a:rPr lang="ru-RU" sz="4400" b="1" i="1" dirty="0" err="1" smtClean="0">
                <a:solidFill>
                  <a:srgbClr val="FF0000"/>
                </a:solidFill>
              </a:rPr>
              <a:t>характерні</a:t>
            </a:r>
            <a:r>
              <a:rPr lang="ru-RU" sz="4400" b="1" i="1" dirty="0" smtClean="0">
                <a:solidFill>
                  <a:srgbClr val="FF0000"/>
                </a:solidFill>
              </a:rPr>
              <a:t> для 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офіційно-ділового</a:t>
            </a:r>
            <a:r>
              <a:rPr lang="ru-RU" sz="4400" b="1" i="1" dirty="0" smtClean="0">
                <a:solidFill>
                  <a:srgbClr val="FF0000"/>
                </a:solidFill>
              </a:rPr>
              <a:t>  </a:t>
            </a:r>
            <a:r>
              <a:rPr lang="ru-RU" sz="4400" b="1" i="1" dirty="0" err="1" smtClean="0">
                <a:solidFill>
                  <a:srgbClr val="FF0000"/>
                </a:solidFill>
              </a:rPr>
              <a:t>мовлення</a:t>
            </a:r>
            <a:r>
              <a:rPr lang="ru-RU" sz="4400" b="1" i="1" dirty="0" smtClean="0">
                <a:solidFill>
                  <a:srgbClr val="FF0000"/>
                </a:solidFill>
              </a:rPr>
              <a:t>).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800" b="1" dirty="0">
                <a:solidFill>
                  <a:srgbClr val="006600"/>
                </a:solidFill>
              </a:rPr>
              <a:t>В – </a:t>
            </a:r>
            <a:r>
              <a:rPr lang="ru-RU" sz="4800" b="1" dirty="0" err="1">
                <a:solidFill>
                  <a:srgbClr val="006600"/>
                </a:solidFill>
              </a:rPr>
              <a:t>з</a:t>
            </a:r>
            <a:r>
              <a:rPr lang="ru-RU" sz="4800" b="1" dirty="0">
                <a:solidFill>
                  <a:srgbClr val="006600"/>
                </a:solidFill>
              </a:rPr>
              <a:t>, </a:t>
            </a:r>
            <a:endParaRPr lang="ru-RU" sz="4800" b="1" dirty="0" smtClean="0">
              <a:solidFill>
                <a:srgbClr val="006600"/>
              </a:solidFill>
            </a:endParaRPr>
          </a:p>
          <a:p>
            <a:pPr>
              <a:buNone/>
            </a:pPr>
            <a:r>
              <a:rPr lang="ru-RU" sz="4800" b="1" dirty="0" err="1" smtClean="0">
                <a:solidFill>
                  <a:srgbClr val="7030A0"/>
                </a:solidFill>
              </a:rPr>
              <a:t>під</a:t>
            </a:r>
            <a:r>
              <a:rPr lang="ru-RU" sz="4800" b="1" dirty="0" smtClean="0">
                <a:solidFill>
                  <a:srgbClr val="7030A0"/>
                </a:solidFill>
              </a:rPr>
              <a:t> </a:t>
            </a:r>
            <a:r>
              <a:rPr lang="ru-RU" sz="4800" b="1" dirty="0">
                <a:solidFill>
                  <a:srgbClr val="7030A0"/>
                </a:solidFill>
              </a:rPr>
              <a:t>– </a:t>
            </a:r>
            <a:r>
              <a:rPr lang="ru-RU" sz="4800" b="1" dirty="0" smtClean="0">
                <a:solidFill>
                  <a:srgbClr val="7030A0"/>
                </a:solidFill>
              </a:rPr>
              <a:t>над,</a:t>
            </a:r>
          </a:p>
          <a:p>
            <a:pPr>
              <a:buNone/>
            </a:pPr>
            <a:r>
              <a:rPr lang="ru-RU" sz="4800" b="1" dirty="0" err="1" smtClean="0">
                <a:solidFill>
                  <a:schemeClr val="accent6">
                    <a:lumMod val="75000"/>
                  </a:schemeClr>
                </a:solidFill>
              </a:rPr>
              <a:t>від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</a:rPr>
              <a:t> — до,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70C0"/>
                </a:solidFill>
              </a:rPr>
              <a:t>перед — за,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FF0066"/>
                </a:solidFill>
              </a:rPr>
              <a:t>у — </a:t>
            </a:r>
            <a:r>
              <a:rPr lang="ru-RU" sz="4800" b="1" dirty="0" err="1" smtClean="0">
                <a:solidFill>
                  <a:srgbClr val="FF0066"/>
                </a:solidFill>
              </a:rPr>
              <a:t>з</a:t>
            </a:r>
            <a:r>
              <a:rPr lang="ru-RU" sz="4800" b="1" dirty="0" smtClean="0">
                <a:solidFill>
                  <a:srgbClr val="FF0066"/>
                </a:solidFill>
              </a:rPr>
              <a:t>.</a:t>
            </a:r>
            <a:endParaRPr lang="ru-RU" sz="4800" b="1" dirty="0">
              <a:solidFill>
                <a:srgbClr val="FF0066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err="1" smtClean="0">
                <a:solidFill>
                  <a:srgbClr val="C00000"/>
                </a:solidFill>
                <a:latin typeface="Bookman Old Style" pitchFamily="18" charset="0"/>
                <a:ea typeface="+mj-ea"/>
                <a:cs typeface="+mj-cs"/>
              </a:rPr>
              <a:t>Анто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німічні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зв’язки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b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ru-RU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прийменника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План по продажу </a:t>
            </a:r>
            <a:r>
              <a:rPr lang="ru-RU" b="1" dirty="0" err="1" smtClean="0"/>
              <a:t>м'яса</a:t>
            </a:r>
            <a:endParaRPr lang="ru-RU" b="1" dirty="0" smtClean="0"/>
          </a:p>
          <a:p>
            <a:r>
              <a:rPr lang="ru-RU" b="1" dirty="0" smtClean="0"/>
              <a:t>Мешкаю по </a:t>
            </a:r>
            <a:r>
              <a:rPr lang="ru-RU" b="1" dirty="0" err="1" smtClean="0"/>
              <a:t>вулиці</a:t>
            </a:r>
            <a:endParaRPr lang="ru-RU" b="1" dirty="0" smtClean="0"/>
          </a:p>
          <a:p>
            <a:r>
              <a:rPr lang="ru-RU" b="1" i="1" dirty="0" smtClean="0"/>
              <a:t>Раз по раз</a:t>
            </a:r>
            <a:endParaRPr lang="ru-RU" b="1" dirty="0" smtClean="0"/>
          </a:p>
          <a:p>
            <a:r>
              <a:rPr lang="ru-RU" b="1" i="1" dirty="0" smtClean="0"/>
              <a:t>По </a:t>
            </a:r>
            <a:r>
              <a:rPr lang="ru-RU" b="1" i="1" dirty="0" err="1" smtClean="0"/>
              <a:t>всіх</a:t>
            </a:r>
            <a:r>
              <a:rPr lang="ru-RU" b="1" i="1" dirty="0" smtClean="0"/>
              <a:t> правилах</a:t>
            </a:r>
            <a:endParaRPr lang="ru-RU" b="1" dirty="0" smtClean="0"/>
          </a:p>
          <a:p>
            <a:r>
              <a:rPr lang="ru-RU" b="1" i="1" dirty="0" smtClean="0"/>
              <a:t>Не по прямому </a:t>
            </a:r>
            <a:r>
              <a:rPr lang="ru-RU" b="1" i="1" dirty="0" err="1" smtClean="0"/>
              <a:t>призначенню</a:t>
            </a:r>
            <a:endParaRPr lang="ru-RU" b="1" dirty="0" smtClean="0"/>
          </a:p>
          <a:p>
            <a:r>
              <a:rPr lang="ru-RU" b="1" i="1" dirty="0" smtClean="0"/>
              <a:t>По наказу директора</a:t>
            </a:r>
            <a:endParaRPr lang="ru-RU" b="1" dirty="0" smtClean="0"/>
          </a:p>
          <a:p>
            <a:r>
              <a:rPr lang="ru-RU" b="1" i="1" dirty="0" smtClean="0"/>
              <a:t>По нашим </a:t>
            </a:r>
            <a:r>
              <a:rPr lang="ru-RU" b="1" i="1" dirty="0" err="1" smtClean="0"/>
              <a:t>підрахункам</a:t>
            </a:r>
            <a:endParaRPr lang="ru-RU" b="1" dirty="0" smtClean="0"/>
          </a:p>
          <a:p>
            <a:r>
              <a:rPr lang="ru-RU" b="1" i="1" dirty="0" smtClean="0"/>
              <a:t>По </a:t>
            </a:r>
            <a:r>
              <a:rPr lang="ru-RU" b="1" i="1" dirty="0" err="1" smtClean="0"/>
              <a:t>темі</a:t>
            </a:r>
            <a:endParaRPr lang="ru-RU" b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1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. Відредагуйте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По </a:t>
            </a:r>
            <a:r>
              <a:rPr lang="ru-RU" b="1" dirty="0" err="1" smtClean="0"/>
              <a:t>технічним</a:t>
            </a:r>
            <a:r>
              <a:rPr lang="ru-RU" b="1" dirty="0" smtClean="0"/>
              <a:t> причинам</a:t>
            </a:r>
          </a:p>
          <a:p>
            <a:r>
              <a:rPr lang="ru-RU" b="1" dirty="0" smtClean="0"/>
              <a:t>Заходи по </a:t>
            </a:r>
            <a:r>
              <a:rPr lang="ru-RU" b="1" dirty="0" err="1" smtClean="0"/>
              <a:t>забезпеченню</a:t>
            </a:r>
            <a:endParaRPr lang="ru-RU" b="1" dirty="0" smtClean="0"/>
          </a:p>
          <a:p>
            <a:r>
              <a:rPr lang="ru-RU" b="1" dirty="0" err="1" smtClean="0"/>
              <a:t>Змагання</a:t>
            </a:r>
            <a:r>
              <a:rPr lang="ru-RU" b="1" dirty="0" smtClean="0"/>
              <a:t> по </a:t>
            </a:r>
            <a:r>
              <a:rPr lang="ru-RU" b="1" dirty="0" err="1" smtClean="0"/>
              <a:t>стрільбі</a:t>
            </a:r>
            <a:endParaRPr lang="ru-RU" b="1" dirty="0" smtClean="0"/>
          </a:p>
          <a:p>
            <a:r>
              <a:rPr lang="ru-RU" b="1" dirty="0" err="1" smtClean="0"/>
              <a:t>Досвід</a:t>
            </a:r>
            <a:r>
              <a:rPr lang="ru-RU" b="1" dirty="0" smtClean="0"/>
              <a:t> по </a:t>
            </a:r>
            <a:r>
              <a:rPr lang="ru-RU" b="1" dirty="0" err="1" smtClean="0"/>
              <a:t>роботі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батьками</a:t>
            </a:r>
          </a:p>
          <a:p>
            <a:r>
              <a:rPr lang="ru-RU" b="1" dirty="0" err="1" smtClean="0"/>
              <a:t>Працюють</a:t>
            </a:r>
            <a:r>
              <a:rPr lang="ru-RU" b="1" dirty="0" smtClean="0"/>
              <a:t> по </a:t>
            </a:r>
            <a:r>
              <a:rPr lang="ru-RU" b="1" dirty="0" err="1" smtClean="0"/>
              <a:t>багато</a:t>
            </a:r>
            <a:r>
              <a:rPr lang="ru-RU" b="1" dirty="0" smtClean="0"/>
              <a:t> </a:t>
            </a:r>
            <a:r>
              <a:rPr lang="ru-RU" b="1" dirty="0" err="1" smtClean="0"/>
              <a:t>років</a:t>
            </a:r>
            <a:endParaRPr lang="ru-RU" b="1" dirty="0" smtClean="0"/>
          </a:p>
          <a:p>
            <a:r>
              <a:rPr lang="ru-RU" b="1" dirty="0" smtClean="0"/>
              <a:t>По заявках</a:t>
            </a:r>
          </a:p>
          <a:p>
            <a:r>
              <a:rPr lang="ru-RU" b="1" dirty="0" smtClean="0"/>
              <a:t>По </a:t>
            </a:r>
            <a:r>
              <a:rPr lang="ru-RU" b="1" dirty="0" err="1" smtClean="0"/>
              <a:t>виготовленню</a:t>
            </a:r>
            <a:endParaRPr lang="ru-RU" b="1" dirty="0" smtClean="0"/>
          </a:p>
          <a:p>
            <a:r>
              <a:rPr lang="ru-RU" b="1" dirty="0" smtClean="0"/>
              <a:t>По </a:t>
            </a:r>
            <a:r>
              <a:rPr lang="ru-RU" b="1" dirty="0" err="1" smtClean="0"/>
              <a:t>праці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честь</a:t>
            </a:r>
          </a:p>
          <a:p>
            <a:r>
              <a:rPr lang="ru-RU" b="1" dirty="0" smtClean="0"/>
              <a:t>По </a:t>
            </a:r>
            <a:r>
              <a:rPr lang="ru-RU" b="1" dirty="0" err="1" smtClean="0"/>
              <a:t>створенню</a:t>
            </a:r>
            <a:endParaRPr lang="ru-RU" b="1" dirty="0" smtClean="0"/>
          </a:p>
          <a:p>
            <a:endParaRPr lang="ru-RU" sz="18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1. </a:t>
            </a:r>
            <a:r>
              <a:rPr kumimoji="0" lang="uk-UA" sz="40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Відредагуйте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i="1" dirty="0" smtClean="0"/>
              <a:t>зайти до </a:t>
            </a:r>
            <a:r>
              <a:rPr lang="ru-RU" sz="2800" b="1" i="1" dirty="0" err="1" smtClean="0"/>
              <a:t>кімнати</a:t>
            </a:r>
            <a:endParaRPr lang="ru-RU" sz="2800" b="1" i="1" dirty="0" smtClean="0"/>
          </a:p>
          <a:p>
            <a:r>
              <a:rPr lang="ru-RU" sz="2800" b="1" i="1" dirty="0" smtClean="0"/>
              <a:t>не </a:t>
            </a:r>
            <a:r>
              <a:rPr lang="ru-RU" sz="2800" b="1" i="1" dirty="0" err="1" smtClean="0"/>
              <a:t>під</a:t>
            </a:r>
            <a:r>
              <a:rPr lang="ru-RU" sz="2800" b="1" i="1" dirty="0" smtClean="0"/>
              <a:t> силу</a:t>
            </a:r>
          </a:p>
          <a:p>
            <a:r>
              <a:rPr lang="ru-RU" sz="2800" b="1" i="1" dirty="0" err="1" smtClean="0"/>
              <a:t>прийшлось</a:t>
            </a:r>
            <a:r>
              <a:rPr lang="ru-RU" sz="2800" b="1" i="1" dirty="0" smtClean="0"/>
              <a:t> по вкусу</a:t>
            </a:r>
          </a:p>
          <a:p>
            <a:r>
              <a:rPr lang="ru-RU" sz="2800" b="1" i="1" dirty="0" smtClean="0"/>
              <a:t>прийти у </a:t>
            </a:r>
            <a:r>
              <a:rPr lang="ru-RU" sz="2800" b="1" i="1" dirty="0" err="1" smtClean="0"/>
              <a:t>справі</a:t>
            </a:r>
            <a:endParaRPr lang="ru-RU" sz="2800" b="1" i="1" dirty="0" smtClean="0"/>
          </a:p>
          <a:p>
            <a:r>
              <a:rPr lang="ru-RU" sz="2800" b="1" i="1" dirty="0" smtClean="0"/>
              <a:t>на </a:t>
            </a:r>
            <a:r>
              <a:rPr lang="ru-RU" sz="2800" b="1" i="1" dirty="0" err="1" smtClean="0"/>
              <a:t>замовлення</a:t>
            </a:r>
            <a:endParaRPr lang="ru-RU" sz="2800" b="1" i="1" dirty="0" smtClean="0"/>
          </a:p>
          <a:p>
            <a:r>
              <a:rPr lang="ru-RU" sz="2800" b="1" i="1" dirty="0" smtClean="0"/>
              <a:t>на </a:t>
            </a:r>
            <a:r>
              <a:rPr lang="ru-RU" sz="2800" b="1" i="1" dirty="0" err="1" smtClean="0"/>
              <a:t>прохання</a:t>
            </a:r>
            <a:endParaRPr lang="ru-RU" sz="2800" b="1" i="1" dirty="0" smtClean="0"/>
          </a:p>
          <a:p>
            <a:r>
              <a:rPr lang="ru-RU" sz="2800" b="1" i="1" dirty="0" smtClean="0"/>
              <a:t>по требованию</a:t>
            </a:r>
          </a:p>
          <a:p>
            <a:r>
              <a:rPr lang="ru-RU" sz="2800" b="1" i="1" dirty="0" smtClean="0"/>
              <a:t>за </a:t>
            </a:r>
            <a:r>
              <a:rPr lang="ru-RU" sz="2800" b="1" i="1" dirty="0" err="1" smtClean="0"/>
              <a:t>власним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бажанням</a:t>
            </a:r>
            <a:endParaRPr lang="ru-RU" sz="2800" b="1" i="1" dirty="0" smtClean="0"/>
          </a:p>
          <a:p>
            <a:r>
              <a:rPr lang="ru-RU" sz="2800" b="1" i="1" dirty="0" err="1" smtClean="0"/>
              <a:t>працювати</a:t>
            </a:r>
            <a:r>
              <a:rPr lang="ru-RU" sz="2800" b="1" i="1" dirty="0" smtClean="0"/>
              <a:t> за схемою</a:t>
            </a:r>
          </a:p>
          <a:p>
            <a:r>
              <a:rPr lang="ru-RU" sz="2800" b="1" i="1" dirty="0" smtClean="0"/>
              <a:t>за </a:t>
            </a:r>
            <a:r>
              <a:rPr lang="ru-RU" sz="2800" b="1" i="1" dirty="0" err="1" smtClean="0"/>
              <a:t>останньою</a:t>
            </a:r>
            <a:r>
              <a:rPr lang="ru-RU" sz="2800" b="1" i="1" dirty="0" smtClean="0"/>
              <a:t> модою</a:t>
            </a:r>
          </a:p>
          <a:p>
            <a:r>
              <a:rPr lang="ru-RU" sz="2800" b="1" i="1" dirty="0" smtClean="0"/>
              <a:t>за </a:t>
            </a:r>
            <a:r>
              <a:rPr lang="ru-RU" sz="2800" b="1" i="1" dirty="0" err="1" smtClean="0"/>
              <a:t>дорученням</a:t>
            </a:r>
            <a:endParaRPr lang="ru-RU" sz="2800" b="1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3326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2. 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Знайдіть дві помилки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ru-RU" sz="2800" b="1" i="1" dirty="0" smtClean="0"/>
              <a:t>по заказу</a:t>
            </a:r>
            <a:endParaRPr lang="ru-RU" sz="2800" b="1" dirty="0" smtClean="0"/>
          </a:p>
          <a:p>
            <a:r>
              <a:rPr lang="ru-RU" sz="2800" b="1" i="1" dirty="0" smtClean="0"/>
              <a:t>по просьбе</a:t>
            </a:r>
            <a:endParaRPr lang="ru-RU" sz="2800" b="1" dirty="0" smtClean="0"/>
          </a:p>
          <a:p>
            <a:r>
              <a:rPr lang="ru-RU" sz="2800" b="1" i="1" dirty="0" smtClean="0"/>
              <a:t>по требованию</a:t>
            </a:r>
            <a:endParaRPr lang="ru-RU" sz="2800" b="1" dirty="0" smtClean="0"/>
          </a:p>
          <a:p>
            <a:r>
              <a:rPr lang="ru-RU" sz="2800" b="1" i="1" dirty="0" smtClean="0"/>
              <a:t>на протяжении дня</a:t>
            </a:r>
            <a:endParaRPr lang="ru-RU" sz="2800" b="1" dirty="0" smtClean="0"/>
          </a:p>
          <a:p>
            <a:r>
              <a:rPr lang="ru-RU" sz="2800" b="1" i="1" dirty="0" smtClean="0"/>
              <a:t>читать на украинском языке</a:t>
            </a:r>
            <a:endParaRPr lang="ru-RU" sz="2800" b="1" dirty="0" smtClean="0"/>
          </a:p>
          <a:p>
            <a:r>
              <a:rPr lang="ru-RU" sz="2800" b="1" i="1" dirty="0" smtClean="0"/>
              <a:t>обучаться на родном языке</a:t>
            </a:r>
          </a:p>
          <a:p>
            <a:r>
              <a:rPr lang="ru-RU" sz="2800" b="1" i="1" dirty="0" smtClean="0"/>
              <a:t>положить в карман</a:t>
            </a:r>
            <a:endParaRPr lang="ru-RU" sz="2800" b="1" dirty="0" smtClean="0"/>
          </a:p>
          <a:p>
            <a:r>
              <a:rPr lang="ru-RU" sz="2800" b="1" i="1" dirty="0" smtClean="0"/>
              <a:t>вовлекать в работу</a:t>
            </a:r>
            <a:endParaRPr lang="ru-RU" sz="2800" b="1" dirty="0" smtClean="0"/>
          </a:p>
          <a:p>
            <a:r>
              <a:rPr lang="ru-RU" sz="2800" b="1" i="1" dirty="0" smtClean="0"/>
              <a:t>поступать в институт</a:t>
            </a:r>
            <a:endParaRPr lang="ru-RU" sz="2800" b="1" dirty="0" smtClean="0"/>
          </a:p>
          <a:p>
            <a:r>
              <a:rPr lang="ru-RU" sz="2800" b="1" i="1" dirty="0" smtClean="0"/>
              <a:t>войти в комнату</a:t>
            </a:r>
            <a:endParaRPr lang="ru-RU" sz="2800" b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3. 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Перекладіть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rgbClr val="C00000"/>
                </a:solidFill>
                <a:latin typeface="Bookman Old Style" pitchFamily="18" charset="0"/>
                <a:ea typeface="+mj-ea"/>
                <a:cs typeface="+mj-cs"/>
              </a:rPr>
              <a:t>українською мовою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sz="2800" b="1" i="1" dirty="0" smtClean="0"/>
              <a:t>при любой погоде</a:t>
            </a:r>
            <a:endParaRPr lang="ru-RU" sz="2800" b="1" dirty="0" smtClean="0"/>
          </a:p>
          <a:p>
            <a:r>
              <a:rPr lang="ru-RU" sz="2800" b="1" i="1" dirty="0" smtClean="0"/>
              <a:t>в двух шагах</a:t>
            </a:r>
            <a:endParaRPr lang="ru-RU" sz="2800" b="1" dirty="0" smtClean="0"/>
          </a:p>
          <a:p>
            <a:r>
              <a:rPr lang="ru-RU" sz="2800" b="1" i="1" dirty="0" smtClean="0"/>
              <a:t>в семь часов</a:t>
            </a:r>
            <a:endParaRPr lang="ru-RU" sz="2800" b="1" dirty="0" smtClean="0"/>
          </a:p>
          <a:p>
            <a:r>
              <a:rPr lang="ru-RU" sz="2800" b="1" i="1" dirty="0" smtClean="0"/>
              <a:t>в рассрочку</a:t>
            </a:r>
            <a:endParaRPr lang="ru-RU" sz="2800" b="1" dirty="0" smtClean="0"/>
          </a:p>
          <a:p>
            <a:r>
              <a:rPr lang="ru-RU" sz="2800" b="1" i="1" dirty="0" smtClean="0"/>
              <a:t>в защиту</a:t>
            </a:r>
          </a:p>
          <a:p>
            <a:r>
              <a:rPr lang="ru-RU" sz="2800" b="1" i="1" dirty="0" smtClean="0"/>
              <a:t>по собственной воле</a:t>
            </a:r>
            <a:endParaRPr lang="ru-RU" sz="2800" b="1" dirty="0" smtClean="0"/>
          </a:p>
          <a:p>
            <a:r>
              <a:rPr lang="ru-RU" sz="2800" b="1" i="1" dirty="0" smtClean="0"/>
              <a:t>послать по почте</a:t>
            </a:r>
            <a:endParaRPr lang="ru-RU" sz="2800" b="1" dirty="0" smtClean="0"/>
          </a:p>
          <a:p>
            <a:r>
              <a:rPr lang="ru-RU" sz="2800" b="1" i="1" dirty="0" smtClean="0"/>
              <a:t>идти по улице</a:t>
            </a:r>
            <a:endParaRPr lang="ru-RU" sz="2800" b="1" dirty="0" smtClean="0"/>
          </a:p>
          <a:p>
            <a:r>
              <a:rPr lang="ru-RU" sz="2800" b="1" i="1" dirty="0" smtClean="0"/>
              <a:t>на следующий день</a:t>
            </a:r>
            <a:endParaRPr lang="ru-RU" sz="2800" b="1" dirty="0" smtClean="0"/>
          </a:p>
          <a:p>
            <a:endParaRPr lang="ru-RU" sz="2800" i="1" dirty="0" smtClean="0"/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476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Завдання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3. 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Перекладіть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4400" b="1" dirty="0" smtClean="0">
                <a:solidFill>
                  <a:srgbClr val="C00000"/>
                </a:solidFill>
                <a:latin typeface="Bookman Old Style" pitchFamily="18" charset="0"/>
                <a:ea typeface="+mj-ea"/>
                <a:cs typeface="+mj-cs"/>
              </a:rPr>
              <a:t>українською мовою</a:t>
            </a:r>
            <a:r>
              <a:rPr kumimoji="0" lang="uk-UA" sz="4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392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Синонімічні зв’язки  прийменника</vt:lpstr>
      <vt:lpstr>Синонімічні зв’язки  прийменника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Джерела: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XTreme.ws</cp:lastModifiedBy>
  <cp:revision>13</cp:revision>
  <dcterms:created xsi:type="dcterms:W3CDTF">2019-04-14T12:34:07Z</dcterms:created>
  <dcterms:modified xsi:type="dcterms:W3CDTF">2020-04-21T14:57:08Z</dcterms:modified>
</cp:coreProperties>
</file>