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309" r:id="rId3"/>
    <p:sldId id="279" r:id="rId4"/>
    <p:sldId id="280" r:id="rId5"/>
    <p:sldId id="292" r:id="rId6"/>
    <p:sldId id="349" r:id="rId7"/>
    <p:sldId id="347" r:id="rId8"/>
    <p:sldId id="348" r:id="rId9"/>
    <p:sldId id="307" r:id="rId10"/>
    <p:sldId id="321" r:id="rId11"/>
    <p:sldId id="320" r:id="rId12"/>
    <p:sldId id="322" r:id="rId13"/>
    <p:sldId id="327" r:id="rId14"/>
    <p:sldId id="329" r:id="rId15"/>
    <p:sldId id="328" r:id="rId16"/>
    <p:sldId id="323" r:id="rId17"/>
    <p:sldId id="330" r:id="rId18"/>
    <p:sldId id="331" r:id="rId19"/>
    <p:sldId id="350" r:id="rId20"/>
    <p:sldId id="326" r:id="rId21"/>
    <p:sldId id="332" r:id="rId22"/>
    <p:sldId id="333" r:id="rId23"/>
    <p:sldId id="334" r:id="rId24"/>
    <p:sldId id="351" r:id="rId25"/>
    <p:sldId id="324" r:id="rId26"/>
    <p:sldId id="335" r:id="rId27"/>
    <p:sldId id="336" r:id="rId28"/>
    <p:sldId id="352" r:id="rId29"/>
    <p:sldId id="325" r:id="rId30"/>
    <p:sldId id="337" r:id="rId31"/>
    <p:sldId id="338" r:id="rId32"/>
    <p:sldId id="339" r:id="rId33"/>
    <p:sldId id="353" r:id="rId34"/>
    <p:sldId id="295" r:id="rId35"/>
    <p:sldId id="344" r:id="rId36"/>
    <p:sldId id="345" r:id="rId37"/>
    <p:sldId id="346" r:id="rId38"/>
    <p:sldId id="31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3B9-7707-4806-8158-1F64A113896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C2DB-0469-46C3-9B21-B40EFB68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011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Практична робота №6</a:t>
            </a:r>
          </a:p>
          <a:p>
            <a:pPr algn="ctr"/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Порівняння будови головного мозку хребетних тварин</a:t>
            </a:r>
          </a:p>
          <a:p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близько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 тис.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живуть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морях, 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суші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три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підтипи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Покривники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Безчерепні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Головохордові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Черепні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Хребетні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трубки,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розташованої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спинній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стороні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над хордою.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Порожнина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трубки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невроцель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хордових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відділ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трубки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розростається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утворює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невроцель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шлуночки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611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 </a:t>
            </a:r>
            <a:r>
              <a:rPr lang="ru-RU" sz="4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Х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ордові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9024" y="1268760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 система хрящових риб значно ускладнена. Центральна нервова система складається з головного і спинного мозку.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Периферична представлена нервами, що відходять від них.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 мозок диференційований на передній, середній, проміжний, мозочок і довгастий.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Хрящові риби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400" dirty="0" smtClean="0"/>
              <a:t> Нервова система складається з центральної (головного і спинного мозку) і периферичної (нервів, що відходять від них).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/>
              <a:t> Головний мозок диференційований на типові для хребетних п’ять відділів: передній (від нього відходять нюхові  долі), проміжний, середній, мозочок і довгастий, який переходить у спинний. Передній мозок розвинений слабко.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/>
              <a:t> Середній досягає більших розмірів. Добре розвинений мозочок. Відділи мозку керують життєво важливими функціями.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/>
              <a:t>  У  передньому відділі мозку розташований центр нюху, у середньому – зору, у довгастому – слуху й дотику, у мозочку – координації  рухів.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/>
              <a:t> Спинний  мозок  являє собою товстостінну трубку з вузьким каналом.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Кісткові риби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кісткової риби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3" y="6165304"/>
            <a:ext cx="9132367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Оцінити від 1 до 5 відносний розвиток відділів мозку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 descr="http://biouroki.ru/content/page/733/s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6"/>
          <a:stretch>
            <a:fillRect/>
          </a:stretch>
        </p:blipFill>
        <p:spPr bwMode="auto">
          <a:xfrm>
            <a:off x="827584" y="1052736"/>
            <a:ext cx="758246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1471464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71464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Мозочок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898167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564904"/>
            <a:ext cx="3643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Середній мозок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394920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229200"/>
            <a:ext cx="3875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Довгастий мозок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2145" y="5583143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6773" y="5394920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Проміжний мозок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9856" y="4530824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37112"/>
            <a:ext cx="368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Передній мозок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кісткової риби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5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Чи розвинені півкулі переднього мозку? </a:t>
            </a:r>
          </a:p>
          <a:p>
            <a:pPr marL="0" indent="0" algn="ctr">
              <a:buNone/>
            </a:pPr>
            <a:r>
              <a:rPr lang="uk-UA" sz="2800" dirty="0" smtClean="0"/>
              <a:t>Чи є на них звивини? </a:t>
            </a:r>
          </a:p>
          <a:p>
            <a:pPr marL="0" indent="0" algn="ctr">
              <a:buNone/>
            </a:pPr>
            <a:r>
              <a:rPr lang="uk-UA" sz="2800" dirty="0" smtClean="0"/>
              <a:t>Поверхня мозочку гладенька чи звивиста?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170" name="Picture 2" descr="http://ok-t.ru/cozyhomesteadru/baza1/144881864687.files/image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1" cy="44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710756" y="11967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00192" y="1484784"/>
            <a:ext cx="484632" cy="97840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7849313"/>
              </p:ext>
            </p:extLst>
          </p:nvPr>
        </p:nvGraphicFramePr>
        <p:xfrm>
          <a:off x="0" y="22207"/>
          <a:ext cx="9144000" cy="67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90569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Про-</a:t>
                      </a:r>
                      <a:r>
                        <a:rPr lang="uk-UA" dirty="0" err="1" smtClean="0"/>
                        <a:t>міжний</a:t>
                      </a:r>
                      <a:r>
                        <a:rPr lang="uk-UA" dirty="0" smtClean="0"/>
                        <a:t> мозок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Мозо-чок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Довгас-тий</a:t>
                      </a:r>
                      <a:r>
                        <a:rPr lang="uk-UA" dirty="0" smtClean="0"/>
                        <a:t>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Півкулі перед-нього мозку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Звивини</a:t>
                      </a:r>
                      <a:r>
                        <a:rPr lang="uk-UA" sz="1600" baseline="0" dirty="0" smtClean="0"/>
                        <a:t> перед-нього мозку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Звиви-ни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мозоч-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Кісткові риби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Нероз-винені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Амфібії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Рептилії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Птахи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Ссавці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Земноводні або Амфібії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764705"/>
            <a:ext cx="8496944" cy="540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спинного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характеризується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прогресивним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Периферична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відходять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спинного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відділів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рибами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поділений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проміжний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мозочок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гірше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розвинений,ніж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риб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обмежуються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стрибками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довгастий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краще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розвинутий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травлення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дихання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кровообіг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жаби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Оцінити від 1 до 5 розвиток відділів мозку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4" descr="http://biouroki.ru/content/page/734/s2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13431" cy="38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293881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64195" y="2360931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8580" y="4869160"/>
            <a:ext cx="3875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Довгастий мозок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463080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556792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Мозочок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282730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1124744"/>
            <a:ext cx="3643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Середній мозок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2060848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772816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Проміжний мозок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5331" y="2451729"/>
            <a:ext cx="25202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492896"/>
            <a:ext cx="368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Передній мозок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жаби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80050"/>
            <a:ext cx="8229600" cy="1177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Чи розвинені півкулі переднього мозку? Чи є на них звивини? Поверхня мозочку гладенька чи звивиста?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2" name="Picture 2" descr="Головной мозг лягуш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9631" y="-1283123"/>
            <a:ext cx="4744739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483768" y="141277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2311099"/>
            <a:ext cx="484632" cy="97840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7849313"/>
              </p:ext>
            </p:extLst>
          </p:nvPr>
        </p:nvGraphicFramePr>
        <p:xfrm>
          <a:off x="0" y="22207"/>
          <a:ext cx="9144000" cy="67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90569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Про-</a:t>
                      </a:r>
                      <a:r>
                        <a:rPr lang="uk-UA" dirty="0" err="1" smtClean="0"/>
                        <a:t>міжний</a:t>
                      </a:r>
                      <a:r>
                        <a:rPr lang="uk-UA" dirty="0" smtClean="0"/>
                        <a:t> мозок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Мозо-чок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Довгас-тий</a:t>
                      </a:r>
                      <a:r>
                        <a:rPr lang="uk-UA" dirty="0" smtClean="0"/>
                        <a:t>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Півкулі перед-нього мозку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Звивини</a:t>
                      </a:r>
                      <a:r>
                        <a:rPr lang="uk-UA" sz="1600" baseline="0" dirty="0" smtClean="0"/>
                        <a:t> перед-нього мозку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Звиви-ни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мозоч-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Кісткові риби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Нероз-винені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Амфібії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Рептилії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Птахи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Ссавці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1412776"/>
            <a:ext cx="7848872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600" dirty="0" smtClean="0">
                <a:latin typeface="+mj-lt"/>
                <a:cs typeface="Times New Roman" pitchFamily="18" charset="0"/>
              </a:rPr>
              <a:t>Ознайомитись з особливостями будови відділів головного мозку хребетних тварин.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Розглянути риси подібності і відмінності</a:t>
            </a:r>
            <a:r>
              <a:rPr lang="uk-UA" sz="3600" dirty="0" smtClean="0">
                <a:cs typeface="Times New Roman" pitchFamily="18" charset="0"/>
              </a:rPr>
              <a:t> будови відділів головного мозку хребетних тварин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з'ясувати особливості ускладнень його будови.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Поглибити знання про особливості </a:t>
            </a:r>
            <a:r>
              <a:rPr lang="uk-UA" sz="3600" dirty="0" smtClean="0"/>
              <a:t>будови нервової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системи хребетних тварин. 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 уроку: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Рептилії</a:t>
            </a:r>
            <a:r>
              <a:rPr kumimoji="0" lang="uk-UA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або Плазуни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1052736"/>
            <a:ext cx="8316416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плазунів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земноводними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складно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влаштована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lvl="0" algn="just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головному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з'являються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зачатки кори великих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розділені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праву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ліву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3200" dirty="0" smtClean="0"/>
              <a:t>У </a:t>
            </a:r>
            <a:r>
              <a:rPr lang="ru-RU" sz="3200" dirty="0" err="1" smtClean="0"/>
              <a:t>довгастому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мозку</a:t>
            </a:r>
            <a:r>
              <a:rPr lang="ru-RU" sz="3200" dirty="0" smtClean="0"/>
              <a:t> </a:t>
            </a:r>
            <a:r>
              <a:rPr lang="ru-RU" sz="3200" dirty="0" err="1" smtClean="0"/>
              <a:t>з'являється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характерний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вигин</a:t>
            </a:r>
            <a:r>
              <a:rPr lang="ru-RU" sz="3200" dirty="0" smtClean="0"/>
              <a:t>. </a:t>
            </a:r>
            <a:r>
              <a:rPr lang="ru-RU" sz="3200" dirty="0" err="1" smtClean="0"/>
              <a:t>Мозочок</a:t>
            </a:r>
            <a:r>
              <a:rPr lang="ru-RU" sz="3200" dirty="0" smtClean="0"/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добре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розвинений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відповідає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складні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рухи</a:t>
            </a:r>
            <a:r>
              <a:rPr lang="ru-RU" sz="3200" dirty="0" smtClean="0"/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чуттів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ускладненої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будови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ніж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амфібій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покриті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повіками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мигальна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перетинка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lvl="0" algn="just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нюх.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</a:t>
            </a:r>
            <a:r>
              <a:rPr lang="en-US" sz="4800" dirty="0" smtClean="0"/>
              <a:t> </a:t>
            </a:r>
            <a:r>
              <a:rPr lang="uk-UA" sz="4800" dirty="0" smtClean="0"/>
              <a:t>ящірки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4340" name="Picture 4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2" y="764703"/>
            <a:ext cx="7153955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ящірки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Оцінити від 1 до 5 розвиток відділів мозку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4" name="Picture 2" descr="http://biolog.my1.ru/kIRILL/187/14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3" y="764704"/>
            <a:ext cx="9133087" cy="49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017956"/>
            <a:ext cx="3888432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5855" y="620688"/>
            <a:ext cx="6748473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546" y="747712"/>
            <a:ext cx="368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Передній мозок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038738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Довгастий мозок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412776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Мозочок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157192"/>
            <a:ext cx="3643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Середній мозок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836712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Проміжний мозок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2290" name="Picture 2" descr="http://blgy.ru/images/biology7/pic2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36"/>
          <a:stretch>
            <a:fillRect/>
          </a:stretch>
        </p:blipFill>
        <p:spPr bwMode="auto">
          <a:xfrm rot="5400000" flipV="1">
            <a:off x="3315750" y="868826"/>
            <a:ext cx="280053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620688"/>
            <a:ext cx="6336704" cy="336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79912" y="315582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92080" y="3501008"/>
            <a:ext cx="484632" cy="97840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864096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ящірки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/>
              <a:t>Чи розвинені півкулі переднього мозку?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Чи </a:t>
            </a:r>
            <a:r>
              <a:rPr lang="uk-UA" sz="2800" dirty="0"/>
              <a:t>є на них звивини?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Поверхня </a:t>
            </a:r>
            <a:r>
              <a:rPr lang="uk-UA" sz="2800" dirty="0"/>
              <a:t>мозочку гладенька чи звивиста?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7849313"/>
              </p:ext>
            </p:extLst>
          </p:nvPr>
        </p:nvGraphicFramePr>
        <p:xfrm>
          <a:off x="0" y="22207"/>
          <a:ext cx="9144000" cy="67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90569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Про-</a:t>
                      </a:r>
                      <a:r>
                        <a:rPr lang="uk-UA" dirty="0" err="1" smtClean="0"/>
                        <a:t>міжний</a:t>
                      </a:r>
                      <a:r>
                        <a:rPr lang="uk-UA" dirty="0" smtClean="0"/>
                        <a:t> мозок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Мозо-чок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Довгас-тий</a:t>
                      </a:r>
                      <a:r>
                        <a:rPr lang="uk-UA" dirty="0" smtClean="0"/>
                        <a:t>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Півкулі перед-нього мозку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Звивини</a:t>
                      </a:r>
                      <a:r>
                        <a:rPr lang="uk-UA" sz="1600" baseline="0" dirty="0" smtClean="0"/>
                        <a:t> перед-нього мозку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Звиви-ни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мозоч-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Кісткові риби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Нероз-винені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Амфібії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Рептилії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Птахи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Ссавці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Птахи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764704"/>
            <a:ext cx="8424936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Птахи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відрізняються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високим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рівнем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сенсорної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збільшується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становить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середньому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5-8%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зорові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Нюхові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невеликі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переднього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смугастими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відходять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пар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черепно-мозкових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err="1" smtClean="0"/>
              <a:t>Проміжний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мозок</a:t>
            </a:r>
            <a:r>
              <a:rPr lang="ru-RU" sz="3200" dirty="0" smtClean="0"/>
              <a:t> – </a:t>
            </a:r>
            <a:r>
              <a:rPr lang="ru-RU" sz="3200" dirty="0" err="1" smtClean="0"/>
              <a:t>краще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розвинений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чудовий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зір</a:t>
            </a:r>
            <a:r>
              <a:rPr lang="ru-RU" sz="3200" dirty="0" smtClean="0"/>
              <a:t>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представлений великими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очима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повіками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причому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птахів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подвійну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акомодацію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змінюються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кривизна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кришталика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відстань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сітківки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Гострота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зору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велика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розрізняють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кольори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відтінки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Орган слуху представлений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зовнішнім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середнім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внутрішнім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вухом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Вушні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раковини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відсутні</a:t>
            </a:r>
            <a:r>
              <a:rPr lang="ru-RU" sz="3200" dirty="0" smtClean="0"/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err="1" smtClean="0"/>
              <a:t>Довгастий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мозок</a:t>
            </a:r>
            <a:r>
              <a:rPr lang="ru-RU" sz="3200" dirty="0" smtClean="0"/>
              <a:t> –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вдосконалення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кровообігу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дихання</a:t>
            </a:r>
            <a:r>
              <a:rPr lang="ru-RU" sz="3200" dirty="0" smtClean="0"/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Добре </a:t>
            </a:r>
            <a:r>
              <a:rPr lang="ru-RU" sz="3200" dirty="0" err="1" smtClean="0"/>
              <a:t>розвинений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мозочок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регулює</a:t>
            </a:r>
            <a:r>
              <a:rPr lang="ru-RU" sz="3200" dirty="0" smtClean="0"/>
              <a:t> в основному </a:t>
            </a:r>
            <a:r>
              <a:rPr lang="ru-RU" sz="3200" dirty="0" err="1" smtClean="0"/>
              <a:t>координацію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рухів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польоту</a:t>
            </a:r>
            <a:r>
              <a:rPr lang="ru-RU" sz="3200" dirty="0" smtClean="0"/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</a:t>
            </a:r>
            <a:r>
              <a:rPr lang="en-US" sz="4800" dirty="0" smtClean="0"/>
              <a:t> </a:t>
            </a:r>
            <a:r>
              <a:rPr lang="uk-UA" sz="4800" dirty="0" smtClean="0"/>
              <a:t>птаха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Оцінити від 1 до 5 розвиток відділів мозку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5362" name="Picture 2" descr="http://images.nature.web.ru/nature/2001/05/22/0001163934/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822846"/>
            <a:ext cx="9092290" cy="47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96" y="1124744"/>
            <a:ext cx="2563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Передній </a:t>
            </a:r>
          </a:p>
          <a:p>
            <a:r>
              <a:rPr lang="uk-UA" sz="4400" dirty="0" smtClean="0">
                <a:solidFill>
                  <a:srgbClr val="002060"/>
                </a:solidFill>
              </a:rPr>
              <a:t>мозок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4365104"/>
            <a:ext cx="2418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Довгастий</a:t>
            </a:r>
          </a:p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мозок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1325" y="1147060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bg1">
                    <a:lumMod val="50000"/>
                  </a:schemeClr>
                </a:solidFill>
              </a:rPr>
              <a:t>Мозочок 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48680"/>
            <a:ext cx="3643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Середній мозок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293096"/>
            <a:ext cx="224612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Мозочок</a:t>
            </a: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301208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5AB09"/>
                </a:solidFill>
              </a:rPr>
              <a:t>Проміжний мозок</a:t>
            </a:r>
            <a:endParaRPr lang="ru-RU" sz="4000" dirty="0">
              <a:solidFill>
                <a:srgbClr val="05AB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птаха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Чи розвинені півкулі переднього мозку? Чи є на них звивини? Поверхня мозочку гладенька чи звивиста?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8" name="Picture 4" descr="http://blgy.ru/images/biology7/pic2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9650" cy="51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 rot="7393204">
            <a:off x="5804544" y="3349811"/>
            <a:ext cx="484632" cy="97840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52736"/>
            <a:ext cx="273630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Передній 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мозок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8192986">
            <a:off x="3071497" y="72604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052736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Середній мозок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69160"/>
            <a:ext cx="414568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5AB09"/>
                </a:solidFill>
              </a:rPr>
              <a:t>Проміжний мозок</a:t>
            </a:r>
            <a:endParaRPr lang="ru-RU" sz="4000" dirty="0">
              <a:solidFill>
                <a:srgbClr val="05AB0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653136"/>
            <a:ext cx="224612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Мозочок</a:t>
            </a:r>
            <a:r>
              <a:rPr lang="uk-UA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7849313"/>
              </p:ext>
            </p:extLst>
          </p:nvPr>
        </p:nvGraphicFramePr>
        <p:xfrm>
          <a:off x="0" y="22207"/>
          <a:ext cx="9144000" cy="67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90569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Про-</a:t>
                      </a:r>
                      <a:r>
                        <a:rPr lang="uk-UA" dirty="0" err="1" smtClean="0"/>
                        <a:t>міжний</a:t>
                      </a:r>
                      <a:r>
                        <a:rPr lang="uk-UA" dirty="0" smtClean="0"/>
                        <a:t> мозок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Мозо-чок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Довгас-тий</a:t>
                      </a:r>
                      <a:r>
                        <a:rPr lang="uk-UA" dirty="0" smtClean="0"/>
                        <a:t>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Півкулі перед-нього мозку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Звивини</a:t>
                      </a:r>
                      <a:r>
                        <a:rPr lang="uk-UA" sz="1600" baseline="0" dirty="0" smtClean="0"/>
                        <a:t> перед-нього мозку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Звиви-ни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мозоч-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Кісткові риби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Нероз-винені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Амфібії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Рептилії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Птахи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Ссавці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692696"/>
            <a:ext cx="8507288" cy="5688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ссавців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розвинена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складно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влаштована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попередніми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тварин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Ссавці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здатні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індивідуального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шляхом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передачі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накопиченого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досвіду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потомству,  для них характерна складна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поведінка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3200" dirty="0" err="1" smtClean="0"/>
              <a:t>зокрема</a:t>
            </a:r>
            <a:r>
              <a:rPr lang="ru-RU" sz="3200" dirty="0" smtClean="0"/>
              <a:t>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переднього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кори великих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розвиваються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асоціативні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зору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слуху.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Оскільки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ссавців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звичайно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добре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розвинений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нюх,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приводить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збільшення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нюхових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переднього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Поверхня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збільшена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рахунок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борозен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звивин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представників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нижчих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рядів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комахоїдні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рукокрилі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поверхня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залишається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гладкою.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Виділяються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поздовжня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поперечна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борозни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приматів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з'являється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поперечна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борозна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чотирибугорком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зоровими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слуховими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буграми).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Вдосконалений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довгастий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Мозочок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зв'язано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складним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характером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відходять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пар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черепно-мозкових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 Ссавці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064" y="476672"/>
            <a:ext cx="89859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Виберіть ознаки, які характерні для безхребетний і хребетних тварин: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1700808"/>
            <a:ext cx="32406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дерма </a:t>
            </a:r>
            <a:endParaRPr lang="uk-UA" sz="3600" b="1" dirty="0"/>
          </a:p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кутикула </a:t>
            </a:r>
            <a:endParaRPr lang="uk-UA" sz="3600" b="1" dirty="0"/>
          </a:p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луска </a:t>
            </a:r>
            <a:endParaRPr lang="uk-UA" sz="3600" b="1" dirty="0"/>
          </a:p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роги </a:t>
            </a:r>
            <a:endParaRPr lang="uk-UA" sz="3600" b="1" dirty="0"/>
          </a:p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мушля </a:t>
            </a:r>
            <a:endParaRPr lang="uk-UA" sz="3600" b="1" dirty="0"/>
          </a:p>
          <a:p>
            <a:pPr marL="342900" indent="-342900">
              <a:buFontTx/>
              <a:buAutoNum type="arabicParenR"/>
            </a:pPr>
            <a:r>
              <a:rPr lang="uk-UA" sz="3600" b="1" dirty="0" smtClean="0"/>
              <a:t> копита </a:t>
            </a:r>
            <a:endParaRPr lang="uk-UA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772816"/>
            <a:ext cx="60841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arenR" startAt="7"/>
            </a:pPr>
            <a:r>
              <a:rPr lang="uk-UA" sz="3600" b="1" dirty="0" smtClean="0"/>
              <a:t>хітиновий панцир </a:t>
            </a:r>
          </a:p>
          <a:p>
            <a:pPr marL="742950" indent="-742950">
              <a:buFont typeface="+mj-lt"/>
              <a:buAutoNum type="arabicParenR" startAt="7"/>
            </a:pPr>
            <a:r>
              <a:rPr lang="uk-UA" sz="3600" b="1" dirty="0" smtClean="0"/>
              <a:t> кігті </a:t>
            </a:r>
          </a:p>
          <a:p>
            <a:pPr marL="742950" indent="-742950">
              <a:buFont typeface="+mj-lt"/>
              <a:buAutoNum type="arabicParenR" startAt="7"/>
            </a:pPr>
            <a:r>
              <a:rPr lang="uk-UA" sz="3600" b="1" dirty="0" smtClean="0"/>
              <a:t>епідерміс </a:t>
            </a:r>
          </a:p>
          <a:p>
            <a:pPr marL="742950" indent="-742950">
              <a:buFont typeface="+mj-lt"/>
              <a:buAutoNum type="arabicParenR" startAt="7"/>
            </a:pPr>
            <a:r>
              <a:rPr lang="uk-UA" sz="3200" b="1" dirty="0" smtClean="0"/>
              <a:t>шкірно-мускульний мішок </a:t>
            </a:r>
          </a:p>
          <a:p>
            <a:pPr marL="742950" indent="-742950">
              <a:buFont typeface="+mj-lt"/>
              <a:buAutoNum type="arabicParenR" startAt="7"/>
            </a:pPr>
            <a:r>
              <a:rPr lang="uk-UA" sz="3600" b="1" dirty="0" smtClean="0"/>
              <a:t> підшкірний жир</a:t>
            </a:r>
          </a:p>
          <a:p>
            <a:pPr marL="742950" indent="-742950">
              <a:buFont typeface="+mj-lt"/>
              <a:buAutoNum type="arabicParenR" startAt="7"/>
            </a:pPr>
            <a:r>
              <a:rPr lang="uk-UA" sz="3600" b="1" dirty="0" smtClean="0"/>
              <a:t> волосина</a:t>
            </a:r>
            <a:endParaRPr lang="uk-U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</a:t>
            </a:r>
            <a:r>
              <a:rPr lang="en-US" sz="4800" dirty="0" smtClean="0"/>
              <a:t> </a:t>
            </a:r>
            <a:r>
              <a:rPr lang="uk-UA" sz="4800" dirty="0" smtClean="0"/>
              <a:t>собаки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6388" name="Picture 4" descr="http://yesko.com/medical_illustrations/images/dog03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2"/>
          <a:stretch>
            <a:fillRect/>
          </a:stretch>
        </p:blipFill>
        <p:spPr bwMode="auto">
          <a:xfrm>
            <a:off x="1061864" y="692696"/>
            <a:ext cx="702027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собаки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Оцінити від 1 до 5 розвиток відділів мозку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2" descr="http://vetsait.com/wp-content/uploads/2015/07/golovnoi-mozg-soba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4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368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339933"/>
                </a:solidFill>
              </a:rPr>
              <a:t>Передній мозок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692696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8580" y="4869160"/>
            <a:ext cx="387542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B0F0"/>
                </a:solidFill>
              </a:rPr>
              <a:t>Довгастий мозок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941168"/>
            <a:ext cx="36433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Середній мозок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3" y="1040332"/>
            <a:ext cx="2060393" cy="152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13289" y="2276872"/>
            <a:ext cx="2130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C000"/>
                </a:solidFill>
              </a:rPr>
              <a:t>Мозочок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052736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Проміжний мозок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6672"/>
          </a:xfrm>
        </p:spPr>
        <p:txBody>
          <a:bodyPr>
            <a:noAutofit/>
          </a:bodyPr>
          <a:lstStyle/>
          <a:p>
            <a:r>
              <a:rPr lang="uk-UA" sz="4800" dirty="0" smtClean="0"/>
              <a:t>Головний мозок собаки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/>
              <a:t>Чи розвинені півкулі переднього мозку?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Чи </a:t>
            </a:r>
            <a:r>
              <a:rPr lang="uk-UA" sz="2800" dirty="0"/>
              <a:t>є на них звивини?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Поверхня </a:t>
            </a:r>
            <a:r>
              <a:rPr lang="uk-UA" sz="2800" dirty="0"/>
              <a:t>мозочку гладенька чи звивиста?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7410" name="Picture 2" descr="http://vanat.cvm.umn.edu/brainAtlas/images/Title-half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53"/>
          <a:stretch>
            <a:fillRect/>
          </a:stretch>
        </p:blipFill>
        <p:spPr bwMode="auto">
          <a:xfrm>
            <a:off x="1043608" y="1124744"/>
            <a:ext cx="7115944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9525764">
            <a:off x="3150614" y="887827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79165">
            <a:off x="7111434" y="2039842"/>
            <a:ext cx="484632" cy="97840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7849313"/>
              </p:ext>
            </p:extLst>
          </p:nvPr>
        </p:nvGraphicFramePr>
        <p:xfrm>
          <a:off x="0" y="22207"/>
          <a:ext cx="9144000" cy="67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90569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Про-</a:t>
                      </a:r>
                      <a:r>
                        <a:rPr lang="uk-UA" dirty="0" err="1" smtClean="0"/>
                        <a:t>міжний</a:t>
                      </a:r>
                      <a:r>
                        <a:rPr lang="uk-UA" dirty="0" smtClean="0"/>
                        <a:t> мозок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Серед-ній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Мозо-чок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Довгас-тий</a:t>
                      </a:r>
                      <a:r>
                        <a:rPr lang="uk-UA" dirty="0" smtClean="0"/>
                        <a:t> мозок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Півкулі перед-нього мозку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Звивини</a:t>
                      </a:r>
                      <a:r>
                        <a:rPr lang="uk-UA" sz="1600" baseline="0" dirty="0" smtClean="0"/>
                        <a:t> перед-нього мозку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Звиви-ни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мозоч-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Кісткові риби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Нероз-винені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Амфібії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Рептилії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Птахи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Ссавці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Розви</a:t>
                      </a:r>
                      <a:r>
                        <a:rPr lang="uk-UA" dirty="0" smtClean="0"/>
                        <a:t>-нені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1916832"/>
            <a:ext cx="6655157" cy="4494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 мозок - розширений передній кінець нервової трубки хребетних тварин, який регулює й координує діяльність всієї нервової системи та забезпечує цілісність організму і його взаємодію із середовищем.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Головний мозок хребетних будується з нейронів з допоміжними клітинами, нервових волокон та кровоносних судин. У дорослих хребетних головний мозок складається з 5 відділів: довгастого, заднього (має мозочок), середнього, проміжного й переднього мозку.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Ускладнення кожного відділу пов’язане з розвитком органів чуття, рухливістю та формуванням складних форм поведінки.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916832"/>
            <a:ext cx="2160239" cy="482453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50572" y="284176"/>
            <a:ext cx="793982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Переваги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нервової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розвиненим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мозком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572" y="284176"/>
            <a:ext cx="793982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Переваги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нервової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розвиненим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мозком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1988840"/>
            <a:ext cx="5418786" cy="420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зв’язку зі способом життя різних груп хребетних кожний відділ головного мозку має в них свої особливості. Так, у риб найбільшим і найкраще розвиненим відділом головного мозку є середній мозок, оскільки саме сюди в них поступає вся інформація від органів чуття і саме цей відділ бере найактивнішу участь у регуляції життєвих функцій. Добре розвинений мозочок у риб, птахів і ссавців, які ведуть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найрухливіший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спосіб життя. Розміри довгастого мозку в процесі еволюції змінювалися незначним чином, оскільки він у всіх хребетних здійснює регуляцію життєво важливих функцій.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060848"/>
            <a:ext cx="314971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844824"/>
            <a:ext cx="5112568" cy="43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еволюції хребетних особливого значення набуває розвиток переднього мозку - невеликого в риб, збільшеного в амфібій і рептилій та величезного в птахів і ссавців.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 пов’язано з виходом хребетних на суходіл та ускладненням органів нюху й зору, а також пристосуванням до мінливих умов наземного середовища.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572" y="284176"/>
            <a:ext cx="793982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Переваги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нервової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розвиненим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мозком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16832"/>
            <a:ext cx="3292767" cy="42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71400"/>
            <a:ext cx="91440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Висновки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980728"/>
            <a:ext cx="8845587" cy="5307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 процеси в організмі тварин регулюються завдяки гуморальним і нервовим механізмам.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Гуморальна, або хімічна, регуляція здійснюється за допомогою гормонів, що виділяються спеціальними залозами або клітинами. Гуморальним способом регулюються процеси травлення, росту, линяння, сезонні зміни в поведінці, розмноження.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Нервова система координує діяльність клітин, тканин і органів, приводить їхню діяльність у відповідність зі швидкими змінами у довкіллі. Основою діяльності нервової системи у високоорганізованих тварин є рефлекс — відповідь організму на будь-яке подразнення закінчень чутливого нерва. Ця відповідь здійснюється за допомогою центральної нервової системи. Рефлекси бувають безумовними та умовними.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woman_leading_meet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158"/>
            <a:ext cx="4419600" cy="66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0"/>
            <a:ext cx="5364088" cy="3384848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995936" y="188640"/>
            <a:ext cx="4724400" cy="733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6" name="Picture 9" descr="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04639"/>
            <a:ext cx="3751111" cy="25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962400"/>
            <a:ext cx="26752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1556792"/>
            <a:ext cx="33843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Century" pitchFamily="18" charset="0"/>
              </a:rPr>
              <a:t>§ 41-43 </a:t>
            </a:r>
            <a:r>
              <a:rPr lang="uk-UA" sz="4400" b="1" dirty="0" err="1" smtClean="0">
                <a:latin typeface="Century" pitchFamily="18" charset="0"/>
              </a:rPr>
              <a:t>пов</a:t>
            </a:r>
            <a:r>
              <a:rPr lang="uk-UA" sz="4400" b="1" dirty="0" smtClean="0">
                <a:latin typeface="Century" pitchFamily="18" charset="0"/>
              </a:rPr>
              <a:t>.</a:t>
            </a:r>
            <a:endParaRPr lang="uk-UA" sz="4400" b="1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Ознаки</a:t>
            </a: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95288" y="1196975"/>
            <a:ext cx="8229600" cy="71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19100" lvl="0" indent="-419100">
              <a:spcBef>
                <a:spcPct val="20000"/>
              </a:spcBef>
            </a:pPr>
            <a:r>
              <a:rPr lang="uk-UA" sz="3200" b="1" dirty="0" smtClean="0">
                <a:solidFill>
                  <a:srgbClr val="3333CC"/>
                </a:solidFill>
              </a:rPr>
              <a:t>   </a:t>
            </a:r>
            <a:r>
              <a:rPr lang="uk-UA" sz="3200" b="1" dirty="0" smtClean="0">
                <a:solidFill>
                  <a:srgbClr val="006600"/>
                </a:solidFill>
                <a:latin typeface="Arial Unicode MS" pitchFamily="34" charset="-128"/>
              </a:rPr>
              <a:t>Безхребетні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Хребетні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  <a:p>
            <a:pPr marL="419100" marR="0" lvl="0" indent="-419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2060848"/>
            <a:ext cx="32406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uk-UA" sz="3600" b="1" dirty="0" smtClean="0">
                <a:solidFill>
                  <a:srgbClr val="00B050"/>
                </a:solidFill>
              </a:rPr>
              <a:t> кутикула </a:t>
            </a:r>
            <a:endParaRPr lang="uk-UA" sz="3600" b="1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uk-UA" sz="3600" b="1" dirty="0" smtClean="0">
                <a:solidFill>
                  <a:srgbClr val="00B050"/>
                </a:solidFill>
              </a:rPr>
              <a:t> мушля </a:t>
            </a:r>
            <a:endParaRPr lang="uk-UA" sz="3600" b="1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uk-UA" sz="3600" b="1" dirty="0" smtClean="0">
                <a:solidFill>
                  <a:srgbClr val="00B050"/>
                </a:solidFill>
              </a:rPr>
              <a:t> хітиновий панцир</a:t>
            </a:r>
          </a:p>
          <a:p>
            <a:pPr marL="342900" indent="-342900">
              <a:buFontTx/>
              <a:buAutoNum type="arabicParenR"/>
            </a:pPr>
            <a:r>
              <a:rPr lang="uk-UA" sz="3600" b="1" dirty="0" smtClean="0">
                <a:solidFill>
                  <a:srgbClr val="00B050"/>
                </a:solidFill>
              </a:rPr>
              <a:t> шкірно-мускульний мішок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9888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луска</a:t>
            </a:r>
            <a:endParaRPr lang="uk-UA" sz="3200" b="1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дерма</a:t>
            </a:r>
            <a:r>
              <a:rPr lang="uk-UA" sz="3200" b="1" dirty="0" smtClean="0">
                <a:latin typeface="Arial Black" pitchFamily="34" charset="0"/>
              </a:rPr>
              <a:t> 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роги 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копита 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кігті 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епідерміс 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підшкірний жир</a:t>
            </a:r>
          </a:p>
          <a:p>
            <a:pPr marL="419100" indent="-419100">
              <a:buFontTx/>
              <a:buAutoNum type="arabicParenR"/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</a:rPr>
              <a:t> волосина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928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>
              <a:tabLst>
                <a:tab pos="571500" algn="l"/>
                <a:tab pos="685800" algn="l"/>
              </a:tabLs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переваги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нервової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розвиненим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мозком</a:t>
            </a: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хребетних тварин.</a:t>
            </a:r>
            <a:endParaRPr lang="ru-RU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644" y="1124744"/>
            <a:ext cx="7634527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8290" algn="ctr">
              <a:lnSpc>
                <a:spcPct val="150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Проблемне запитання: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Group 44"/>
          <p:cNvGraphicFramePr>
            <a:graphicFrameLocks/>
          </p:cNvGraphicFramePr>
          <p:nvPr/>
        </p:nvGraphicFramePr>
        <p:xfrm>
          <a:off x="0" y="911860"/>
          <a:ext cx="9144001" cy="5946140"/>
        </p:xfrm>
        <a:graphic>
          <a:graphicData uri="http://schemas.openxmlformats.org/drawingml/2006/table">
            <a:tbl>
              <a:tblPr/>
              <a:tblGrid>
                <a:gridCol w="1760974"/>
                <a:gridCol w="5131027"/>
                <a:gridCol w="2252000"/>
              </a:tblGrid>
              <a:tr h="80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Тип НС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Характеристика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Яким групам властива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Дифузна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Нервові клітини розкидані по поверхні тіла. Нервове збудження поширюється по всьому тілу.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Кишковопорожнинні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Вузлова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Нервові клітини сконцентровані в вузлах. Скупчення закінчень – нерви. Нервові імпульси поступають від певної ділянки тіла до конкретного вузла.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Черви, членистоногі, молюски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Трубчаста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 нервової трубки у хребетних хордових утворюється спинний та головний мозок (ЦНС). Периферична НС – з нервів та нервових вузлів.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Хребетні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468313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Типи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нервових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систем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тварин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wiki.ciit.zp.ua/wikiimg/2/27/New-Sheet_1ill0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09905" cy="61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95536" y="980728"/>
            <a:ext cx="8229600" cy="52562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Довгастий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відповідіє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безумовні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ковтання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мигання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кашлю,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чхання</a:t>
            </a:r>
            <a:r>
              <a:rPr lang="ru-RU" sz="2500" dirty="0" smtClean="0"/>
              <a:t>), </a:t>
            </a:r>
            <a:r>
              <a:rPr lang="ru-RU" sz="2500" dirty="0" err="1" smtClean="0"/>
              <a:t>кровоносну</a:t>
            </a:r>
            <a:r>
              <a:rPr lang="ru-RU" sz="2500" dirty="0" smtClean="0"/>
              <a:t> систему, </a:t>
            </a:r>
            <a:r>
              <a:rPr lang="ru-RU" sz="2500" dirty="0" err="1" smtClean="0"/>
              <a:t>травлення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дихання</a:t>
            </a:r>
            <a:r>
              <a:rPr lang="ru-RU" sz="2500" dirty="0" smtClean="0"/>
              <a:t>.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Задній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мозочок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відповідає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координація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Середній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первинна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обробка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чуття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орієнтувальний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рефлекс).</a:t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Проміжний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контролює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виділення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гормонів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гуморальна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регуляція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Передній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півкулі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)–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відповідає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поведінки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синтез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lang="en-US" sz="2500" dirty="0" smtClean="0"/>
              <a:t>’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ять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Головний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мозок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хребетних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едуха\Desktop\5559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8887983"/>
              </p:ext>
            </p:extLst>
          </p:nvPr>
        </p:nvGraphicFramePr>
        <p:xfrm>
          <a:off x="323528" y="980728"/>
          <a:ext cx="8496944" cy="565233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56184"/>
                <a:gridCol w="6840760"/>
              </a:tblGrid>
              <a:tr h="94149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Групи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Відділи</a:t>
                      </a:r>
                      <a:r>
                        <a:rPr lang="uk-UA" sz="2800" baseline="0" dirty="0" smtClean="0"/>
                        <a:t> головного мозку та особливості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 їх</a:t>
                      </a:r>
                      <a:r>
                        <a:rPr lang="uk-UA" sz="2800" dirty="0" smtClean="0"/>
                        <a:t> будови</a:t>
                      </a:r>
                      <a:r>
                        <a:rPr lang="uk-UA" sz="2800" baseline="0" dirty="0" smtClean="0"/>
                        <a:t> </a:t>
                      </a:r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</a:tr>
              <a:tr h="9414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Риби</a:t>
                      </a:r>
                      <a:endParaRPr lang="uk-UA" sz="2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</a:tr>
              <a:tr h="9414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Амфібії</a:t>
                      </a:r>
                      <a:endParaRPr lang="uk-UA" sz="2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</a:tr>
              <a:tr h="941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Рептилії</a:t>
                      </a:r>
                      <a:endParaRPr lang="uk-UA" sz="2400" b="1" dirty="0" smtClean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/>
                </a:tc>
              </a:tr>
              <a:tr h="941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Птахи</a:t>
                      </a:r>
                      <a:endParaRPr lang="uk-UA" sz="2400" b="1" dirty="0" smtClean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/>
                </a:tc>
              </a:tr>
              <a:tr h="9414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Ссавці</a:t>
                      </a:r>
                      <a:endParaRPr lang="uk-UA" sz="2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0"/>
            <a:ext cx="7200900" cy="101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Складання таблиці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1771</Words>
  <Application>Microsoft Office PowerPoint</Application>
  <PresentationFormat>Экран (4:3)</PresentationFormat>
  <Paragraphs>407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Головний мозок кісткової риби </vt:lpstr>
      <vt:lpstr>Головний мозок кісткової риби </vt:lpstr>
      <vt:lpstr> </vt:lpstr>
      <vt:lpstr>Слайд 16</vt:lpstr>
      <vt:lpstr>Головний мозок жаби </vt:lpstr>
      <vt:lpstr>Головний мозок жаби </vt:lpstr>
      <vt:lpstr> </vt:lpstr>
      <vt:lpstr>Слайд 20</vt:lpstr>
      <vt:lpstr>Головний мозок ящірки </vt:lpstr>
      <vt:lpstr>Головний мозок ящірки </vt:lpstr>
      <vt:lpstr>Головний мозок ящірки </vt:lpstr>
      <vt:lpstr> </vt:lpstr>
      <vt:lpstr>Слайд 25</vt:lpstr>
      <vt:lpstr>Головний мозок птаха </vt:lpstr>
      <vt:lpstr>Головний мозок птаха </vt:lpstr>
      <vt:lpstr> </vt:lpstr>
      <vt:lpstr>Слайд 29</vt:lpstr>
      <vt:lpstr>Головний мозок собаки </vt:lpstr>
      <vt:lpstr>Головний мозок собаки </vt:lpstr>
      <vt:lpstr>Головний мозок собаки </vt:lpstr>
      <vt:lpstr> 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Медуха</dc:creator>
  <cp:lastModifiedBy>Наталья</cp:lastModifiedBy>
  <cp:revision>100</cp:revision>
  <dcterms:created xsi:type="dcterms:W3CDTF">2016-02-08T14:05:43Z</dcterms:created>
  <dcterms:modified xsi:type="dcterms:W3CDTF">2020-02-29T13:07:59Z</dcterms:modified>
</cp:coreProperties>
</file>