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56" r:id="rId2"/>
    <p:sldId id="297" r:id="rId3"/>
    <p:sldId id="261" r:id="rId4"/>
    <p:sldId id="266" r:id="rId5"/>
    <p:sldId id="283" r:id="rId6"/>
    <p:sldId id="289" r:id="rId7"/>
    <p:sldId id="262" r:id="rId8"/>
    <p:sldId id="269" r:id="rId9"/>
    <p:sldId id="263" r:id="rId10"/>
    <p:sldId id="292" r:id="rId11"/>
    <p:sldId id="290" r:id="rId12"/>
    <p:sldId id="293" r:id="rId13"/>
    <p:sldId id="295" r:id="rId14"/>
    <p:sldId id="272" r:id="rId15"/>
    <p:sldId id="280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109" autoAdjust="0"/>
  </p:normalViewPr>
  <p:slideViewPr>
    <p:cSldViewPr>
      <p:cViewPr varScale="1">
        <p:scale>
          <a:sx n="57" d="100"/>
          <a:sy n="57" d="100"/>
        </p:scale>
        <p:origin x="-90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46F696-B918-4FEC-B587-3AA1966D591F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17F26B-ED8D-4C1F-86B1-48E442F44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71B948-B8BA-4245-AD66-A2B9C000098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Спостереження над мовним матерыалом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BDA66-CFE5-411A-90CB-1A9D913C39A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59F5A3-D222-4DA9-BB38-22AA28AC25B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E427F-86EB-40A2-A3CE-AF23ECBC9C54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117A-6D11-4A84-BA2F-73FBAEDFA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BC33-08FD-4499-A13E-74E876C6D4FB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391D8-509A-4E1C-891B-3C7B7EC9B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57B90-69D7-4D7F-B1F1-B3F064B7C16B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C6C66-1C0A-481A-AAD9-782CDF011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B7EA-47B7-4635-98A4-B39B691F5918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F53CB-BE33-4ED5-8EBF-1A62FBC00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C1C9-D4A8-4E9F-9D2D-F5BC6E51A840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F9616-ECB0-40CA-8F8C-D829F5F7F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B8B3-BB84-4C40-814C-F9BEE44B7DB6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723E-4250-4AD4-B9DD-C293B55DD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38B3-DEE1-450D-8F6E-5CA450916E46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D060-7C66-4B80-B82D-36754BA3B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60DE-9F69-49B9-9313-212E9628D3FC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405B9-C497-48F6-AD4D-20E435B22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01B66-535C-4B2C-9FAB-5C449EF0934C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4DDA-FC80-4C07-BF3A-E8FF59EA4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C694-AA63-473D-AD48-FD0758799F4E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186D2-D9AC-4F80-80F1-61E40C4F9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F8362-5976-4707-BAD9-1F930F49F4AF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F7A07-48AF-4CDC-8758-62A03567B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78DBA9-335A-464A-8C79-4917B93B9DEA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2CFF32-9C6E-4CFB-ABF0-BFF54743B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9" r:id="rId3"/>
    <p:sldLayoutId id="2147483826" r:id="rId4"/>
    <p:sldLayoutId id="2147483825" r:id="rId5"/>
    <p:sldLayoutId id="2147483824" r:id="rId6"/>
    <p:sldLayoutId id="2147483823" r:id="rId7"/>
    <p:sldLayoutId id="2147483822" r:id="rId8"/>
    <p:sldLayoutId id="2147483830" r:id="rId9"/>
    <p:sldLayoutId id="2147483821" r:id="rId10"/>
    <p:sldLayoutId id="214748382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4632" cy="2088231"/>
          </a:xfrm>
        </p:spPr>
        <p:txBody>
          <a:bodyPr>
            <a:normAutofit/>
          </a:bodyPr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188" y="2997200"/>
            <a:ext cx="7620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6946" y="647105"/>
            <a:ext cx="8145057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Узагальнювальні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слова при </a:t>
            </a: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однорідних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членах </a:t>
            </a: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речення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. </a:t>
            </a: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Двокрапка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і тире при </a:t>
            </a: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узагальнювальних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словах.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Картинки по запросу фон український \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59875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7961" y="5445224"/>
            <a:ext cx="6512511" cy="115212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>Розумне перо</a:t>
            </a:r>
            <a:endParaRPr lang="ru-RU" dirty="0"/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468313" y="901700"/>
            <a:ext cx="84963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rebuchet MS" pitchFamily="34" charset="0"/>
              </a:rPr>
              <a:t>Завдання № 2</a:t>
            </a:r>
          </a:p>
          <a:p>
            <a:r>
              <a:rPr lang="ru-RU" sz="2000" b="1">
                <a:latin typeface="Trebuchet MS" pitchFamily="34" charset="0"/>
              </a:rPr>
              <a:t>1.Прочитайте</a:t>
            </a:r>
            <a:r>
              <a:rPr lang="ru-RU" sz="2000" b="1"/>
              <a:t> і запишіть</a:t>
            </a:r>
            <a:r>
              <a:rPr lang="ru-RU" sz="2000" b="1">
                <a:latin typeface="Trebuchet MS" pitchFamily="34" charset="0"/>
              </a:rPr>
              <a:t>, на місці крапок  поставте  самостійно  дібрані  узагальнювальні слова.</a:t>
            </a:r>
          </a:p>
          <a:p>
            <a:r>
              <a:rPr lang="ru-RU" sz="2000" b="1">
                <a:latin typeface="Trebuchet MS" pitchFamily="34" charset="0"/>
              </a:rPr>
              <a:t>2.Поясніть розділові знаки , користуючись правилом  у підручнику.</a:t>
            </a:r>
          </a:p>
          <a:p>
            <a:r>
              <a:rPr lang="ru-RU" sz="2000" b="1">
                <a:latin typeface="Trebuchet MS" pitchFamily="34" charset="0"/>
              </a:rPr>
              <a:t>3.У зошитах позначте схеми  2 та 4 речення</a:t>
            </a:r>
          </a:p>
          <a:p>
            <a:endParaRPr lang="ru-RU" sz="2000" b="1">
              <a:latin typeface="Trebuchet MS" pitchFamily="34" charset="0"/>
            </a:endParaRPr>
          </a:p>
          <a:p>
            <a:r>
              <a:rPr lang="ru-RU" sz="2000" b="1">
                <a:latin typeface="Trebuchet MS" pitchFamily="34" charset="0"/>
              </a:rPr>
              <a:t>   1.Степ і лиман, озеро і море -  … закуталось в чарівний світ.</a:t>
            </a:r>
          </a:p>
          <a:p>
            <a:r>
              <a:rPr lang="ru-RU" sz="2000" b="1">
                <a:latin typeface="Trebuchet MS" pitchFamily="34" charset="0"/>
              </a:rPr>
              <a:t>   2.Мальви такі  …  :  білі, червоні, сині.</a:t>
            </a:r>
          </a:p>
          <a:p>
            <a:r>
              <a:rPr lang="ru-RU" sz="2000" b="1">
                <a:latin typeface="Trebuchet MS" pitchFamily="34" charset="0"/>
              </a:rPr>
              <a:t>   3.Земля,  і вода, і повітря  -  … поснуло.</a:t>
            </a:r>
          </a:p>
          <a:p>
            <a:r>
              <a:rPr lang="ru-RU" sz="2000" b="1">
                <a:latin typeface="Trebuchet MS" pitchFamily="34" charset="0"/>
              </a:rPr>
              <a:t>   4. … : і над водою, і над ставком тихо. </a:t>
            </a:r>
          </a:p>
          <a:p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Картинки по запросу фон український \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75"/>
            <a:ext cx="9142412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941168"/>
            <a:ext cx="7592631" cy="1143000"/>
          </a:xfrm>
        </p:spPr>
        <p:txBody>
          <a:bodyPr>
            <a:normAutofit fontScale="9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>Хвилинка ерудита        «Зверни увагу»</a:t>
            </a:r>
            <a:endParaRPr lang="ru-RU" dirty="0"/>
          </a:p>
        </p:txBody>
      </p:sp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539750" y="908050"/>
            <a:ext cx="842486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>
                <a:latin typeface="Trebuchet MS" pitchFamily="34" charset="0"/>
              </a:rPr>
              <a:t>Узагальнювальні слова найчастіше виражаються :</a:t>
            </a:r>
          </a:p>
          <a:p>
            <a:r>
              <a:rPr lang="uk-UA" sz="3600">
                <a:latin typeface="Trebuchet MS" pitchFamily="34" charset="0"/>
              </a:rPr>
              <a:t> - іменниками ( квіти,дерева…)</a:t>
            </a:r>
          </a:p>
          <a:p>
            <a:r>
              <a:rPr lang="uk-UA" sz="3600">
                <a:latin typeface="Trebuchet MS" pitchFamily="34" charset="0"/>
              </a:rPr>
              <a:t> - займенниками ( </a:t>
            </a:r>
            <a:r>
              <a:rPr lang="uk-UA" sz="3600" b="1">
                <a:latin typeface="Trebuchet MS" pitchFamily="34" charset="0"/>
              </a:rPr>
              <a:t>все, всі, кожний, всякий, ніхто</a:t>
            </a:r>
            <a:r>
              <a:rPr lang="uk-UA" sz="3600">
                <a:latin typeface="Trebuchet MS" pitchFamily="34" charset="0"/>
              </a:rPr>
              <a:t>),</a:t>
            </a:r>
          </a:p>
          <a:p>
            <a:r>
              <a:rPr lang="uk-UA" sz="3600">
                <a:latin typeface="Trebuchet MS" pitchFamily="34" charset="0"/>
              </a:rPr>
              <a:t> - прислівниками ( </a:t>
            </a:r>
            <a:r>
              <a:rPr lang="uk-UA" sz="3600" b="1">
                <a:latin typeface="Trebuchet MS" pitchFamily="34" charset="0"/>
              </a:rPr>
              <a:t>скрізь, кругом, навкруги, всюди, завжди, ніколи</a:t>
            </a:r>
            <a:r>
              <a:rPr lang="uk-UA" sz="3600">
                <a:latin typeface="Trebuchet MS" pitchFamily="34" charset="0"/>
              </a:rPr>
              <a:t>)</a:t>
            </a:r>
            <a:endParaRPr lang="ru-RU" sz="36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Картинки по запросу фон український \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5303248"/>
            <a:ext cx="8064896" cy="136611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200" dirty="0" smtClean="0"/>
              <a:t>Мовознавча гра</a:t>
            </a:r>
            <a:br>
              <a:rPr lang="uk-UA" sz="3200" dirty="0" smtClean="0"/>
            </a:br>
            <a:r>
              <a:rPr lang="uk-UA" sz="3200" dirty="0" smtClean="0"/>
              <a:t>для розумників і розумниць</a:t>
            </a:r>
            <a:endParaRPr lang="ru-RU" sz="3200" dirty="0"/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395288" y="333375"/>
            <a:ext cx="828040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 </a:t>
            </a:r>
            <a:endParaRPr lang="ru-RU" sz="2300">
              <a:latin typeface="Trebuchet MS" pitchFamily="34" charset="0"/>
            </a:endParaRPr>
          </a:p>
          <a:p>
            <a:r>
              <a:rPr lang="ru-RU" sz="2300" b="1">
                <a:latin typeface="Trebuchet MS" pitchFamily="34" charset="0"/>
              </a:rPr>
              <a:t>1.Знайдіть речення із однорідними членами та речення із узагальнювальними  словами  при однорідних членах речення.</a:t>
            </a:r>
          </a:p>
          <a:p>
            <a:r>
              <a:rPr lang="ru-RU" sz="2300" b="1">
                <a:latin typeface="Trebuchet MS" pitchFamily="34" charset="0"/>
              </a:rPr>
              <a:t>2.Запишіть  речення із узагальнювальними словами при однорідних членах речення , накресліть їх схеми.</a:t>
            </a:r>
          </a:p>
          <a:p>
            <a:r>
              <a:rPr lang="ru-RU" sz="2300" b="1">
                <a:latin typeface="Trebuchet MS" pitchFamily="34" charset="0"/>
              </a:rPr>
              <a:t>         1. Шумлять вишневі та яблуневі  сади.</a:t>
            </a:r>
          </a:p>
          <a:p>
            <a:r>
              <a:rPr lang="ru-RU" sz="2300" b="1">
                <a:latin typeface="Trebuchet MS" pitchFamily="34" charset="0"/>
              </a:rPr>
              <a:t>         2. Південну частину земель України омивають моря : Чорне та Азовське.</a:t>
            </a:r>
          </a:p>
          <a:p>
            <a:r>
              <a:rPr lang="ru-RU" sz="2300" b="1">
                <a:latin typeface="Trebuchet MS" pitchFamily="34" charset="0"/>
              </a:rPr>
              <a:t>         3.Біда помучить і мудрості научить.</a:t>
            </a:r>
          </a:p>
          <a:p>
            <a:r>
              <a:rPr lang="ru-RU" sz="2300" b="1">
                <a:latin typeface="Trebuchet MS" pitchFamily="34" charset="0"/>
              </a:rPr>
              <a:t>         4.Землею України течуть ріки : Дніпро, Дунай, Дністер.</a:t>
            </a:r>
          </a:p>
          <a:p>
            <a:r>
              <a:rPr lang="ru-RU" sz="2300" b="1">
                <a:latin typeface="Trebuchet MS" pitchFamily="34" charset="0"/>
              </a:rPr>
              <a:t>         5.Рідний дім, вишні у цвіту, журлива річка  і запашний луг – усе це пов’язано з образом матері.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Картинки по запросу фон український \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688"/>
            <a:ext cx="9251950" cy="688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445224"/>
            <a:ext cx="7906424" cy="936104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200" dirty="0" smtClean="0"/>
              <a:t>Питання з пелюсток</a:t>
            </a:r>
            <a:endParaRPr lang="ru-RU" sz="3200" dirty="0"/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539750" y="620713"/>
            <a:ext cx="80645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rebuchet MS" pitchFamily="34" charset="0"/>
              </a:rPr>
              <a:t>1.</a:t>
            </a:r>
            <a:r>
              <a:rPr lang="ru-RU" sz="2800" b="1">
                <a:latin typeface="Trebuchet MS" pitchFamily="34" charset="0"/>
              </a:rPr>
              <a:t>Як  називається слово , яке об’єднує спільною назвою однорідні члени речення</a:t>
            </a:r>
            <a:r>
              <a:rPr lang="ru-RU" sz="2800" b="1"/>
              <a:t>?</a:t>
            </a:r>
            <a:endParaRPr lang="ru-RU" sz="2800" b="1">
              <a:latin typeface="Trebuchet MS" pitchFamily="34" charset="0"/>
            </a:endParaRPr>
          </a:p>
          <a:p>
            <a:endParaRPr lang="ru-RU" sz="2800" b="1">
              <a:latin typeface="Trebuchet MS" pitchFamily="34" charset="0"/>
            </a:endParaRPr>
          </a:p>
          <a:p>
            <a:r>
              <a:rPr lang="ru-RU" sz="2800" b="1">
                <a:latin typeface="Trebuchet MS" pitchFamily="34" charset="0"/>
              </a:rPr>
              <a:t>2.Де може стояти узагальнювальне слово відносно до однорідних членів речення?</a:t>
            </a:r>
          </a:p>
          <a:p>
            <a:endParaRPr lang="ru-RU" sz="2800" b="1">
              <a:latin typeface="Trebuchet MS" pitchFamily="34" charset="0"/>
            </a:endParaRPr>
          </a:p>
          <a:p>
            <a:r>
              <a:rPr lang="ru-RU" sz="2800" b="1">
                <a:latin typeface="Trebuchet MS" pitchFamily="34" charset="0"/>
              </a:rPr>
              <a:t>3.Який розділовий знак ставимо, коли УС стоїть перед однорідними членами , а </a:t>
            </a:r>
            <a:r>
              <a:rPr lang="ru-RU" sz="2800" b="1"/>
              <a:t>коли </a:t>
            </a:r>
            <a:r>
              <a:rPr lang="ru-RU" sz="2800" b="1">
                <a:latin typeface="Trebuchet MS" pitchFamily="34" charset="0"/>
              </a:rPr>
              <a:t>після них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Картинки по запросу фон український \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0963"/>
            <a:ext cx="914400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Заголовок 1"/>
          <p:cNvPicPr>
            <a:picLocks noGrp="1" noChangeArrowheads="1"/>
          </p:cNvPicPr>
          <p:nvPr>
            <p:ph type="ctrTitle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2988" y="765175"/>
            <a:ext cx="6723062" cy="1470025"/>
          </a:xfrm>
        </p:spPr>
      </p:pic>
      <p:sp>
        <p:nvSpPr>
          <p:cNvPr id="29699" name="Rectangle 15"/>
          <p:cNvSpPr>
            <a:spLocks noGrp="1"/>
          </p:cNvSpPr>
          <p:nvPr>
            <p:ph type="subTitle" idx="4294967295"/>
          </p:nvPr>
        </p:nvSpPr>
        <p:spPr>
          <a:xfrm>
            <a:off x="1116013" y="1844675"/>
            <a:ext cx="6400800" cy="1752600"/>
          </a:xfrm>
        </p:spPr>
        <p:txBody>
          <a:bodyPr/>
          <a:lstStyle/>
          <a:p>
            <a:pPr marL="46038" indent="0" algn="ctr" eaLnBrk="1" hangingPunct="1">
              <a:buFont typeface="Georgia" pitchFamily="18" charset="0"/>
              <a:buNone/>
            </a:pPr>
            <a:r>
              <a:rPr lang="uk-UA" sz="3200" smtClean="0">
                <a:latin typeface="Arial" charset="0"/>
              </a:rPr>
              <a:t>Опрацювати параграф 55 стор.162-163.Виконати завдання усно (слайд 3,5,6), письмово в зошиті (слайд 9,10,12),вправа 436,437,438 (усно),вправа 439 (письмово).</a:t>
            </a:r>
            <a:endParaRPr lang="ru-RU" sz="32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Картинки по запросу фон український \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301208"/>
            <a:ext cx="5534000" cy="100811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>Н.</a:t>
            </a:r>
            <a:r>
              <a:rPr lang="uk-UA" dirty="0" err="1" smtClean="0"/>
              <a:t>Красоткіна</a:t>
            </a:r>
            <a:endParaRPr lang="ru-RU" dirty="0"/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395288" y="476250"/>
            <a:ext cx="64627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rebuchet MS" pitchFamily="34" charset="0"/>
              </a:rPr>
              <a:t> </a:t>
            </a:r>
          </a:p>
        </p:txBody>
      </p:sp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611188" y="620713"/>
            <a:ext cx="72739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rebuchet MS" pitchFamily="34" charset="0"/>
              </a:rPr>
              <a:t>То ж вчи, дитино, рідну мову,</a:t>
            </a:r>
          </a:p>
          <a:p>
            <a:r>
              <a:rPr lang="ru-RU" sz="3600">
                <a:latin typeface="Trebuchet MS" pitchFamily="34" charset="0"/>
              </a:rPr>
              <a:t>З дитинства мовою гордись.</a:t>
            </a:r>
          </a:p>
          <a:p>
            <a:r>
              <a:rPr lang="ru-RU" sz="3600">
                <a:latin typeface="Trebuchet MS" pitchFamily="34" charset="0"/>
              </a:rPr>
              <a:t>Не забувай її, казкову,</a:t>
            </a:r>
          </a:p>
          <a:p>
            <a:r>
              <a:rPr lang="ru-RU" sz="3600">
                <a:latin typeface="Trebuchet MS" pitchFamily="34" charset="0"/>
              </a:rPr>
              <a:t>До мови серцем прихились.</a:t>
            </a:r>
          </a:p>
          <a:p>
            <a:r>
              <a:rPr lang="ru-RU" sz="3600">
                <a:latin typeface="Trebuchet MS" pitchFamily="34" charset="0"/>
              </a:rPr>
              <a:t>Бо рідна мова, наче мати,</a:t>
            </a:r>
          </a:p>
          <a:p>
            <a:r>
              <a:rPr lang="ru-RU" sz="3600">
                <a:latin typeface="Trebuchet MS" pitchFamily="34" charset="0"/>
              </a:rPr>
              <a:t>Тебе не зрадить у житті.</a:t>
            </a:r>
          </a:p>
          <a:p>
            <a:r>
              <a:rPr lang="ru-RU" sz="3600">
                <a:latin typeface="Trebuchet MS" pitchFamily="34" charset="0"/>
              </a:rPr>
              <a:t>А буде вік оберігати</a:t>
            </a:r>
          </a:p>
          <a:p>
            <a:r>
              <a:rPr lang="ru-RU" sz="3600">
                <a:latin typeface="Trebuchet MS" pitchFamily="34" charset="0"/>
              </a:rPr>
              <a:t>Й допомагати на путі.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2770" name="Picture 2" descr="Картинки по запросу фон український \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2706" y="533892"/>
            <a:ext cx="8418588" cy="57945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Картинки по запросу фон український \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0675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7952671" cy="936104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800" dirty="0" smtClean="0"/>
              <a:t>Мовна скарбничка (вправа на повторення теоретичного матеріалу)</a:t>
            </a:r>
            <a:endParaRPr lang="ru-RU" sz="28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6250"/>
            <a:ext cx="8321675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Картинки по запросу фон український \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741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811659"/>
            <a:ext cx="7992888" cy="785693"/>
          </a:xfrm>
        </p:spPr>
        <p:txBody>
          <a:bodyPr>
            <a:normAutofit fontScale="9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600" dirty="0" smtClean="0"/>
              <a:t>Дослідження – відновлення</a:t>
            </a:r>
            <a:br>
              <a:rPr lang="uk-UA" sz="3600" dirty="0" smtClean="0"/>
            </a:br>
            <a:endParaRPr lang="ru-RU" sz="3600" dirty="0"/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755650" y="549275"/>
            <a:ext cx="792003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 </a:t>
            </a:r>
            <a:r>
              <a:rPr lang="ru-RU" sz="2400">
                <a:latin typeface="Trebuchet MS" pitchFamily="34" charset="0"/>
              </a:rPr>
              <a:t>Прочитайте текст</a:t>
            </a:r>
          </a:p>
          <a:p>
            <a:r>
              <a:rPr lang="ru-RU" sz="2400">
                <a:latin typeface="Trebuchet MS" pitchFamily="34" charset="0"/>
              </a:rPr>
              <a:t> Визначте, до якого стилю мовлення він належить</a:t>
            </a:r>
          </a:p>
          <a:p>
            <a:r>
              <a:rPr lang="ru-RU" sz="2400">
                <a:latin typeface="Trebuchet MS" pitchFamily="34" charset="0"/>
              </a:rPr>
              <a:t> Знайдіть речення з однорідними членами</a:t>
            </a:r>
          </a:p>
          <a:p>
            <a:r>
              <a:rPr lang="ru-RU" sz="2400">
                <a:latin typeface="Trebuchet MS" pitchFamily="34" charset="0"/>
              </a:rPr>
              <a:t> Визначте, чи правильно стоять розділові знаки</a:t>
            </a:r>
          </a:p>
          <a:p>
            <a:endParaRPr lang="ru-RU" sz="2400">
              <a:latin typeface="Trebuchet MS" pitchFamily="34" charset="0"/>
            </a:endParaRPr>
          </a:p>
          <a:p>
            <a:r>
              <a:rPr lang="ru-RU" sz="2400">
                <a:latin typeface="Trebuchet MS" pitchFamily="34" charset="0"/>
              </a:rPr>
              <a:t> У нашій  мові дуже багато синонімів та антонімів. Вони збагачують мову, роблять її колоритною  милозвучною. Бо ж мова  — це душа народу. А наш народ — працьовитий і співучий. Він тонко відчуває красу, несе у своєму серці любов,  і доброту. А мова наша лагідна,і тепла, щира, і добра, м’яка, і чарівна. ЇЇ не можна не любити, бо вона прекрасна!   Рідну мову треба вчити ціле життя, адже вона весь час змінюється  розвивається ( Н.Красоткіна).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Картинки по запросу фон український \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56" y="404664"/>
            <a:ext cx="8229600" cy="648072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600" dirty="0" smtClean="0"/>
              <a:t>Дізнаймося , що будемо вивчати</a:t>
            </a:r>
            <a:endParaRPr lang="ru-RU" sz="3600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68413"/>
            <a:ext cx="76327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869160"/>
            <a:ext cx="7776864" cy="79208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600" dirty="0" smtClean="0"/>
              <a:t>Лабораторія юного мовознавця</a:t>
            </a:r>
            <a:endParaRPr lang="ru-RU" sz="3600" dirty="0"/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684213" y="549275"/>
            <a:ext cx="7775575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Прочитайте речення, що в них подібне?А що в них відмінне?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•	В Україні є  і  річки, й озера,  і  села, і міста, і сади, й гаї, й поля.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•	Все є в Україні : і річки, й озера, й  села, і сади, й гаї, й поля.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•	І любисток, і барвінок, і маки, і чорнобривці  вплітали в український віночок.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•	Різнобарвні квіти вплітали в український  віночок : і любисток, і барвінок, і маки, і чорнобривці.</a:t>
            </a:r>
          </a:p>
          <a:p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Картинки по запросу фон український \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229200"/>
            <a:ext cx="7046168" cy="864096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err="1" smtClean="0"/>
              <a:t>Майстерня</a:t>
            </a:r>
            <a:r>
              <a:rPr lang="ru-RU" sz="4000" dirty="0" smtClean="0"/>
              <a:t> юного </a:t>
            </a:r>
            <a:r>
              <a:rPr lang="ru-RU" sz="4000" dirty="0" err="1" smtClean="0"/>
              <a:t>лінгвіста</a:t>
            </a:r>
            <a:endParaRPr lang="ru-RU" sz="4000" dirty="0"/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179388" y="549275"/>
            <a:ext cx="84963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ru-RU" sz="3600">
                <a:latin typeface="Trebuchet MS" pitchFamily="34" charset="0"/>
              </a:rPr>
              <a:t>1 Айстри, жоржини, мальви –</a:t>
            </a:r>
          </a:p>
          <a:p>
            <a:pPr lvl="2"/>
            <a:r>
              <a:rPr lang="ru-RU" sz="3600">
                <a:latin typeface="Trebuchet MS" pitchFamily="34" charset="0"/>
              </a:rPr>
              <a:t>2. Яблуні, груші, сливи –</a:t>
            </a:r>
          </a:p>
          <a:p>
            <a:r>
              <a:rPr lang="ru-RU" sz="3600">
                <a:latin typeface="Trebuchet MS" pitchFamily="34" charset="0"/>
              </a:rPr>
              <a:t>  	3. Луки , гай , ріка – </a:t>
            </a:r>
          </a:p>
          <a:p>
            <a:r>
              <a:rPr lang="ru-RU" sz="3600">
                <a:latin typeface="Trebuchet MS" pitchFamily="34" charset="0"/>
              </a:rPr>
              <a:t>  	4. Літо, осінь, весна - </a:t>
            </a:r>
          </a:p>
          <a:p>
            <a:r>
              <a:rPr lang="ru-RU" sz="3600">
                <a:latin typeface="Trebuchet MS" pitchFamily="34" charset="0"/>
              </a:rPr>
              <a:t> 	5.Тарас Шевченко, Леся </a:t>
            </a:r>
            <a:r>
              <a:rPr lang="ru-RU" sz="3600"/>
              <a:t>  </a:t>
            </a:r>
          </a:p>
          <a:p>
            <a:r>
              <a:rPr lang="ru-RU" sz="3600"/>
              <a:t>           </a:t>
            </a:r>
            <a:r>
              <a:rPr lang="ru-RU" sz="3600">
                <a:latin typeface="Trebuchet MS" pitchFamily="34" charset="0"/>
              </a:rPr>
              <a:t>Українка-</a:t>
            </a:r>
          </a:p>
          <a:p>
            <a:r>
              <a:rPr lang="ru-RU" sz="3600">
                <a:latin typeface="Trebuchet MS" pitchFamily="34" charset="0"/>
              </a:rPr>
              <a:t> 	6. Калинова,Степна,Східна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Картинки по запросу фон український \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26988"/>
            <a:ext cx="9244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125" y="5388074"/>
            <a:ext cx="7399076" cy="108012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600" dirty="0" smtClean="0"/>
              <a:t>Робота з підручником</a:t>
            </a:r>
            <a:endParaRPr lang="ru-RU" sz="3600" dirty="0"/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684213" y="260350"/>
            <a:ext cx="6173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rebuchet MS" pitchFamily="34" charset="0"/>
              </a:rPr>
              <a:t> .</a:t>
            </a: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2286000" y="-31242000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 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684213" y="692150"/>
            <a:ext cx="7902575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latin typeface="Trebuchet MS" pitchFamily="34" charset="0"/>
              </a:rPr>
              <a:t>  </a:t>
            </a:r>
            <a:r>
              <a:rPr lang="uk-UA" sz="2400" b="1">
                <a:latin typeface="Trebuchet MS" pitchFamily="34" charset="0"/>
              </a:rPr>
              <a:t>Запам'ятай :</a:t>
            </a:r>
          </a:p>
          <a:p>
            <a:pPr>
              <a:buFont typeface="Wingdings" pitchFamily="2" charset="2"/>
              <a:buChar char="Ø"/>
            </a:pPr>
            <a:r>
              <a:rPr lang="uk-UA" sz="2400">
                <a:latin typeface="Trebuchet MS" pitchFamily="34" charset="0"/>
              </a:rPr>
              <a:t>узагальнювальне слово – це слово, яке об'єднує спільною назвою </a:t>
            </a:r>
            <a:r>
              <a:rPr lang="uk-UA" sz="2400"/>
              <a:t>однорідні члени речення</a:t>
            </a:r>
            <a:r>
              <a:rPr lang="uk-UA" sz="2400">
                <a:latin typeface="Trebuchet MS" pitchFamily="34" charset="0"/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uk-UA" sz="2400">
                <a:latin typeface="Trebuchet MS" pitchFamily="34" charset="0"/>
              </a:rPr>
              <a:t>узагальнювальне слово є тим самим членом речення, що й </a:t>
            </a:r>
            <a:r>
              <a:rPr lang="uk-UA" sz="2400"/>
              <a:t>однорідні члени речення</a:t>
            </a:r>
            <a:r>
              <a:rPr lang="uk-UA" sz="2400">
                <a:latin typeface="Trebuchet MS" pitchFamily="34" charset="0"/>
              </a:rPr>
              <a:t> .</a:t>
            </a:r>
          </a:p>
          <a:p>
            <a:r>
              <a:rPr lang="uk-UA" sz="2400">
                <a:latin typeface="Trebuchet MS" pitchFamily="34" charset="0"/>
              </a:rPr>
              <a:t>  </a:t>
            </a:r>
            <a:r>
              <a:rPr lang="uk-UA" sz="2400" b="1">
                <a:latin typeface="Trebuchet MS" pitchFamily="34" charset="0"/>
              </a:rPr>
              <a:t>Запам'ятай :</a:t>
            </a:r>
          </a:p>
          <a:p>
            <a:pPr>
              <a:buFont typeface="Wingdings" pitchFamily="2" charset="2"/>
              <a:buChar char="Ø"/>
            </a:pPr>
            <a:r>
              <a:rPr lang="uk-UA" sz="2400">
                <a:latin typeface="Trebuchet MS" pitchFamily="34" charset="0"/>
              </a:rPr>
              <a:t> узагальнювальні слова можуть стояти перед</a:t>
            </a:r>
            <a:r>
              <a:rPr lang="uk-UA" sz="2400"/>
              <a:t> однорідними членами речення </a:t>
            </a:r>
            <a:r>
              <a:rPr lang="uk-UA" sz="2400">
                <a:latin typeface="Trebuchet MS" pitchFamily="34" charset="0"/>
              </a:rPr>
              <a:t>та після </a:t>
            </a:r>
            <a:r>
              <a:rPr lang="uk-UA" sz="2400"/>
              <a:t>однорідних членів речення</a:t>
            </a:r>
            <a:r>
              <a:rPr lang="uk-UA" sz="2400">
                <a:latin typeface="Trebuchet MS" pitchFamily="34" charset="0"/>
              </a:rPr>
              <a:t> .</a:t>
            </a:r>
          </a:p>
          <a:p>
            <a:r>
              <a:rPr lang="uk-UA" sz="2400">
                <a:latin typeface="Trebuchet MS" pitchFamily="34" charset="0"/>
              </a:rPr>
              <a:t> </a:t>
            </a:r>
          </a:p>
          <a:p>
            <a:endParaRPr lang="uk-UA" sz="2400">
              <a:latin typeface="Trebuchet MS" pitchFamily="34" charset="0"/>
            </a:endParaRPr>
          </a:p>
          <a:p>
            <a:endParaRPr lang="uk-UA">
              <a:latin typeface="Trebuchet MS" pitchFamily="34" charset="0"/>
            </a:endParaRPr>
          </a:p>
          <a:p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Картинки по запросу фон український \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7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5373216"/>
            <a:ext cx="5400600" cy="936104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>Розділові знаки </a:t>
            </a:r>
            <a:endParaRPr lang="ru-RU" dirty="0"/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55575" y="160338"/>
            <a:ext cx="8448675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 </a:t>
            </a:r>
          </a:p>
          <a:p>
            <a:pPr algn="ctr"/>
            <a:r>
              <a:rPr lang="ru-RU" sz="3200">
                <a:latin typeface="Trebuchet MS" pitchFamily="34" charset="0"/>
              </a:rPr>
              <a:t> </a:t>
            </a:r>
            <a:r>
              <a:rPr lang="ru-RU" sz="2400" b="1">
                <a:latin typeface="Trebuchet MS" pitchFamily="34" charset="0"/>
              </a:rPr>
              <a:t>Схеми речень з УС при </a:t>
            </a:r>
            <a:r>
              <a:rPr lang="uk-UA" sz="2400" b="1"/>
              <a:t>однорідних членах речення</a:t>
            </a:r>
            <a:r>
              <a:rPr lang="uk-UA" sz="2400"/>
              <a:t> </a:t>
            </a:r>
            <a:endParaRPr lang="ru-RU" sz="2400" b="1">
              <a:latin typeface="Trebuchet MS" pitchFamily="34" charset="0"/>
            </a:endParaRPr>
          </a:p>
          <a:p>
            <a:pPr algn="ctr"/>
            <a:endParaRPr lang="ru-RU" sz="2400" b="1">
              <a:latin typeface="Trebuchet MS" pitchFamily="34" charset="0"/>
            </a:endParaRPr>
          </a:p>
          <a:p>
            <a:pPr algn="ctr"/>
            <a:r>
              <a:rPr lang="ru-RU" sz="3200" b="1">
                <a:latin typeface="Trebuchet MS" pitchFamily="34" charset="0"/>
              </a:rPr>
              <a:t>УС  - узагальнювальне слово</a:t>
            </a:r>
          </a:p>
          <a:p>
            <a:r>
              <a:rPr lang="ru-RU" sz="2400" b="1">
                <a:latin typeface="Trebuchet MS" pitchFamily="34" charset="0"/>
              </a:rPr>
              <a:t>	</a:t>
            </a:r>
          </a:p>
          <a:p>
            <a:r>
              <a:rPr lang="ru-RU" sz="2400" b="1">
                <a:latin typeface="Trebuchet MS" pitchFamily="34" charset="0"/>
              </a:rPr>
              <a:t>	1.   </a:t>
            </a:r>
            <a:r>
              <a:rPr lang="uk-UA" sz="2400" b="1">
                <a:latin typeface="Trebuchet MS" pitchFamily="34" charset="0"/>
              </a:rPr>
              <a:t>УС </a:t>
            </a:r>
            <a:r>
              <a:rPr lang="ru-RU" sz="2400" b="1">
                <a:latin typeface="Trebuchet MS" pitchFamily="34" charset="0"/>
              </a:rPr>
              <a:t>: О, О, О.</a:t>
            </a:r>
          </a:p>
          <a:p>
            <a:endParaRPr lang="ru-RU" sz="2400" b="1">
              <a:latin typeface="Trebuchet MS" pitchFamily="34" charset="0"/>
            </a:endParaRPr>
          </a:p>
          <a:p>
            <a:r>
              <a:rPr lang="uk-UA" sz="2400" b="1">
                <a:latin typeface="Trebuchet MS" pitchFamily="34" charset="0"/>
              </a:rPr>
              <a:t>          2.    УС : О і О, О і О.</a:t>
            </a:r>
            <a:endParaRPr lang="ru-RU" sz="2400" b="1">
              <a:latin typeface="Trebuchet MS" pitchFamily="34" charset="0"/>
            </a:endParaRPr>
          </a:p>
          <a:p>
            <a:r>
              <a:rPr lang="ru-RU" sz="2400" b="1">
                <a:latin typeface="Trebuchet MS" pitchFamily="34" charset="0"/>
              </a:rPr>
              <a:t>                                       </a:t>
            </a:r>
          </a:p>
          <a:p>
            <a:r>
              <a:rPr lang="ru-RU" sz="2400" b="1">
                <a:latin typeface="Trebuchet MS" pitchFamily="34" charset="0"/>
              </a:rPr>
              <a:t>           3.    О, О ,О – УС</a:t>
            </a:r>
          </a:p>
          <a:p>
            <a:endParaRPr lang="ru-RU" sz="2400" b="1">
              <a:latin typeface="Trebuchet MS" pitchFamily="34" charset="0"/>
            </a:endParaRPr>
          </a:p>
          <a:p>
            <a:r>
              <a:rPr lang="ru-RU" sz="2400" b="1">
                <a:latin typeface="Trebuchet MS" pitchFamily="34" charset="0"/>
              </a:rPr>
              <a:t>           4.    О і О, О і О  - УС</a:t>
            </a:r>
          </a:p>
        </p:txBody>
      </p:sp>
      <p:sp>
        <p:nvSpPr>
          <p:cNvPr id="22532" name="AutoShape 2" descr="Картинки по запросу картинки українська м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Картинки по запросу фон український \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0"/>
            <a:ext cx="9166226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517232"/>
            <a:ext cx="7982272" cy="1134126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>Вправа з ключем</a:t>
            </a:r>
            <a:endParaRPr lang="ru-RU" dirty="0"/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452438" y="476250"/>
            <a:ext cx="820896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rebuchet MS" pitchFamily="34" charset="0"/>
              </a:rPr>
              <a:t>Завдання № 1  </a:t>
            </a:r>
          </a:p>
          <a:p>
            <a:r>
              <a:rPr lang="ru-RU" b="1">
                <a:latin typeface="Trebuchet MS" pitchFamily="34" charset="0"/>
              </a:rPr>
              <a:t>1.</a:t>
            </a:r>
            <a:r>
              <a:rPr lang="ru-RU" b="1"/>
              <a:t>Запишіть</a:t>
            </a:r>
            <a:r>
              <a:rPr lang="ru-RU" b="1">
                <a:latin typeface="Trebuchet MS" pitchFamily="34" charset="0"/>
              </a:rPr>
              <a:t> речення, вставляючи на місці крапок слова із довідки.  </a:t>
            </a:r>
          </a:p>
          <a:p>
            <a:r>
              <a:rPr lang="ru-RU" b="1">
                <a:latin typeface="Trebuchet MS" pitchFamily="34" charset="0"/>
              </a:rPr>
              <a:t>2.Користуючись правилами , які є в підручнику на с</a:t>
            </a:r>
            <a:r>
              <a:rPr lang="ru-RU" b="1"/>
              <a:t>тор.162-163</a:t>
            </a:r>
            <a:r>
              <a:rPr lang="ru-RU" b="1">
                <a:latin typeface="Trebuchet MS" pitchFamily="34" charset="0"/>
              </a:rPr>
              <a:t>, виберіть   розділові знаки, які необхідно поставити на місці.</a:t>
            </a:r>
          </a:p>
          <a:p>
            <a:r>
              <a:rPr lang="ru-RU" b="1">
                <a:latin typeface="Trebuchet MS" pitchFamily="34" charset="0"/>
              </a:rPr>
              <a:t>3.Запишіть по одному  реченню , які відповідають схемам :</a:t>
            </a:r>
          </a:p>
          <a:p>
            <a:r>
              <a:rPr lang="ru-RU" b="1">
                <a:latin typeface="Trebuchet MS" pitchFamily="34" charset="0"/>
              </a:rPr>
              <a:t>         1.УС : О,О.</a:t>
            </a:r>
          </a:p>
          <a:p>
            <a:r>
              <a:rPr lang="ru-RU" b="1">
                <a:latin typeface="Trebuchet MS" pitchFamily="34" charset="0"/>
              </a:rPr>
              <a:t>         2.О,О, О ,О – УС.</a:t>
            </a:r>
          </a:p>
          <a:p>
            <a:r>
              <a:rPr lang="ru-RU" b="1">
                <a:latin typeface="Trebuchet MS" pitchFamily="34" charset="0"/>
              </a:rPr>
              <a:t>1. У наших  лісах ростуть  хвойні   …. </a:t>
            </a:r>
            <a:r>
              <a:rPr lang="ru-RU" b="1"/>
              <a:t>*</a:t>
            </a:r>
            <a:r>
              <a:rPr lang="ru-RU" b="1">
                <a:latin typeface="Trebuchet MS" pitchFamily="34" charset="0"/>
              </a:rPr>
              <a:t>  ялини, сосни, кедри, смереки.  </a:t>
            </a:r>
          </a:p>
          <a:p>
            <a:r>
              <a:rPr lang="ru-RU" b="1">
                <a:latin typeface="Trebuchet MS" pitchFamily="34" charset="0"/>
              </a:rPr>
              <a:t>2.Ластівки, білі лебеді , шпаки , журавлі ,  качки  </a:t>
            </a:r>
            <a:r>
              <a:rPr lang="ru-RU" b="1"/>
              <a:t>*</a:t>
            </a:r>
            <a:r>
              <a:rPr lang="ru-RU" b="1">
                <a:latin typeface="Trebuchet MS" pitchFamily="34" charset="0"/>
              </a:rPr>
              <a:t>   … полинули у вирій .</a:t>
            </a:r>
          </a:p>
          <a:p>
            <a:r>
              <a:rPr lang="ru-RU" b="1">
                <a:latin typeface="Trebuchet MS" pitchFamily="34" charset="0"/>
              </a:rPr>
              <a:t>3. На землі, в траві, на деревах , у повітрі   </a:t>
            </a:r>
            <a:r>
              <a:rPr lang="ru-RU" b="1"/>
              <a:t>*</a:t>
            </a:r>
            <a:r>
              <a:rPr lang="ru-RU" b="1">
                <a:latin typeface="Trebuchet MS" pitchFamily="34" charset="0"/>
              </a:rPr>
              <a:t> … вирує життя.</a:t>
            </a:r>
          </a:p>
          <a:p>
            <a:r>
              <a:rPr lang="ru-RU" b="1">
                <a:latin typeface="Trebuchet MS" pitchFamily="34" charset="0"/>
              </a:rPr>
              <a:t>4.Велика   галявина поросла   лісовим  …. </a:t>
            </a:r>
            <a:r>
              <a:rPr lang="ru-RU" b="1"/>
              <a:t>*</a:t>
            </a:r>
            <a:r>
              <a:rPr lang="ru-RU" b="1">
                <a:latin typeface="Trebuchet MS" pitchFamily="34" charset="0"/>
              </a:rPr>
              <a:t>  папороттю , конвалією .</a:t>
            </a:r>
          </a:p>
          <a:p>
            <a:endParaRPr lang="ru-RU" b="1">
              <a:latin typeface="Trebuchet MS" pitchFamily="34" charset="0"/>
            </a:endParaRPr>
          </a:p>
          <a:p>
            <a:r>
              <a:rPr lang="ru-RU" b="1">
                <a:latin typeface="Trebuchet MS" pitchFamily="34" charset="0"/>
              </a:rPr>
              <a:t>Довідка : скрізь, всі, зіллям , дерева.</a:t>
            </a:r>
          </a:p>
          <a:p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764</TotalTime>
  <Words>579</Words>
  <Application>Microsoft Office PowerPoint</Application>
  <PresentationFormat>Экран (4:3)</PresentationFormat>
  <Paragraphs>91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Trebuchet MS</vt:lpstr>
      <vt:lpstr>Georgia</vt:lpstr>
      <vt:lpstr>Calibri</vt:lpstr>
      <vt:lpstr>Times New Roman</vt:lpstr>
      <vt:lpstr>Wingdings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Узагальнювальні слова при однорідних членах речення. Двокрапка і              тире при узагальнювальних словах. </dc:title>
  <dc:creator>Иван</dc:creator>
  <cp:lastModifiedBy>kom</cp:lastModifiedBy>
  <cp:revision>73</cp:revision>
  <dcterms:created xsi:type="dcterms:W3CDTF">2016-10-16T08:08:23Z</dcterms:created>
  <dcterms:modified xsi:type="dcterms:W3CDTF">2020-03-31T14:02:37Z</dcterms:modified>
</cp:coreProperties>
</file>