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9" r:id="rId5"/>
    <p:sldId id="260" r:id="rId6"/>
    <p:sldId id="273" r:id="rId7"/>
    <p:sldId id="262" r:id="rId8"/>
    <p:sldId id="263" r:id="rId9"/>
    <p:sldId id="276" r:id="rId10"/>
    <p:sldId id="264" r:id="rId11"/>
    <p:sldId id="265" r:id="rId12"/>
    <p:sldId id="279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6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8806-ACB5-4985-9FBB-69B32187E206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3B0A-D8A8-4158-AE0A-68D6278EF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B5CA-7DD6-4501-9ACB-5B12B8844559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2340-4CE7-45BB-90CC-EE298E0DA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7456-08B6-40CE-B690-21D8B26F0338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EBD4-0290-4E1F-89E7-D5EB69738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E66FC-F263-424D-82B6-F352E3E68B61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22EE-D1D1-461C-BCCC-E316C9C78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83B14-EFDC-4BF6-9D33-B58AF0D8CB0D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0A314-BA26-4B2F-9E80-B5CF653E6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07AE-5AEB-431B-925A-A5F3C5190B06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9B62A-ACDA-4870-B939-53D9E58A9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6867-442B-43C4-ACF3-49B44D270DB4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162E-F0FD-4009-A9CA-BEF0198F0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797D-BFBC-42EB-8775-69FA998D0A76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E2E5-C823-4BCD-B414-E22FA4A79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3ABED-74C8-4C6A-9975-A339497F9649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9ADEE-0A45-4E3E-956F-67FB4DA38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E4C28-5FBE-426A-B18F-DAD353F9948D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0966-15E3-4CFD-B9E5-9443816AA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9D03-5E26-425F-9B19-A561863D0C0A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41AA-E8AA-4F3E-A39C-A447F7102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E68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A5B2CB-C505-4D14-A8D3-1BCBA89B8C49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39579E-3042-4280-94C9-56E7CEB5D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755650" y="2205038"/>
            <a:ext cx="7772400" cy="2016125"/>
          </a:xfrm>
        </p:spPr>
        <p:txBody>
          <a:bodyPr/>
          <a:lstStyle/>
          <a:p>
            <a:pPr eaLnBrk="1" hangingPunct="1"/>
            <a:r>
              <a:rPr lang="uk-UA" sz="4000" b="1" smtClean="0"/>
              <a:t/>
            </a:r>
            <a:br>
              <a:rPr lang="uk-UA" sz="4000" b="1" smtClean="0"/>
            </a:br>
            <a:r>
              <a:rPr lang="uk-UA" sz="4000" b="1" smtClean="0">
                <a:latin typeface="Arial" charset="0"/>
              </a:rPr>
              <a:t/>
            </a:r>
            <a:br>
              <a:rPr lang="uk-UA" sz="4000" b="1" smtClean="0">
                <a:latin typeface="Arial" charset="0"/>
              </a:rPr>
            </a:br>
            <a:r>
              <a:rPr lang="uk-UA" sz="4000" b="1" smtClean="0">
                <a:latin typeface="Arial" charset="0"/>
              </a:rPr>
              <a:t/>
            </a:r>
            <a:br>
              <a:rPr lang="uk-UA" sz="4000" b="1" smtClean="0">
                <a:latin typeface="Arial" charset="0"/>
              </a:rPr>
            </a:br>
            <a:r>
              <a:rPr lang="uk-UA" sz="2800" b="1" smtClean="0"/>
              <a:t>УЗАГАЛЬНЕННЯ Й СИСТЕМАТИЗАЦІЯ З ТЕМИ «РЕЧЕННЯ ЗІ ЗВЕРТАННЯМИ</a:t>
            </a:r>
            <a:r>
              <a:rPr lang="uk-UA" sz="2800" b="1" smtClean="0">
                <a:latin typeface="Arial" charset="0"/>
              </a:rPr>
              <a:t>,</a:t>
            </a:r>
            <a:r>
              <a:rPr lang="uk-UA" sz="2800" b="1" smtClean="0"/>
              <a:t> ВСТАВНИМИ СЛОВАМИ</a:t>
            </a:r>
            <a:r>
              <a:rPr lang="uk-UA" sz="2800" b="1" smtClean="0">
                <a:latin typeface="Arial" charset="0"/>
              </a:rPr>
              <a:t>(словосполученнями, реченнями).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uk-UA" sz="4000" b="1" smtClean="0"/>
              <a:t> 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836613"/>
            <a:ext cx="6400800" cy="1752600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  <a:latin typeface="Arial" charset="0"/>
              </a:rPr>
              <a:t>Тема.</a:t>
            </a:r>
            <a:endParaRPr lang="ru-RU" b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15" name="AutoShape 3" descr="http://protmen.ru/wp-content/uploads/2015/04/original-659x49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Синтаксичний розбір речення</a:t>
            </a:r>
            <a:endParaRPr lang="ru-RU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28797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i="1" smtClean="0"/>
              <a:t> Вінок та його елементи збереглися, на щастя, й  у сучасному весільному обряді, особливо в сільській місцевості, як прикраса весільного поїзду, приміщень, домівок молодих, одягу. </a:t>
            </a:r>
            <a:endParaRPr lang="ru-RU" smtClean="0"/>
          </a:p>
        </p:txBody>
      </p:sp>
      <p:pic>
        <p:nvPicPr>
          <p:cNvPr id="26627" name="Picture 4" descr="http://idylle.spb.ru/wp-content/uploads/2013/12/%D0%B1%D0%B5%D1%81%D1%81%D0%BC%D0%B5%D1%80%D1%82%D0%BD%D0%B8%D0%BA-300x2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860800"/>
            <a:ext cx="381635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 descr="http://boogbosch.nl/wp-content/uploads/2014/03/Paars-papier-Xeranthemum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860800"/>
            <a:ext cx="431958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Робота з фразеологізмами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2665412"/>
          </a:xfrm>
        </p:spPr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</a:rPr>
              <a:t>Пояснити  і записати значення фразеологізмів.</a:t>
            </a:r>
          </a:p>
          <a:p>
            <a:pPr eaLnBrk="1" hangingPunct="1">
              <a:buFont typeface="Arial" charset="0"/>
              <a:buNone/>
            </a:pPr>
            <a:r>
              <a:rPr lang="uk-UA" i="1" smtClean="0"/>
              <a:t>Лавровий вінець, позбутися вінка, терновий вінок, як у віночку.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28675" name="Picture 2" descr="http://ds-parkoviy.ucoz.ru/ds18-2/romash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284538"/>
            <a:ext cx="76327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Домашнє завдання</a:t>
            </a:r>
            <a:endParaRPr lang="ru-RU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Повторити параграф 22 -30, підготуватися до контрольної роботи з теми “Речення з однорідними членами. Речення зі звертаннями,вставними словами(словосполученнями,реченнями)”.</a:t>
            </a:r>
          </a:p>
          <a:p>
            <a:pPr eaLnBrk="1" hangingPunct="1"/>
            <a:r>
              <a:rPr lang="uk-UA" smtClean="0"/>
              <a:t>Виконати завдання в зошит</a:t>
            </a:r>
            <a:r>
              <a:rPr lang="uk-UA" smtClean="0">
                <a:latin typeface="Arial" charset="0"/>
              </a:rPr>
              <a:t>і</a:t>
            </a:r>
            <a:r>
              <a:rPr lang="uk-UA" smtClean="0"/>
              <a:t> (слайд 4,5,7,8,10,11).</a:t>
            </a:r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18487" cy="1143000"/>
          </a:xfrm>
        </p:spPr>
        <p:txBody>
          <a:bodyPr/>
          <a:lstStyle/>
          <a:p>
            <a:pPr eaLnBrk="1" hangingPunct="1"/>
            <a:r>
              <a:rPr lang="uk-UA" sz="2800" b="1" smtClean="0">
                <a:solidFill>
                  <a:srgbClr val="FF0000"/>
                </a:solidFill>
                <a:latin typeface="Colonna MT" pitchFamily="82" charset="0"/>
              </a:rPr>
              <a:t>Відповіді надіслати на електронну адресу: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toma120375@ukr.net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uk-UA" sz="2800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800" b="1" i="1" smtClean="0">
                <a:solidFill>
                  <a:srgbClr val="FF0000"/>
                </a:solidFill>
                <a:latin typeface="Times New Roman" pitchFamily="18" charset="0"/>
              </a:rPr>
              <a:t>вказавши клас, своє прізвище та ім</a:t>
            </a: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</a:rPr>
              <a:t>’</a:t>
            </a:r>
            <a:r>
              <a:rPr lang="uk-UA" sz="2800" b="1" i="1" smtClean="0">
                <a:solidFill>
                  <a:srgbClr val="FF0000"/>
                </a:solidFill>
                <a:latin typeface="Times New Roman" pitchFamily="18" charset="0"/>
              </a:rPr>
              <a:t>я. Або на Вайбер 0986267378  також вказавши свої дані.</a:t>
            </a:r>
            <a:r>
              <a:rPr lang="uk-UA" sz="2800" b="1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sz="2800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uk-UA" altLang="ru-RU" sz="280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altLang="ru-RU" sz="280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sz="280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33794" name="Picture 12" descr="http://cs629405.vk.me/v629405031/366ff/7dBwinPWNI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2205038"/>
            <a:ext cx="7705725" cy="41195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2738"/>
          </a:xfrm>
        </p:spPr>
        <p:txBody>
          <a:bodyPr/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r>
              <a:rPr lang="uk-UA" b="1" smtClean="0"/>
              <a:t> 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684213" y="333375"/>
            <a:ext cx="8229600" cy="23749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uk-UA" sz="2800" b="1" smtClean="0"/>
              <a:t>Віночок </a:t>
            </a:r>
            <a:r>
              <a:rPr lang="uk-UA" sz="2800" smtClean="0"/>
              <a:t>– це плетене коло з квітів, листя, гілочок. </a:t>
            </a:r>
          </a:p>
          <a:p>
            <a:pPr eaLnBrk="1" hangingPunct="1">
              <a:buFont typeface="Arial" charset="0"/>
              <a:buNone/>
            </a:pPr>
            <a:r>
              <a:rPr lang="uk-UA" sz="2800" smtClean="0"/>
              <a:t>    Український віночок – не просто краса, а й оберіг, « знахар душі». Всього в українському вінку могло бути до 12 квіток, </a:t>
            </a:r>
            <a:r>
              <a:rPr lang="ru-RU" sz="2800" smtClean="0"/>
              <a:t>кожна з яких мала свій символ.</a:t>
            </a:r>
          </a:p>
          <a:p>
            <a:pPr eaLnBrk="1" hangingPunct="1">
              <a:buFont typeface="Arial" charset="0"/>
              <a:buNone/>
            </a:pPr>
            <a:r>
              <a:rPr lang="uk-UA" sz="2400" b="1" smtClean="0"/>
              <a:t> </a:t>
            </a:r>
            <a:endParaRPr lang="ru-RU" sz="2400" smtClean="0"/>
          </a:p>
        </p:txBody>
      </p:sp>
      <p:pic>
        <p:nvPicPr>
          <p:cNvPr id="14339" name="Picture 4" descr="http://www.tvorilka.com.ua/images/gallery/42/985-naryadniy-pishniy-legkiy-ukrayinskiy-vnok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708275"/>
            <a:ext cx="8351837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4000" b="1" smtClean="0"/>
              <a:t>Цвіт яблуні </a:t>
            </a:r>
            <a:r>
              <a:rPr lang="uk-UA" sz="4000" smtClean="0"/>
              <a:t>- символ материнської відданості та любові</a:t>
            </a:r>
            <a:r>
              <a:rPr lang="uk-UA" sz="4000" smtClean="0">
                <a:latin typeface="Arial" charset="0"/>
              </a:rPr>
              <a:t>.</a:t>
            </a:r>
            <a:br>
              <a:rPr lang="uk-UA" sz="4000" smtClean="0">
                <a:latin typeface="Arial" charset="0"/>
              </a:rPr>
            </a:br>
            <a:r>
              <a:rPr lang="uk-UA" sz="4000" smtClean="0">
                <a:latin typeface="Arial" charset="0"/>
              </a:rPr>
              <a:t/>
            </a:r>
            <a:br>
              <a:rPr lang="uk-UA" sz="4000" smtClean="0">
                <a:latin typeface="Arial" charset="0"/>
              </a:rPr>
            </a:br>
            <a:r>
              <a:rPr lang="uk-UA" sz="4000" smtClean="0">
                <a:latin typeface="Arial" charset="0"/>
              </a:rPr>
              <a:t> </a:t>
            </a:r>
            <a:r>
              <a:rPr lang="uk-UA" sz="3200" b="1" smtClean="0"/>
              <a:t>Барвінок </a:t>
            </a:r>
            <a:r>
              <a:rPr lang="ru-RU" sz="3200" b="1" smtClean="0"/>
              <a:t> </a:t>
            </a:r>
            <a:r>
              <a:rPr lang="uk-UA" sz="3200" smtClean="0"/>
              <a:t>— символ життя та безсмертя душі людської, оберіг від злих сил, зілля кохання та дівочої краси, чистого шлюбу</a:t>
            </a:r>
            <a:r>
              <a:rPr lang="uk-UA" sz="3200" smtClean="0">
                <a:latin typeface="Arial" charset="0"/>
              </a:rPr>
              <a:t>.</a:t>
            </a:r>
            <a:br>
              <a:rPr lang="uk-UA" sz="3200" smtClean="0">
                <a:latin typeface="Arial" charset="0"/>
              </a:rPr>
            </a:br>
            <a:r>
              <a:rPr lang="uk-UA" sz="3200" smtClean="0">
                <a:latin typeface="Arial" charset="0"/>
              </a:rPr>
              <a:t/>
            </a:r>
            <a:br>
              <a:rPr lang="uk-UA" sz="3200" smtClean="0">
                <a:latin typeface="Arial" charset="0"/>
              </a:rPr>
            </a:br>
            <a:r>
              <a:rPr lang="uk-UA" sz="3200" smtClean="0">
                <a:latin typeface="Arial" charset="0"/>
              </a:rPr>
              <a:t> </a:t>
            </a:r>
            <a:r>
              <a:rPr lang="uk-UA" sz="3600" b="1" smtClean="0"/>
              <a:t>Любисток</a:t>
            </a:r>
            <a:r>
              <a:rPr lang="uk-UA" sz="3600" smtClean="0"/>
              <a:t> - це символ людської відданості, уміння бути корисним</a:t>
            </a:r>
            <a:endParaRPr lang="ru-RU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Мовна трансформація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302418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i="1" dirty="0" smtClean="0"/>
              <a:t>Перебудувати подане речення на речення зі звертанням.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   Палахкотять біля вікон українських осель живим вогнем мальви, жоржини, чорнобривці й маки, буяють різнобарв’ям нагідки, рожі, ромашки,калина, любисток і м’ята – обереги нашої духовної спадщини.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7411" name="Picture 2" descr="http://img-fotki.yandex.ru/get/6206/57847374.38/0_82c16_b9dacb0e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4149725"/>
            <a:ext cx="74168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Складання речень за схемами</a:t>
            </a:r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995738" y="1600200"/>
            <a:ext cx="4691062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sz="2800" i="1" smtClean="0"/>
              <a:t>   Скласти і</a:t>
            </a:r>
            <a:r>
              <a:rPr lang="uk-UA" sz="2800" smtClean="0"/>
              <a:t> записа</a:t>
            </a:r>
            <a:r>
              <a:rPr lang="uk-UA" sz="2800" i="1" smtClean="0"/>
              <a:t>ти  речення.</a:t>
            </a:r>
            <a:endParaRPr lang="ru-RU" sz="2800" smtClean="0"/>
          </a:p>
          <a:p>
            <a:pPr eaLnBrk="1" hangingPunct="1">
              <a:buFont typeface="Arial" charset="0"/>
              <a:buNone/>
            </a:pPr>
            <a:r>
              <a:rPr lang="uk-UA" smtClean="0"/>
              <a:t>    А.  Зв.,……..!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uk-UA" smtClean="0"/>
              <a:t>    Б.  …., Зв.,….. 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uk-UA" smtClean="0"/>
              <a:t>    В. Зв!................  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4000" b="1" smtClean="0"/>
              <a:t/>
            </a:r>
            <a:br>
              <a:rPr lang="uk-UA" sz="4000" b="1" smtClean="0"/>
            </a:br>
            <a:r>
              <a:rPr lang="uk-UA" sz="3600" b="1" smtClean="0"/>
              <a:t>Волошка</a:t>
            </a:r>
            <a:r>
              <a:rPr lang="uk-UA" sz="3600" smtClean="0"/>
              <a:t> – це символ людського прозріння,краса і велич неба, чистота і радість</a:t>
            </a:r>
            <a:r>
              <a:rPr lang="uk-UA" sz="3600" smtClean="0">
                <a:latin typeface="Arial" charset="0"/>
              </a:rPr>
              <a:t>.</a:t>
            </a:r>
            <a:br>
              <a:rPr lang="uk-UA" sz="3600" smtClean="0">
                <a:latin typeface="Arial" charset="0"/>
              </a:rPr>
            </a:br>
            <a:r>
              <a:rPr lang="uk-UA" sz="4000" b="1" smtClean="0">
                <a:latin typeface="Arial" charset="0"/>
              </a:rPr>
              <a:t>Мак- </a:t>
            </a:r>
            <a:r>
              <a:rPr lang="uk-UA" sz="4000" smtClean="0">
                <a:latin typeface="Arial" charset="0"/>
              </a:rPr>
              <a:t> символ боротьби українського народу за волю.</a:t>
            </a: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> </a:t>
            </a:r>
            <a:br>
              <a:rPr lang="ru-RU" sz="4000" smtClean="0">
                <a:latin typeface="Arial" charset="0"/>
              </a:rPr>
            </a:br>
            <a:r>
              <a:rPr lang="uk-UA" sz="4000" b="1" smtClean="0"/>
              <a:t>Калина</a:t>
            </a:r>
            <a:r>
              <a:rPr lang="uk-UA" sz="4000" smtClean="0"/>
              <a:t> – символ краси і дівочої вроди,  символ нашої України</a:t>
            </a:r>
            <a:r>
              <a:rPr lang="ru-RU" sz="4000" smtClean="0">
                <a:latin typeface="Arial" charset="0"/>
              </a:rPr>
              <a:t> </a:t>
            </a:r>
            <a:br>
              <a:rPr lang="ru-RU" sz="4000" smtClean="0">
                <a:latin typeface="Arial" charset="0"/>
              </a:rPr>
            </a:br>
            <a:r>
              <a:rPr lang="uk-UA" sz="3600" smtClean="0">
                <a:latin typeface="Arial" charset="0"/>
              </a:rPr>
              <a:t/>
            </a:r>
            <a:br>
              <a:rPr lang="uk-UA" sz="3600" smtClean="0">
                <a:latin typeface="Arial" charset="0"/>
              </a:rPr>
            </a:br>
            <a:endParaRPr lang="ru-RU" sz="3600" smtClean="0">
              <a:latin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95513" y="2997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Вибірково – розподільний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4075" y="1341438"/>
            <a:ext cx="6562725" cy="478472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i="1" dirty="0" smtClean="0"/>
              <a:t>Записати в одну колонку звертання, а в другу – вставні слова, словосполучення, речення. Пояснити їх правопис.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   	Доню, треба думати, материнська любове, соромно сказати, Вітчизно моя, може, люди, дозвольте, , тато його був далеко від дому, Україно, з іншого боку, червоні троянди, безумовно, брати, між іншим, зрештою, мово рідна, мій друже, без сумніву, між нами кажучи, о земле, будь ласка, по-моєму, чудовий краю, на мою думку, по-перше, вітре, далі солов’їні, до речі, щастя мені тоді настало, вечірнє сонце, безперечно.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22531" name="AutoShape 2" descr="http://dasha46.narod.ru/Encyclopedic_Knowledge/Biology/Plants/Herbs/Poppy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2532" name="Picture 4" descr="http://dasha46.narod.ru/Encyclopedic_Knowledge/Biology/Plants/Herbs/Pop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233997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            Гра « Редактор»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268413"/>
            <a:ext cx="8147050" cy="4786312"/>
          </a:xfrm>
        </p:spPr>
        <p:txBody>
          <a:bodyPr rtlCol="0">
            <a:normAutofit fontScale="775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600" dirty="0" smtClean="0"/>
              <a:t>     Визначити межі речень,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600" dirty="0" smtClean="0"/>
              <a:t>розставити розділові знаки,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600" dirty="0" smtClean="0"/>
              <a:t>   пояснити , чим ускладнені речення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i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/>
              <a:t>Легенда про віночок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/>
              <a:t>            Йшла кажуть дівчина по калину  зустрів її парубок і каже  дівчино знімеш вінок - моя будеш не веліла матуся знімати віночок та парубок гарний говорив красиво  а ласкавий погляд зігрівав серце зняла дівчина віночок а парубок уявіть собі перетворився на страшного дідька і забрав її до себе.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 Тому не просто </a:t>
            </a:r>
            <a:r>
              <a:rPr lang="ru-RU" i="1" dirty="0" err="1" smtClean="0"/>
              <a:t>кажуть</a:t>
            </a:r>
            <a:r>
              <a:rPr lang="ru-RU" i="1" dirty="0" smtClean="0"/>
              <a:t> 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вінок</a:t>
            </a:r>
            <a:r>
              <a:rPr lang="ru-RU" i="1" dirty="0" smtClean="0"/>
              <a:t> </a:t>
            </a:r>
            <a:r>
              <a:rPr lang="ru-RU" i="1" dirty="0" err="1" smtClean="0"/>
              <a:t>оберегіє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нечистої</a:t>
            </a:r>
            <a:r>
              <a:rPr lang="ru-RU" i="1" dirty="0" smtClean="0"/>
              <a:t> </a:t>
            </a:r>
            <a:r>
              <a:rPr lang="ru-RU" i="1" dirty="0" err="1" smtClean="0"/>
              <a:t>сили</a:t>
            </a:r>
            <a:r>
              <a:rPr lang="ru-RU" i="1" dirty="0" smtClean="0"/>
              <a:t>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4579" name="Picture 4" descr="http://bms.24open.ru/images/cabaff2825ca4951a99e355f65ca51d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03575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50825" y="3141663"/>
            <a:ext cx="8362950" cy="936625"/>
          </a:xfrm>
        </p:spPr>
        <p:txBody>
          <a:bodyPr/>
          <a:lstStyle/>
          <a:p>
            <a:pPr eaLnBrk="1" hangingPunct="1"/>
            <a:r>
              <a:rPr lang="uk-UA" sz="3600" b="1" smtClean="0"/>
              <a:t>Безсмертник - </a:t>
            </a:r>
            <a:r>
              <a:rPr lang="uk-UA" sz="3600" smtClean="0"/>
              <a:t>символ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uk-UA" sz="3600" smtClean="0"/>
              <a:t>здоров’я роду людського</a:t>
            </a:r>
            <a:r>
              <a:rPr lang="uk-UA" sz="3600" smtClean="0">
                <a:latin typeface="Arial" charset="0"/>
              </a:rPr>
              <a:t>.</a:t>
            </a:r>
            <a:br>
              <a:rPr lang="uk-UA" sz="3600" smtClean="0">
                <a:latin typeface="Arial" charset="0"/>
              </a:rPr>
            </a:br>
            <a:r>
              <a:rPr lang="uk-UA" sz="3600" smtClean="0">
                <a:latin typeface="Arial" charset="0"/>
              </a:rPr>
              <a:t/>
            </a:r>
            <a:br>
              <a:rPr lang="uk-UA" sz="3600" smtClean="0">
                <a:latin typeface="Arial" charset="0"/>
              </a:rPr>
            </a:br>
            <a:r>
              <a:rPr lang="uk-UA" sz="3600" smtClean="0">
                <a:latin typeface="Arial" charset="0"/>
              </a:rPr>
              <a:t> </a:t>
            </a:r>
            <a:r>
              <a:rPr lang="uk-UA" sz="3600" b="1" smtClean="0"/>
              <a:t>Р</a:t>
            </a:r>
            <a:r>
              <a:rPr lang="ru-RU" sz="3600" b="1" smtClean="0"/>
              <a:t>омашка </a:t>
            </a:r>
            <a:r>
              <a:rPr lang="ru-RU" sz="3600" smtClean="0"/>
              <a:t>— символ  кохання, ніжності та вірності</a:t>
            </a:r>
            <a:r>
              <a:rPr lang="ru-RU" sz="3600" smtClean="0">
                <a:latin typeface="Arial" charset="0"/>
              </a:rPr>
              <a:t>.</a:t>
            </a:r>
            <a:br>
              <a:rPr lang="ru-RU" sz="3600" smtClean="0">
                <a:latin typeface="Arial" charset="0"/>
              </a:rPr>
            </a:br>
            <a:r>
              <a:rPr lang="ru-RU" sz="3600" smtClean="0">
                <a:latin typeface="Arial" charset="0"/>
              </a:rPr>
              <a:t/>
            </a:r>
            <a:br>
              <a:rPr lang="ru-RU" sz="3600" smtClean="0">
                <a:latin typeface="Arial" charset="0"/>
              </a:rPr>
            </a:br>
            <a:r>
              <a:rPr lang="ru-RU" sz="3600" smtClean="0">
                <a:latin typeface="Arial" charset="0"/>
              </a:rPr>
              <a:t> </a:t>
            </a:r>
            <a:r>
              <a:rPr lang="uk-UA" sz="4000" b="1" smtClean="0"/>
              <a:t>Хміль</a:t>
            </a:r>
            <a:r>
              <a:rPr lang="uk-UA" sz="4000" smtClean="0"/>
              <a:t> -  символ гнучкості і розуму.</a:t>
            </a:r>
            <a:br>
              <a:rPr lang="uk-UA" sz="4000" smtClean="0"/>
            </a:br>
            <a:r>
              <a:rPr lang="uk-UA" sz="4000" b="1" smtClean="0"/>
              <a:t>Р</a:t>
            </a:r>
            <a:r>
              <a:rPr lang="ru-RU" sz="4000" b="1" smtClean="0"/>
              <a:t>уж</a:t>
            </a:r>
            <a:r>
              <a:rPr lang="uk-UA" sz="4000" b="1" smtClean="0"/>
              <a:t>а </a:t>
            </a:r>
            <a:r>
              <a:rPr lang="ru-RU" sz="4000" b="1" smtClean="0"/>
              <a:t>, мальв</a:t>
            </a:r>
            <a:r>
              <a:rPr lang="uk-UA" sz="4000" b="1" smtClean="0"/>
              <a:t>а</a:t>
            </a:r>
            <a:r>
              <a:rPr lang="ru-RU" sz="4000" b="1" smtClean="0"/>
              <a:t> і півонія </a:t>
            </a:r>
            <a:r>
              <a:rPr lang="ru-RU" sz="4000" smtClean="0"/>
              <a:t>— символи віри, надії, любові.</a:t>
            </a:r>
            <a:br>
              <a:rPr lang="ru-RU" sz="4000" smtClean="0"/>
            </a:br>
            <a:endParaRPr lang="ru-RU" sz="4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422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Colonna MT</vt:lpstr>
      <vt:lpstr>Тема Office</vt:lpstr>
      <vt:lpstr>   УЗАГАЛЬНЕННЯ Й СИСТЕМАТИЗАЦІЯ З ТЕМИ «РЕЧЕННЯ ЗІ ЗВЕРТАННЯМИ, ВСТАВНИМИ СЛОВАМИ(словосполученнями, реченнями).   </vt:lpstr>
      <vt:lpstr>  </vt:lpstr>
      <vt:lpstr>Цвіт яблуні - символ материнської відданості та любові.   Барвінок  — символ життя та безсмертя душі людської, оберіг від злих сил, зілля кохання та дівочої краси, чистого шлюбу.   Любисток - це символ людської відданості, уміння бути корисним</vt:lpstr>
      <vt:lpstr>Мовна трансформація</vt:lpstr>
      <vt:lpstr>Складання речень за схемами</vt:lpstr>
      <vt:lpstr> Волошка – це символ людського прозріння,краса і велич неба, чистота і радість. Мак-  символ боротьби українського народу за волю.   Калина – символ краси і дівочої вроди,  символ нашої України   </vt:lpstr>
      <vt:lpstr>Вибірково – розподільний диктант</vt:lpstr>
      <vt:lpstr>                       Гра « Редактор»</vt:lpstr>
      <vt:lpstr>Безсмертник - символ здоров’я роду людського.   Ромашка — символ  кохання, ніжності та вірності.   Хміль -  символ гнучкості і розуму. Ружа , мальва і півонія — символи віри, надії, любові. </vt:lpstr>
      <vt:lpstr>Синтаксичний розбір речення</vt:lpstr>
      <vt:lpstr>Робота з фразеологізмами</vt:lpstr>
      <vt:lpstr>Домашнє завдання</vt:lpstr>
      <vt:lpstr>Відповіді надіслати на електронну адресу: toma120375@ukr.net, вказавши клас, своє прізвище та ім’я. Або на Вайбер 0986267378  також вказавши свої дані.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УЗАГАЛЬНЕННЯ Й СИСТЕМАТИЗАЦІЯ З ТЕМИ «РЕЧЕННЯ ЗІ ЗВЕРТАННЯМИ І ВСТАВНИМИ СЛОВАМИ   </dc:title>
  <dc:creator>Admin</dc:creator>
  <cp:lastModifiedBy>kom</cp:lastModifiedBy>
  <cp:revision>25</cp:revision>
  <dcterms:created xsi:type="dcterms:W3CDTF">2016-04-07T17:29:29Z</dcterms:created>
  <dcterms:modified xsi:type="dcterms:W3CDTF">2020-04-01T10:45:49Z</dcterms:modified>
</cp:coreProperties>
</file>