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8" r:id="rId15"/>
    <p:sldId id="279" r:id="rId16"/>
    <p:sldId id="270" r:id="rId17"/>
    <p:sldId id="280"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Овал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CF874BC0-F66C-4FA5-8722-D1CB4092177B}" type="datetimeFigureOut">
              <a:rPr lang="ru-RU"/>
              <a:pPr>
                <a:defRPr/>
              </a:pPr>
              <a:t>30.03.2020</a:t>
            </a:fld>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6CCAD237-1C0A-42BD-88C5-676203CAC24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BAA2C8EC-10E5-4ED6-8D78-B36BFC548C26}" type="datetimeFigureOut">
              <a:rPr lang="ru-RU"/>
              <a:pPr>
                <a:defRPr/>
              </a:pPr>
              <a:t>30.03.2020</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1035CC45-AF93-44FF-BC03-E213C5EA64C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4B4479D1-905D-4E48-8FAF-C0541E98DE89}" type="datetimeFigureOut">
              <a:rPr lang="ru-RU"/>
              <a:pPr>
                <a:defRPr/>
              </a:pPr>
              <a:t>30.03.2020</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6F16A076-70AB-4E5D-85A1-FCA7F02E00F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Объект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91F59444-3AA0-4689-9489-092053414D1D}" type="datetimeFigureOut">
              <a:rPr lang="ru-RU"/>
              <a:pPr>
                <a:defRPr/>
              </a:pPr>
              <a:t>30.03.2020</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2633BF27-624C-4D41-858A-C21299B5153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Овал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0C0F0F1D-8276-49E7-84C1-D45A8C4A3DBB}" type="datetimeFigureOut">
              <a:rPr lang="ru-RU"/>
              <a:pPr>
                <a:defRPr/>
              </a:pPr>
              <a:t>30.03.2020</a:t>
            </a:fld>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B8591731-2F0B-4250-9654-D109BDF287D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2A5E5BFA-4F2C-4A2F-A597-4C71171C5D95}" type="datetimeFigureOut">
              <a:rPr lang="ru-RU"/>
              <a:pPr>
                <a:defRPr/>
              </a:pPr>
              <a:t>30.03.2020</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75E89E95-0037-4494-B994-C4981A8E8FE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4C8F97A7-710B-4374-B90D-8322DE9A44DF}" type="datetimeFigureOut">
              <a:rPr lang="ru-RU"/>
              <a:pPr>
                <a:defRPr/>
              </a:pPr>
              <a:t>30.03.2020</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917C0947-3742-4CD5-8EC9-C5342B9843A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A339165F-93A0-479D-86C3-C21DF7C675DD}" type="datetimeFigureOut">
              <a:rPr lang="ru-RU"/>
              <a:pPr>
                <a:defRPr/>
              </a:pPr>
              <a:t>30.03.2020</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1BBD7BFA-8674-4211-B3B6-E699EDEE657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Прямоугольник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extLst/>
          </a:lstStyle>
          <a:p>
            <a:pPr>
              <a:defRPr/>
            </a:pPr>
            <a:fld id="{CF2118A9-93C3-430D-A549-1B9D30A0B02F}" type="datetimeFigureOut">
              <a:rPr lang="ru-RU"/>
              <a:pPr>
                <a:defRPr/>
              </a:pPr>
              <a:t>30.03.2020</a:t>
            </a:fld>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D5B2319E-94E9-4A26-AF5C-AF0C035547D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AFF9F5C4-BA6C-44A4-A0B1-E5999A73B68E}" type="datetimeFigureOut">
              <a:rPr lang="ru-RU"/>
              <a:pPr>
                <a:defRPr/>
              </a:pPr>
              <a:t>30.03.2020</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93792F58-157A-43CF-BAFA-E3593EF8E8F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Блок-схема: процесс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Блок-схема: процесс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55D75D6D-49F2-4C0D-980A-B9174D8EAE8E}" type="datetimeFigureOut">
              <a:rPr lang="ru-RU"/>
              <a:pPr>
                <a:defRPr/>
              </a:pPr>
              <a:t>30.03.2020</a:t>
            </a:fld>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408D4F6A-C0A7-4ABD-88E2-78522E31951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DCEA7234-AA96-44A6-B1BE-581C4AA25942}" type="datetimeFigureOut">
              <a:rPr lang="ru-RU"/>
              <a:pPr>
                <a:defRPr/>
              </a:pPr>
              <a:t>30.03.2020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0DF8172C-DAC8-4DA3-8FD3-B047652D8FDB}"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75" r:id="rId7"/>
    <p:sldLayoutId id="2147483676" r:id="rId8"/>
    <p:sldLayoutId id="2147483677" r:id="rId9"/>
    <p:sldLayoutId id="2147483668" r:id="rId10"/>
    <p:sldLayoutId id="2147483667"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Corbel" pitchFamily="34" charset="0"/>
        </a:defRPr>
      </a:lvl2pPr>
      <a:lvl3pPr algn="l" rtl="0" eaLnBrk="0" fontAlgn="base" hangingPunct="0">
        <a:spcBef>
          <a:spcPct val="0"/>
        </a:spcBef>
        <a:spcAft>
          <a:spcPct val="0"/>
        </a:spcAft>
        <a:defRPr sz="4300">
          <a:solidFill>
            <a:srgbClr val="572314"/>
          </a:solidFill>
          <a:latin typeface="Corbel" pitchFamily="34" charset="0"/>
        </a:defRPr>
      </a:lvl3pPr>
      <a:lvl4pPr algn="l" rtl="0" eaLnBrk="0" fontAlgn="base" hangingPunct="0">
        <a:spcBef>
          <a:spcPct val="0"/>
        </a:spcBef>
        <a:spcAft>
          <a:spcPct val="0"/>
        </a:spcAft>
        <a:defRPr sz="4300">
          <a:solidFill>
            <a:srgbClr val="572314"/>
          </a:solidFill>
          <a:latin typeface="Corbel" pitchFamily="34" charset="0"/>
        </a:defRPr>
      </a:lvl4pPr>
      <a:lvl5pPr algn="l" rtl="0" eaLnBrk="0" fontAlgn="base" hangingPunct="0">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Прямоугольник 3"/>
          <p:cNvSpPr>
            <a:spLocks noChangeArrowheads="1"/>
          </p:cNvSpPr>
          <p:nvPr/>
        </p:nvSpPr>
        <p:spPr bwMode="auto">
          <a:xfrm>
            <a:off x="3656013" y="1341438"/>
            <a:ext cx="5364162" cy="2654300"/>
          </a:xfrm>
          <a:prstGeom prst="rect">
            <a:avLst/>
          </a:prstGeom>
          <a:noFill/>
          <a:ln w="9525">
            <a:noFill/>
            <a:miter lim="800000"/>
            <a:headEnd/>
            <a:tailEnd/>
          </a:ln>
        </p:spPr>
        <p:txBody>
          <a:bodyPr>
            <a:spAutoFit/>
          </a:bodyPr>
          <a:lstStyle/>
          <a:p>
            <a:pPr algn="ctr"/>
            <a:r>
              <a:rPr lang="ru-RU" sz="2800" b="1">
                <a:solidFill>
                  <a:srgbClr val="922223"/>
                </a:solidFill>
                <a:latin typeface="Times New Roman" pitchFamily="18" charset="0"/>
                <a:cs typeface="Times New Roman" pitchFamily="18" charset="0"/>
              </a:rPr>
              <a:t>Тема. </a:t>
            </a:r>
          </a:p>
          <a:p>
            <a:pPr algn="ctr"/>
            <a:r>
              <a:rPr lang="ru-RU" sz="2800" b="1">
                <a:solidFill>
                  <a:srgbClr val="922223"/>
                </a:solidFill>
                <a:latin typeface="Times New Roman" pitchFamily="18" charset="0"/>
                <a:cs typeface="Times New Roman" pitchFamily="18" charset="0"/>
              </a:rPr>
              <a:t>Т.Шевченко «І мертвим, і живим, і ненарожденним…» Проблематика твору.</a:t>
            </a:r>
          </a:p>
          <a:p>
            <a:pPr algn="ctr"/>
            <a:r>
              <a:rPr lang="ru-RU" sz="2800" b="1">
                <a:solidFill>
                  <a:srgbClr val="00B050"/>
                </a:solidFill>
                <a:latin typeface="Arial Black" pitchFamily="34" charset="0"/>
              </a:rPr>
              <a:t/>
            </a:r>
            <a:br>
              <a:rPr lang="ru-RU" sz="2800" b="1">
                <a:solidFill>
                  <a:srgbClr val="00B050"/>
                </a:solidFill>
                <a:latin typeface="Arial Black" pitchFamily="34" charset="0"/>
              </a:rPr>
            </a:br>
            <a:endParaRPr lang="ru-RU" sz="2800">
              <a:solidFill>
                <a:srgbClr val="00B050"/>
              </a:solidFill>
              <a:latin typeface="Corbel" pitchFamily="34" charset="0"/>
            </a:endParaRPr>
          </a:p>
        </p:txBody>
      </p:sp>
      <p:pic>
        <p:nvPicPr>
          <p:cNvPr id="1026" name="Picture 2"/>
          <p:cNvPicPr>
            <a:picLocks noChangeAspect="1" noChangeArrowheads="1"/>
          </p:cNvPicPr>
          <p:nvPr/>
        </p:nvPicPr>
        <p:blipFill>
          <a:blip r:embed="rId2"/>
          <a:srcRect/>
          <a:stretch>
            <a:fillRect/>
          </a:stretch>
        </p:blipFill>
        <p:spPr bwMode="auto">
          <a:xfrm>
            <a:off x="179388" y="404813"/>
            <a:ext cx="3617912" cy="3168650"/>
          </a:xfrm>
          <a:prstGeom prst="rect">
            <a:avLst/>
          </a:prstGeom>
          <a:ln w="38100">
            <a:solidFill>
              <a:srgbClr val="00B050"/>
            </a:solidFill>
          </a:ln>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350" y="-171450"/>
            <a:ext cx="7497763" cy="1143000"/>
          </a:xfrm>
        </p:spPr>
        <p:txBody>
          <a:bodyPr/>
          <a:lstStyle/>
          <a:p>
            <a:pPr algn="ctr" eaLnBrk="1" fontAlgn="auto" hangingPunct="1">
              <a:lnSpc>
                <a:spcPct val="115000"/>
              </a:lnSpc>
              <a:spcAft>
                <a:spcPts val="1000"/>
              </a:spcAft>
              <a:defRPr/>
            </a:pPr>
            <a:r>
              <a:rPr lang="uk-UA" sz="4000" b="1" dirty="0" smtClean="0">
                <a:solidFill>
                  <a:schemeClr val="accent3">
                    <a:lumMod val="75000"/>
                  </a:schemeClr>
                </a:solidFill>
                <a:effectLst/>
                <a:latin typeface="Times New Roman" pitchFamily="18" charset="0"/>
                <a:ea typeface="Calibri"/>
                <a:cs typeface="Times New Roman" pitchFamily="18" charset="0"/>
              </a:rPr>
              <a:t>Композиція:</a:t>
            </a:r>
            <a:endParaRPr lang="uk-UA" sz="4000" b="1" dirty="0">
              <a:solidFill>
                <a:schemeClr val="accent3">
                  <a:lumMod val="75000"/>
                </a:schemeClr>
              </a:solidFill>
              <a:effectLst/>
              <a:latin typeface="Times New Roman" pitchFamily="18" charset="0"/>
              <a:ea typeface="Calibri"/>
              <a:cs typeface="Times New Roman" pitchFamily="18" charset="0"/>
            </a:endParaRPr>
          </a:p>
        </p:txBody>
      </p:sp>
      <p:sp>
        <p:nvSpPr>
          <p:cNvPr id="23554" name="Объект 2"/>
          <p:cNvSpPr>
            <a:spLocks noGrp="1"/>
          </p:cNvSpPr>
          <p:nvPr>
            <p:ph idx="1"/>
          </p:nvPr>
        </p:nvSpPr>
        <p:spPr>
          <a:xfrm>
            <a:off x="1116013" y="836613"/>
            <a:ext cx="7642225" cy="5905500"/>
          </a:xfrm>
        </p:spPr>
        <p:txBody>
          <a:bodyPr/>
          <a:lstStyle/>
          <a:p>
            <a:pPr eaLnBrk="1" hangingPunct="1"/>
            <a:r>
              <a:rPr lang="ru-RU" sz="1400" b="1" smtClean="0">
                <a:latin typeface="Times New Roman" pitchFamily="18" charset="0"/>
              </a:rPr>
              <a:t>композиційно послання оформлене суцільним ліричним монологом, худож­ній прийом діалогізації надає драматизму та емоційної напруженості деяким рядкам твору. Поет зіставляє сучасне з минулим, заглядаючи і в майбутнє. Хоча твір поданий суцільним текстом, за змістом поеми композиційно виріз­няються п’ять частин, у кожній з яких ліричний сюжет збагачується новою темою. </a:t>
            </a:r>
          </a:p>
          <a:p>
            <a:pPr eaLnBrk="1" hangingPunct="1"/>
            <a:r>
              <a:rPr lang="ru-RU" sz="1400" b="1" smtClean="0">
                <a:latin typeface="Times New Roman" pitchFamily="18" charset="0"/>
              </a:rPr>
              <a:t>Епіграф розкриває головну ідею твору: «Коли хто говорить: люблю Бога, а брата свого ненавидить — брехня це». </a:t>
            </a:r>
          </a:p>
          <a:p>
            <a:pPr eaLnBrk="1" hangingPunct="1"/>
            <a:r>
              <a:rPr lang="ru-RU" sz="1400" b="1" smtClean="0">
                <a:latin typeface="Times New Roman" pitchFamily="18" charset="0"/>
              </a:rPr>
              <a:t>Вступ — розгортаються обидва мотиви: критика української еліти; заклик до соціального примирення, активного громадського життя заради відродження нації. Ця частина за образністю нагадує псалми. </a:t>
            </a:r>
          </a:p>
          <a:p>
            <a:pPr eaLnBrk="1" hangingPunct="1"/>
            <a:r>
              <a:rPr lang="ru-RU" sz="1400" b="1" smtClean="0">
                <a:latin typeface="Times New Roman" pitchFamily="18" charset="0"/>
              </a:rPr>
              <a:t>Критичний портрет сучасної поетові еліти. Тут інвектива з елементами бурлеску («Якби ви вчились так, як треба» тощо) трансформується в картання («Ох, якби те сталось...»), а потім — у пересторогу-заклик («Схаменіться! Будьте люде...»). Фрагмент за стилем нагадує біблійні описи апокаліптичного суду над людьми. </a:t>
            </a:r>
          </a:p>
          <a:p>
            <a:pPr eaLnBrk="1" hangingPunct="1"/>
            <a:r>
              <a:rPr lang="ru-RU" sz="1400" b="1" smtClean="0">
                <a:latin typeface="Times New Roman" pitchFamily="18" charset="0"/>
              </a:rPr>
              <a:t>Узагальнення попередніх мотивів і підсумок — проповідницький монолог. Завершення — концентрація смислу твору, заклик до інтелігенції повести народ праведним шляхом. </a:t>
            </a:r>
          </a:p>
          <a:p>
            <a:pPr eaLnBrk="1" hangingPunct="1"/>
            <a:r>
              <a:rPr lang="ru-RU" sz="1400" b="1" smtClean="0">
                <a:latin typeface="Times New Roman" pitchFamily="18" charset="0"/>
              </a:rPr>
              <a:t>Поема не має сюжету. Поет звертається до своїх земляків, закликаючи їх до боротьби та духовного відродження. Шевченко іронічно ставиться до бага­тьох тогочасних реалій України, наприклад до відсутності етнічної самовиз- наченості українців, що попри це намагаються дотримуватись прогресивних суспільно-політичних поглядів. </a:t>
            </a:r>
            <a:endParaRPr lang="ru-RU" sz="1400" b="1" smtClean="0">
              <a:latin typeface="Times New Roman" pitchFamily="18" charset="0"/>
              <a:ea typeface="Calibri" pitchFamily="34" charset="0"/>
              <a:cs typeface="Times New Roman" pitchFamily="18" charset="0"/>
            </a:endParaRPr>
          </a:p>
        </p:txBody>
      </p:sp>
      <p:pic>
        <p:nvPicPr>
          <p:cNvPr id="23555" name="Picture 2"/>
          <p:cNvPicPr>
            <a:picLocks noChangeAspect="1" noChangeArrowheads="1"/>
          </p:cNvPicPr>
          <p:nvPr/>
        </p:nvPicPr>
        <p:blipFill>
          <a:blip r:embed="rId2"/>
          <a:srcRect/>
          <a:stretch>
            <a:fillRect/>
          </a:stretch>
        </p:blipFill>
        <p:spPr bwMode="auto">
          <a:xfrm>
            <a:off x="-11113" y="0"/>
            <a:ext cx="1487488" cy="1114425"/>
          </a:xfrm>
          <a:prstGeom prst="rect">
            <a:avLst/>
          </a:prstGeom>
          <a:noFill/>
          <a:ln w="9525">
            <a:noFill/>
            <a:miter lim="800000"/>
            <a:headEnd/>
            <a:tailEnd/>
          </a:ln>
        </p:spPr>
      </p:pic>
      <p:pic>
        <p:nvPicPr>
          <p:cNvPr id="23556" name="Picture 3"/>
          <p:cNvPicPr>
            <a:picLocks noChangeAspect="1" noChangeArrowheads="1"/>
          </p:cNvPicPr>
          <p:nvPr/>
        </p:nvPicPr>
        <p:blipFill>
          <a:blip r:embed="rId3"/>
          <a:srcRect/>
          <a:stretch>
            <a:fillRect/>
          </a:stretch>
        </p:blipFill>
        <p:spPr bwMode="auto">
          <a:xfrm>
            <a:off x="0" y="1268413"/>
            <a:ext cx="1420813" cy="165258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2988" y="0"/>
            <a:ext cx="8101012" cy="1143000"/>
          </a:xfrm>
        </p:spPr>
        <p:txBody>
          <a:bodyPr vert="horz" wrap="square" lIns="91440" tIns="45720" rIns="91440" bIns="45720" numCol="1" anchorCtr="0" compatLnSpc="1">
            <a:prstTxWarp prst="textNoShape">
              <a:avLst/>
            </a:prstTxWarp>
            <a:noAutofit/>
          </a:bodyPr>
          <a:lstStyle/>
          <a:p>
            <a:pPr algn="just" eaLnBrk="1" hangingPunct="1">
              <a:defRPr/>
            </a:pPr>
            <a:r>
              <a:rPr lang="ru-RU" smtClean="0">
                <a:effectLst>
                  <a:outerShdw blurRad="38100" dist="38100" dir="2700000" algn="tl">
                    <a:srgbClr val="C0C0C0"/>
                  </a:outerShdw>
                </a:effectLst>
              </a:rPr>
              <a:t>            Проблематика:</a:t>
            </a:r>
            <a:endParaRPr lang="uk-UA" smtClean="0">
              <a:effectLst>
                <a:outerShdw blurRad="38100" dist="38100" dir="2700000" algn="tl">
                  <a:srgbClr val="C0C0C0"/>
                </a:outerShdw>
              </a:effectLst>
            </a:endParaRPr>
          </a:p>
        </p:txBody>
      </p:sp>
      <p:sp>
        <p:nvSpPr>
          <p:cNvPr id="24578" name="Объект 2"/>
          <p:cNvSpPr>
            <a:spLocks noGrp="1"/>
          </p:cNvSpPr>
          <p:nvPr>
            <p:ph idx="1"/>
          </p:nvPr>
        </p:nvSpPr>
        <p:spPr>
          <a:xfrm>
            <a:off x="1042988" y="1447800"/>
            <a:ext cx="7891462" cy="5294313"/>
          </a:xfrm>
        </p:spPr>
        <p:txBody>
          <a:bodyPr/>
          <a:lstStyle/>
          <a:p>
            <a:pPr marL="80963" indent="0" eaLnBrk="1" hangingPunct="1">
              <a:lnSpc>
                <a:spcPct val="95000"/>
              </a:lnSpc>
              <a:spcAft>
                <a:spcPts val="1000"/>
              </a:spcAft>
              <a:buFont typeface="Wingdings 2" pitchFamily="18" charset="2"/>
              <a:buNone/>
            </a:pPr>
            <a:r>
              <a:rPr lang="uk-UA" sz="2700" smtClean="0">
                <a:latin typeface="Times New Roman" pitchFamily="18" charset="0"/>
                <a:cs typeface="Times New Roman" pitchFamily="18" charset="0"/>
              </a:rPr>
              <a:t>* </a:t>
            </a:r>
            <a:r>
              <a:rPr lang="ru-RU" sz="1600" b="1" smtClean="0"/>
              <a:t>осуд національної байдужості й нагадування: «нема на світі України, немає другого Дніпра»; </a:t>
            </a:r>
          </a:p>
          <a:p>
            <a:pPr marL="80963" indent="0" eaLnBrk="1" hangingPunct="1">
              <a:lnSpc>
                <a:spcPct val="95000"/>
              </a:lnSpc>
              <a:spcAft>
                <a:spcPts val="1000"/>
              </a:spcAft>
              <a:buFont typeface="Wingdings 2" pitchFamily="18" charset="2"/>
              <a:buNone/>
            </a:pPr>
            <a:r>
              <a:rPr lang="ru-RU" sz="1600" b="1" smtClean="0"/>
              <a:t>* викриття лакейського схиляння перед чужоземним і заклик: «І чужому  научайтесь, й свого не цурайтесь»; </a:t>
            </a:r>
          </a:p>
          <a:p>
            <a:pPr marL="80963" indent="0" eaLnBrk="1" hangingPunct="1">
              <a:lnSpc>
                <a:spcPct val="95000"/>
              </a:lnSpc>
              <a:spcAft>
                <a:spcPts val="1000"/>
              </a:spcAft>
              <a:buFont typeface="Wingdings 2" pitchFamily="18" charset="2"/>
              <a:buNone/>
            </a:pPr>
            <a:r>
              <a:rPr lang="ru-RU" sz="1600" b="1" smtClean="0"/>
              <a:t>* засудження конформізму (пристосуванства) значної частини української еліти: «Славних прадідів великих правнуки погані»; </a:t>
            </a:r>
          </a:p>
          <a:p>
            <a:pPr marL="80963" indent="0" eaLnBrk="1" hangingPunct="1">
              <a:lnSpc>
                <a:spcPct val="95000"/>
              </a:lnSpc>
              <a:spcAft>
                <a:spcPts val="1000"/>
              </a:spcAft>
              <a:buFont typeface="Wingdings 2" pitchFamily="18" charset="2"/>
              <a:buNone/>
            </a:pPr>
            <a:r>
              <a:rPr lang="ru-RU" sz="1600" b="1" smtClean="0"/>
              <a:t>* осуд комплексу меншовартості («Чого ви чванитеся, ви! сини сердешної Украйни...»); </a:t>
            </a:r>
          </a:p>
          <a:p>
            <a:pPr marL="80963" indent="0" eaLnBrk="1" hangingPunct="1">
              <a:lnSpc>
                <a:spcPct val="95000"/>
              </a:lnSpc>
              <a:spcAft>
                <a:spcPts val="1000"/>
              </a:spcAft>
              <a:buFont typeface="Wingdings 2" pitchFamily="18" charset="2"/>
              <a:buNone/>
            </a:pPr>
            <a:r>
              <a:rPr lang="ru-RU" sz="1600" b="1" smtClean="0"/>
              <a:t>* критичний перегляд національної історії з метою уникнути помилок державотворення у майбутньому («Прочитайте знову тую славу...»).  </a:t>
            </a:r>
          </a:p>
        </p:txBody>
      </p:sp>
      <p:pic>
        <p:nvPicPr>
          <p:cNvPr id="24579" name="Picture 2"/>
          <p:cNvPicPr>
            <a:picLocks noChangeAspect="1" noChangeArrowheads="1"/>
          </p:cNvPicPr>
          <p:nvPr/>
        </p:nvPicPr>
        <p:blipFill>
          <a:blip r:embed="rId2"/>
          <a:srcRect/>
          <a:stretch>
            <a:fillRect/>
          </a:stretch>
        </p:blipFill>
        <p:spPr bwMode="auto">
          <a:xfrm>
            <a:off x="0" y="115888"/>
            <a:ext cx="1266825" cy="14065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bwMode="auto">
          <a:xfrm>
            <a:off x="1403350" y="-100013"/>
            <a:ext cx="7497763" cy="1143001"/>
          </a:xfrm>
        </p:spPr>
        <p:txBody>
          <a:bodyPr vert="horz" wrap="square" lIns="91440" tIns="45720" rIns="91440" bIns="45720" numCol="1" anchorCtr="0" compatLnSpc="1">
            <a:prstTxWarp prst="textNoShape">
              <a:avLst/>
            </a:prstTxWarp>
          </a:bodyPr>
          <a:lstStyle/>
          <a:p>
            <a:pPr algn="ctr" eaLnBrk="1" hangingPunct="1"/>
            <a:r>
              <a:rPr lang="uk-UA" sz="4800" b="1" smtClean="0">
                <a:effectLst/>
                <a:latin typeface="Times New Roman" pitchFamily="18" charset="0"/>
                <a:ea typeface="Calibri" pitchFamily="34" charset="0"/>
                <a:cs typeface="Times New Roman" pitchFamily="18" charset="0"/>
              </a:rPr>
              <a:t>Тестове опитування:</a:t>
            </a:r>
          </a:p>
        </p:txBody>
      </p:sp>
      <p:sp>
        <p:nvSpPr>
          <p:cNvPr id="25602" name="Объект 2"/>
          <p:cNvSpPr>
            <a:spLocks noGrp="1"/>
          </p:cNvSpPr>
          <p:nvPr>
            <p:ph idx="1"/>
          </p:nvPr>
        </p:nvSpPr>
        <p:spPr>
          <a:xfrm>
            <a:off x="1042988" y="981075"/>
            <a:ext cx="7993062" cy="4800600"/>
          </a:xfrm>
        </p:spPr>
        <p:txBody>
          <a:bodyPr/>
          <a:lstStyle/>
          <a:p>
            <a:pPr marL="80963" indent="0" eaLnBrk="1" hangingPunct="1"/>
            <a:r>
              <a:rPr lang="uk-UA" sz="1800" b="1" smtClean="0"/>
              <a:t>1.За що поет дорікає панству? Вони:</a:t>
            </a:r>
          </a:p>
          <a:p>
            <a:pPr marL="80963" indent="0" eaLnBrk="1" hangingPunct="1"/>
            <a:r>
              <a:rPr lang="uk-UA" sz="1800" smtClean="0"/>
              <a:t>А) багато їдять і сплять; Б) не читають класичної літератури;   В) правдою торгують і бога зневажають</a:t>
            </a:r>
            <a:r>
              <a:rPr lang="uk-UA" sz="1800" i="1" smtClean="0"/>
              <a:t>;</a:t>
            </a:r>
            <a:r>
              <a:rPr lang="uk-UA" sz="1800" smtClean="0"/>
              <a:t>  </a:t>
            </a:r>
          </a:p>
          <a:p>
            <a:pPr marL="80963" indent="0" eaLnBrk="1" hangingPunct="1"/>
            <a:r>
              <a:rPr lang="uk-UA" sz="1800" smtClean="0"/>
              <a:t>Г) байдужі до долі дітей-сиріт.</a:t>
            </a:r>
          </a:p>
          <a:p>
            <a:pPr marL="80963" indent="0" eaLnBrk="1" hangingPunct="1"/>
            <a:r>
              <a:rPr lang="uk-UA" sz="1800" b="1" smtClean="0"/>
              <a:t>2. Т. Шевченко називає Україну:</a:t>
            </a:r>
          </a:p>
          <a:p>
            <a:pPr marL="80963" indent="0" eaLnBrk="1" hangingPunct="1"/>
            <a:r>
              <a:rPr lang="uk-UA" sz="1800" smtClean="0"/>
              <a:t>А) великою руїною</a:t>
            </a:r>
            <a:r>
              <a:rPr lang="uk-UA" sz="1800" i="1" smtClean="0"/>
              <a:t>; </a:t>
            </a:r>
            <a:r>
              <a:rPr lang="uk-UA" sz="1800" smtClean="0"/>
              <a:t>Б) пограбованою і приниженою;   </a:t>
            </a:r>
          </a:p>
          <a:p>
            <a:pPr marL="80963" indent="0" eaLnBrk="1" hangingPunct="1"/>
            <a:r>
              <a:rPr lang="uk-UA" sz="1800" smtClean="0"/>
              <a:t>В) квітучим раєм; Г) дівчиною-красунею.</a:t>
            </a:r>
          </a:p>
          <a:p>
            <a:pPr marL="80963" indent="0" eaLnBrk="1" hangingPunct="1"/>
            <a:r>
              <a:rPr lang="uk-UA" sz="1800" b="1" smtClean="0"/>
              <a:t>3. Поет у творі критично ставиться до тих, хто:</a:t>
            </a:r>
          </a:p>
          <a:p>
            <a:pPr marL="80963" indent="0" eaLnBrk="1" hangingPunct="1"/>
            <a:r>
              <a:rPr lang="uk-UA" sz="2000" smtClean="0"/>
              <a:t>А) не цікавиться історичним минулим рідного краю;  Б) намагається виїхати за кордон</a:t>
            </a:r>
            <a:r>
              <a:rPr lang="uk-UA" sz="2000" i="1" smtClean="0"/>
              <a:t>; </a:t>
            </a:r>
          </a:p>
          <a:p>
            <a:pPr marL="80963" indent="0" eaLnBrk="1" hangingPunct="1"/>
            <a:r>
              <a:rPr lang="uk-UA" sz="1800" smtClean="0"/>
              <a:t>В) зневажає мову;   Г) відцурався від народних традицій.</a:t>
            </a:r>
          </a:p>
          <a:p>
            <a:pPr marL="80963" indent="0" eaLnBrk="1" hangingPunct="1">
              <a:lnSpc>
                <a:spcPct val="115000"/>
              </a:lnSpc>
              <a:spcAft>
                <a:spcPts val="1000"/>
              </a:spcAft>
              <a:buFont typeface="Wingdings 2" pitchFamily="18" charset="2"/>
              <a:buNone/>
            </a:pPr>
            <a:endParaRPr lang="ru-RU" sz="1800" smtClean="0"/>
          </a:p>
        </p:txBody>
      </p:sp>
      <p:pic>
        <p:nvPicPr>
          <p:cNvPr id="25603" name="Picture 2"/>
          <p:cNvPicPr>
            <a:picLocks noChangeAspect="1" noChangeArrowheads="1"/>
          </p:cNvPicPr>
          <p:nvPr/>
        </p:nvPicPr>
        <p:blipFill>
          <a:blip r:embed="rId2"/>
          <a:srcRect/>
          <a:stretch>
            <a:fillRect/>
          </a:stretch>
        </p:blipFill>
        <p:spPr bwMode="auto">
          <a:xfrm>
            <a:off x="1588" y="11113"/>
            <a:ext cx="1257300" cy="139223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bwMode="auto">
          <a:xfrm>
            <a:off x="1331913" y="0"/>
            <a:ext cx="7497762" cy="1143000"/>
          </a:xfrm>
        </p:spPr>
        <p:txBody>
          <a:bodyPr vert="horz" wrap="square" lIns="91440" tIns="45720" rIns="91440" bIns="45720" numCol="1" anchorCtr="0" compatLnSpc="1">
            <a:prstTxWarp prst="textNoShape">
              <a:avLst/>
            </a:prstTxWarp>
          </a:bodyPr>
          <a:lstStyle/>
          <a:p>
            <a:pPr algn="ctr" eaLnBrk="1" hangingPunct="1">
              <a:lnSpc>
                <a:spcPct val="115000"/>
              </a:lnSpc>
              <a:spcAft>
                <a:spcPts val="1000"/>
              </a:spcAft>
            </a:pPr>
            <a:r>
              <a:rPr lang="uk-UA" sz="4400" b="1" smtClean="0">
                <a:effectLst/>
                <a:latin typeface="Times New Roman" pitchFamily="18" charset="0"/>
                <a:ea typeface="Calibri" pitchFamily="34" charset="0"/>
                <a:cs typeface="Times New Roman" pitchFamily="18" charset="0"/>
              </a:rPr>
              <a:t>Тестове опитування:</a:t>
            </a:r>
          </a:p>
        </p:txBody>
      </p:sp>
      <p:sp>
        <p:nvSpPr>
          <p:cNvPr id="26626" name="Объект 2"/>
          <p:cNvSpPr>
            <a:spLocks noGrp="1"/>
          </p:cNvSpPr>
          <p:nvPr>
            <p:ph idx="1"/>
          </p:nvPr>
        </p:nvSpPr>
        <p:spPr>
          <a:xfrm>
            <a:off x="1116013" y="1557338"/>
            <a:ext cx="7891462" cy="4718050"/>
          </a:xfrm>
        </p:spPr>
        <p:txBody>
          <a:bodyPr/>
          <a:lstStyle/>
          <a:p>
            <a:pPr marL="80963" indent="0" eaLnBrk="1" hangingPunct="1">
              <a:lnSpc>
                <a:spcPct val="105000"/>
              </a:lnSpc>
              <a:spcAft>
                <a:spcPts val="1000"/>
              </a:spcAft>
              <a:buFont typeface="Wingdings 2" pitchFamily="18" charset="2"/>
              <a:buNone/>
            </a:pPr>
            <a:r>
              <a:rPr lang="uk-UA" sz="1800" b="1" smtClean="0">
                <a:latin typeface="Times New Roman" pitchFamily="18" charset="0"/>
                <a:ea typeface="Calibri" pitchFamily="34" charset="0"/>
                <a:cs typeface="Times New Roman" pitchFamily="18" charset="0"/>
              </a:rPr>
              <a:t>4. Емігрувавши за кордон, українці розшукують там: </a:t>
            </a:r>
          </a:p>
          <a:p>
            <a:pPr marL="80963" indent="0" eaLnBrk="1" hangingPunct="1">
              <a:lnSpc>
                <a:spcPct val="105000"/>
              </a:lnSpc>
              <a:spcAft>
                <a:spcPts val="1000"/>
              </a:spcAft>
              <a:buFont typeface="Wingdings 2" pitchFamily="18" charset="2"/>
              <a:buNone/>
            </a:pPr>
            <a:r>
              <a:rPr lang="uk-UA" sz="1800" smtClean="0">
                <a:latin typeface="Times New Roman" pitchFamily="18" charset="0"/>
                <a:ea typeface="Calibri" pitchFamily="34" charset="0"/>
                <a:cs typeface="Times New Roman" pitchFamily="18" charset="0"/>
              </a:rPr>
              <a:t>А) нові помешкання; Б) добро;</a:t>
            </a:r>
            <a:r>
              <a:rPr lang="uk-UA" sz="1800" i="1" smtClean="0">
                <a:latin typeface="Times New Roman" pitchFamily="18" charset="0"/>
                <a:ea typeface="Calibri" pitchFamily="34" charset="0"/>
                <a:cs typeface="Times New Roman" pitchFamily="18" charset="0"/>
              </a:rPr>
              <a:t> </a:t>
            </a:r>
          </a:p>
          <a:p>
            <a:pPr marL="80963" indent="0" eaLnBrk="1" hangingPunct="1">
              <a:lnSpc>
                <a:spcPct val="105000"/>
              </a:lnSpc>
              <a:spcAft>
                <a:spcPts val="1000"/>
              </a:spcAft>
              <a:buFont typeface="Wingdings 2" pitchFamily="18" charset="2"/>
              <a:buNone/>
            </a:pPr>
            <a:r>
              <a:rPr lang="uk-UA" sz="1800" smtClean="0">
                <a:latin typeface="Times New Roman" pitchFamily="18" charset="0"/>
                <a:ea typeface="Calibri" pitchFamily="34" charset="0"/>
                <a:cs typeface="Times New Roman" pitchFamily="18" charset="0"/>
              </a:rPr>
              <a:t>В) райський куток;  Г) чарівне диво.</a:t>
            </a:r>
          </a:p>
          <a:p>
            <a:pPr marL="80963" indent="0" eaLnBrk="1" hangingPunct="1">
              <a:lnSpc>
                <a:spcPct val="105000"/>
              </a:lnSpc>
              <a:spcAft>
                <a:spcPts val="1000"/>
              </a:spcAft>
              <a:buFont typeface="Wingdings 2" pitchFamily="18" charset="2"/>
              <a:buNone/>
            </a:pPr>
            <a:r>
              <a:rPr lang="uk-UA" sz="1800" b="1" smtClean="0">
                <a:latin typeface="Times New Roman" pitchFamily="18" charset="0"/>
                <a:ea typeface="Calibri" pitchFamily="34" charset="0"/>
                <a:cs typeface="Times New Roman" pitchFamily="18" charset="0"/>
              </a:rPr>
              <a:t>5. Україна у творі порівнюється із:</a:t>
            </a:r>
          </a:p>
          <a:p>
            <a:pPr marL="80963" indent="0" eaLnBrk="1" hangingPunct="1">
              <a:lnSpc>
                <a:spcPct val="105000"/>
              </a:lnSpc>
              <a:spcAft>
                <a:spcPts val="1000"/>
              </a:spcAft>
              <a:buFont typeface="Wingdings 2" pitchFamily="18" charset="2"/>
              <a:buNone/>
            </a:pPr>
            <a:r>
              <a:rPr lang="uk-UA" sz="1800" smtClean="0">
                <a:latin typeface="Times New Roman" pitchFamily="18" charset="0"/>
                <a:ea typeface="Calibri" pitchFamily="34" charset="0"/>
                <a:cs typeface="Times New Roman" pitchFamily="18" charset="0"/>
              </a:rPr>
              <a:t>А) тихим раєм;</a:t>
            </a:r>
            <a:r>
              <a:rPr lang="uk-UA" sz="1800" i="1" smtClean="0">
                <a:latin typeface="Times New Roman" pitchFamily="18" charset="0"/>
                <a:ea typeface="Calibri" pitchFamily="34" charset="0"/>
                <a:cs typeface="Times New Roman" pitchFamily="18" charset="0"/>
              </a:rPr>
              <a:t> </a:t>
            </a:r>
            <a:r>
              <a:rPr lang="uk-UA" sz="1800" smtClean="0">
                <a:latin typeface="Times New Roman" pitchFamily="18" charset="0"/>
                <a:ea typeface="Calibri" pitchFamily="34" charset="0"/>
                <a:cs typeface="Times New Roman" pitchFamily="18" charset="0"/>
              </a:rPr>
              <a:t>Б) кутком світла і тепла;  </a:t>
            </a:r>
          </a:p>
          <a:p>
            <a:pPr marL="80963" indent="0" eaLnBrk="1" hangingPunct="1">
              <a:lnSpc>
                <a:spcPct val="105000"/>
              </a:lnSpc>
              <a:spcAft>
                <a:spcPts val="1000"/>
              </a:spcAft>
              <a:buFont typeface="Wingdings 2" pitchFamily="18" charset="2"/>
              <a:buNone/>
            </a:pPr>
            <a:r>
              <a:rPr lang="uk-UA" sz="1800" smtClean="0">
                <a:latin typeface="Times New Roman" pitchFamily="18" charset="0"/>
                <a:ea typeface="Calibri" pitchFamily="34" charset="0"/>
                <a:cs typeface="Times New Roman" pitchFamily="18" charset="0"/>
              </a:rPr>
              <a:t>В) дивовижною планетою; Г) дівочою красою.</a:t>
            </a:r>
          </a:p>
          <a:p>
            <a:pPr marL="80963" indent="0" eaLnBrk="1" hangingPunct="1">
              <a:lnSpc>
                <a:spcPct val="105000"/>
              </a:lnSpc>
              <a:spcAft>
                <a:spcPts val="1000"/>
              </a:spcAft>
              <a:buFont typeface="Wingdings 2" pitchFamily="18" charset="2"/>
              <a:buNone/>
            </a:pPr>
            <a:r>
              <a:rPr lang="uk-UA" sz="1800" b="1" smtClean="0">
                <a:latin typeface="Times New Roman" pitchFamily="18" charset="0"/>
                <a:ea typeface="Calibri" pitchFamily="34" charset="0"/>
                <a:cs typeface="Times New Roman" pitchFamily="18" charset="0"/>
              </a:rPr>
              <a:t>6. На думку Т. Шевченка, правду, силу і волю можна відчути   виключно:</a:t>
            </a:r>
          </a:p>
          <a:p>
            <a:pPr marL="80963" indent="0" eaLnBrk="1" hangingPunct="1">
              <a:lnSpc>
                <a:spcPct val="105000"/>
              </a:lnSpc>
              <a:spcAft>
                <a:spcPts val="1000"/>
              </a:spcAft>
              <a:buFont typeface="Wingdings 2" pitchFamily="18" charset="2"/>
              <a:buNone/>
            </a:pPr>
            <a:r>
              <a:rPr lang="uk-UA" sz="1800" smtClean="0">
                <a:latin typeface="Times New Roman" pitchFamily="18" charset="0"/>
                <a:ea typeface="Calibri" pitchFamily="34" charset="0"/>
                <a:cs typeface="Times New Roman" pitchFamily="18" charset="0"/>
              </a:rPr>
              <a:t>А) на небі;  Б) у чужому краю; В) у рідній країні;</a:t>
            </a:r>
          </a:p>
          <a:p>
            <a:pPr marL="80963" indent="0" eaLnBrk="1" hangingPunct="1">
              <a:lnSpc>
                <a:spcPct val="105000"/>
              </a:lnSpc>
              <a:spcAft>
                <a:spcPts val="1000"/>
              </a:spcAft>
              <a:buFont typeface="Wingdings 2" pitchFamily="18" charset="2"/>
              <a:buNone/>
            </a:pPr>
            <a:r>
              <a:rPr lang="uk-UA" sz="1800" smtClean="0">
                <a:latin typeface="Times New Roman" pitchFamily="18" charset="0"/>
                <a:ea typeface="Calibri" pitchFamily="34" charset="0"/>
                <a:cs typeface="Times New Roman" pitchFamily="18" charset="0"/>
              </a:rPr>
              <a:t>Г) неподалік від місця, де ти народився.</a:t>
            </a:r>
          </a:p>
          <a:p>
            <a:pPr marL="80963" indent="0" eaLnBrk="1" hangingPunct="1">
              <a:lnSpc>
                <a:spcPct val="105000"/>
              </a:lnSpc>
              <a:spcAft>
                <a:spcPts val="1000"/>
              </a:spcAft>
              <a:buFont typeface="Wingdings 2" pitchFamily="18" charset="2"/>
              <a:buNone/>
            </a:pPr>
            <a:endParaRPr lang="ru-RU" sz="1800" b="1" smtClean="0">
              <a:ea typeface="Calibri" pitchFamily="34" charset="0"/>
              <a:cs typeface="Times New Roman" pitchFamily="18" charset="0"/>
            </a:endParaRPr>
          </a:p>
        </p:txBody>
      </p:sp>
      <p:pic>
        <p:nvPicPr>
          <p:cNvPr id="26627" name="Picture 2"/>
          <p:cNvPicPr>
            <a:picLocks noChangeAspect="1" noChangeArrowheads="1"/>
          </p:cNvPicPr>
          <p:nvPr/>
        </p:nvPicPr>
        <p:blipFill>
          <a:blip r:embed="rId2"/>
          <a:srcRect/>
          <a:stretch>
            <a:fillRect/>
          </a:stretch>
        </p:blipFill>
        <p:spPr bwMode="auto">
          <a:xfrm>
            <a:off x="0" y="115888"/>
            <a:ext cx="1404938" cy="155733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bwMode="auto"/>
        <p:txBody>
          <a:bodyPr vert="horz" wrap="square" lIns="91440" tIns="45720" rIns="91440" bIns="45720" numCol="1" anchorCtr="0" compatLnSpc="1">
            <a:prstTxWarp prst="textNoShape">
              <a:avLst/>
            </a:prstTxWarp>
          </a:bodyPr>
          <a:lstStyle/>
          <a:p>
            <a:pPr eaLnBrk="1" hangingPunct="1"/>
            <a:r>
              <a:rPr lang="uk-UA" sz="4800" b="1" smtClean="0">
                <a:effectLst/>
                <a:latin typeface="Times New Roman" pitchFamily="18" charset="0"/>
                <a:cs typeface="Times New Roman" pitchFamily="18" charset="0"/>
              </a:rPr>
              <a:t> </a:t>
            </a:r>
            <a:r>
              <a:rPr lang="uk-UA" sz="4800" b="1" smtClean="0">
                <a:effectLst/>
                <a:latin typeface="Times New Roman" pitchFamily="18" charset="0"/>
                <a:ea typeface="Calibri" pitchFamily="34" charset="0"/>
                <a:cs typeface="Times New Roman" pitchFamily="18" charset="0"/>
              </a:rPr>
              <a:t>Тестове опитування:</a:t>
            </a:r>
            <a:endParaRPr lang="ru-RU" sz="4800" b="1" smtClean="0">
              <a:effectLst/>
              <a:latin typeface="Times New Roman" pitchFamily="18" charset="0"/>
              <a:ea typeface="Calibri" pitchFamily="34" charset="0"/>
              <a:cs typeface="Times New Roman" pitchFamily="18" charset="0"/>
            </a:endParaRPr>
          </a:p>
        </p:txBody>
      </p:sp>
      <p:sp>
        <p:nvSpPr>
          <p:cNvPr id="27650" name="Rectangle 3"/>
          <p:cNvSpPr>
            <a:spLocks noGrp="1"/>
          </p:cNvSpPr>
          <p:nvPr>
            <p:ph type="body" idx="1"/>
          </p:nvPr>
        </p:nvSpPr>
        <p:spPr/>
        <p:txBody>
          <a:bodyPr/>
          <a:lstStyle/>
          <a:p>
            <a:pPr eaLnBrk="1" hangingPunct="1">
              <a:lnSpc>
                <a:spcPct val="80000"/>
              </a:lnSpc>
            </a:pPr>
            <a:r>
              <a:rPr lang="uk-UA" sz="2000" b="1" smtClean="0"/>
              <a:t>7. Неповторним для українців у світі є:</a:t>
            </a:r>
          </a:p>
          <a:p>
            <a:pPr eaLnBrk="1" hangingPunct="1">
              <a:lnSpc>
                <a:spcPct val="80000"/>
              </a:lnSpc>
            </a:pPr>
            <a:r>
              <a:rPr lang="uk-UA" sz="2000" smtClean="0"/>
              <a:t>А) Сибір;   Б) Дніпро;</a:t>
            </a:r>
            <a:r>
              <a:rPr lang="uk-UA" sz="2000" i="1" smtClean="0"/>
              <a:t> </a:t>
            </a:r>
            <a:r>
              <a:rPr lang="uk-UA" sz="2000" smtClean="0"/>
              <a:t>В) дивний рай;  Г) міф про волю.</a:t>
            </a:r>
          </a:p>
          <a:p>
            <a:pPr eaLnBrk="1" hangingPunct="1">
              <a:lnSpc>
                <a:spcPct val="80000"/>
              </a:lnSpc>
            </a:pPr>
            <a:r>
              <a:rPr lang="uk-UA" sz="2000" b="1" smtClean="0"/>
              <a:t>8. Тарас Григорович у творі, звертаючись до співвітчизників, за­кликає їх:</a:t>
            </a:r>
          </a:p>
          <a:p>
            <a:pPr eaLnBrk="1" hangingPunct="1">
              <a:lnSpc>
                <a:spcPct val="80000"/>
              </a:lnSpc>
            </a:pPr>
            <a:r>
              <a:rPr lang="uk-UA" sz="2000" smtClean="0"/>
              <a:t>А) поважати один одного;</a:t>
            </a:r>
          </a:p>
          <a:p>
            <a:pPr eaLnBrk="1" hangingPunct="1">
              <a:lnSpc>
                <a:spcPct val="80000"/>
              </a:lnSpc>
            </a:pPr>
            <a:r>
              <a:rPr lang="uk-UA" sz="2000" smtClean="0"/>
              <a:t>Б) писати художні твори про минувшину;</a:t>
            </a:r>
          </a:p>
          <a:p>
            <a:pPr eaLnBrk="1" hangingPunct="1">
              <a:lnSpc>
                <a:spcPct val="80000"/>
              </a:lnSpc>
            </a:pPr>
            <a:r>
              <a:rPr lang="uk-UA" sz="2000" smtClean="0"/>
              <a:t>В) вирушити за кордон на пошук щасливої долі;</a:t>
            </a:r>
          </a:p>
          <a:p>
            <a:pPr eaLnBrk="1" hangingPunct="1">
              <a:lnSpc>
                <a:spcPct val="80000"/>
              </a:lnSpc>
            </a:pPr>
            <a:r>
              <a:rPr lang="uk-UA" sz="2000" smtClean="0"/>
              <a:t>Г) чужому навчатися і свого не цуратися.</a:t>
            </a:r>
          </a:p>
          <a:p>
            <a:pPr eaLnBrk="1" hangingPunct="1">
              <a:lnSpc>
                <a:spcPct val="80000"/>
              </a:lnSpc>
            </a:pPr>
            <a:r>
              <a:rPr lang="uk-UA" sz="2000" b="1" smtClean="0"/>
              <a:t>9. Зазначаючи про майбутнє покоління, поет:</a:t>
            </a:r>
          </a:p>
          <a:p>
            <a:pPr eaLnBrk="1" hangingPunct="1">
              <a:lnSpc>
                <a:spcPct val="80000"/>
              </a:lnSpc>
            </a:pPr>
            <a:r>
              <a:rPr lang="uk-UA" sz="2000" smtClean="0"/>
              <a:t>А) гнівається на них через їх неосвіченість; </a:t>
            </a:r>
          </a:p>
          <a:p>
            <a:pPr eaLnBrk="1" hangingPunct="1">
              <a:lnSpc>
                <a:spcPct val="80000"/>
              </a:lnSpc>
            </a:pPr>
            <a:r>
              <a:rPr lang="uk-UA" sz="2000" smtClean="0"/>
              <a:t>Б) просить не дурити дітей; </a:t>
            </a:r>
          </a:p>
          <a:p>
            <a:pPr eaLnBrk="1" hangingPunct="1">
              <a:lnSpc>
                <a:spcPct val="80000"/>
              </a:lnSpc>
            </a:pPr>
            <a:r>
              <a:rPr lang="uk-UA" sz="2000" smtClean="0"/>
              <a:t>В) висловлює занепокоєність з приводу їх поневолення;  </a:t>
            </a:r>
          </a:p>
          <a:p>
            <a:pPr eaLnBrk="1" hangingPunct="1">
              <a:lnSpc>
                <a:spcPct val="80000"/>
              </a:lnSpc>
            </a:pPr>
            <a:r>
              <a:rPr lang="uk-UA" sz="2000" smtClean="0"/>
              <a:t>Г) вважає марною справу щодо національного виховання ді­тей і молоді.</a:t>
            </a:r>
            <a:endParaRPr lang="ru-RU" sz="20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bwMode="auto"/>
        <p:txBody>
          <a:bodyPr vert="horz" wrap="square" lIns="91440" tIns="45720" rIns="91440" bIns="45720" numCol="1" anchorCtr="0" compatLnSpc="1">
            <a:prstTxWarp prst="textNoShape">
              <a:avLst/>
            </a:prstTxWarp>
          </a:bodyPr>
          <a:lstStyle/>
          <a:p>
            <a:pPr eaLnBrk="1" hangingPunct="1"/>
            <a:r>
              <a:rPr lang="uk-UA" sz="4800" b="1" smtClean="0">
                <a:effectLst/>
                <a:latin typeface="Times New Roman" pitchFamily="18" charset="0"/>
                <a:ea typeface="Calibri" pitchFamily="34" charset="0"/>
                <a:cs typeface="Times New Roman" pitchFamily="18" charset="0"/>
              </a:rPr>
              <a:t>Тестове опитування:</a:t>
            </a:r>
            <a:endParaRPr lang="ru-RU" sz="4800" b="1" smtClean="0">
              <a:effectLst/>
              <a:latin typeface="Times New Roman" pitchFamily="18" charset="0"/>
              <a:ea typeface="Calibri" pitchFamily="34" charset="0"/>
              <a:cs typeface="Times New Roman" pitchFamily="18" charset="0"/>
            </a:endParaRPr>
          </a:p>
        </p:txBody>
      </p:sp>
      <p:sp>
        <p:nvSpPr>
          <p:cNvPr id="28674" name="Rectangle 3"/>
          <p:cNvSpPr>
            <a:spLocks noGrp="1"/>
          </p:cNvSpPr>
          <p:nvPr>
            <p:ph type="body" idx="1"/>
          </p:nvPr>
        </p:nvSpPr>
        <p:spPr/>
        <p:txBody>
          <a:bodyPr/>
          <a:lstStyle/>
          <a:p>
            <a:pPr eaLnBrk="1" hangingPunct="1">
              <a:lnSpc>
                <a:spcPct val="80000"/>
              </a:lnSpc>
            </a:pPr>
            <a:r>
              <a:rPr lang="uk-UA" sz="2000" b="1" smtClean="0"/>
              <a:t>10. Якби вчились українці так, як треба, то вони були:</a:t>
            </a:r>
          </a:p>
          <a:p>
            <a:pPr eaLnBrk="1" hangingPunct="1">
              <a:lnSpc>
                <a:spcPct val="80000"/>
              </a:lnSpc>
            </a:pPr>
            <a:r>
              <a:rPr lang="uk-UA" sz="2000" smtClean="0"/>
              <a:t>А) належним чином освіченими; </a:t>
            </a:r>
          </a:p>
          <a:p>
            <a:pPr eaLnBrk="1" hangingPunct="1">
              <a:lnSpc>
                <a:spcPct val="80000"/>
              </a:lnSpc>
            </a:pPr>
            <a:r>
              <a:rPr lang="uk-UA" sz="2000" smtClean="0"/>
              <a:t>Б) шанованими людьми серед інших народів;  </a:t>
            </a:r>
          </a:p>
          <a:p>
            <a:pPr eaLnBrk="1" hangingPunct="1">
              <a:lnSpc>
                <a:spcPct val="80000"/>
              </a:lnSpc>
            </a:pPr>
            <a:r>
              <a:rPr lang="uk-UA" sz="2000" smtClean="0"/>
              <a:t>В) не цуралися здобутками пращурів;   Г) мудрими.</a:t>
            </a:r>
          </a:p>
          <a:p>
            <a:pPr eaLnBrk="1" hangingPunct="1">
              <a:lnSpc>
                <a:spcPct val="80000"/>
              </a:lnSpc>
            </a:pPr>
            <a:r>
              <a:rPr lang="uk-UA" sz="2000" smtClean="0"/>
              <a:t> </a:t>
            </a:r>
            <a:r>
              <a:rPr lang="uk-UA" sz="2000" b="1" smtClean="0"/>
              <a:t>11. Історію Т. Шевченко вважає:</a:t>
            </a:r>
          </a:p>
          <a:p>
            <a:pPr eaLnBrk="1" hangingPunct="1">
              <a:lnSpc>
                <a:spcPct val="80000"/>
              </a:lnSpc>
            </a:pPr>
            <a:r>
              <a:rPr lang="uk-UA" sz="2000" smtClean="0"/>
              <a:t>А) поемою вільного народу; </a:t>
            </a:r>
          </a:p>
          <a:p>
            <a:pPr eaLnBrk="1" hangingPunct="1">
              <a:lnSpc>
                <a:spcPct val="80000"/>
              </a:lnSpc>
            </a:pPr>
            <a:r>
              <a:rPr lang="uk-UA" sz="2000" smtClean="0"/>
              <a:t>Б) заплутаною і чітко не обґрунтованою;   </a:t>
            </a:r>
          </a:p>
          <a:p>
            <a:pPr eaLnBrk="1" hangingPunct="1">
              <a:lnSpc>
                <a:spcPct val="80000"/>
              </a:lnSpc>
            </a:pPr>
            <a:r>
              <a:rPr lang="uk-UA" sz="2000" smtClean="0"/>
              <a:t>В) домислом і упередженням кожного;   </a:t>
            </a:r>
          </a:p>
          <a:p>
            <a:pPr eaLnBrk="1" hangingPunct="1">
              <a:lnSpc>
                <a:spcPct val="80000"/>
              </a:lnSpc>
            </a:pPr>
            <a:r>
              <a:rPr lang="uk-UA" sz="2000" smtClean="0"/>
              <a:t>Г) недоопрацьованою суспільством.</a:t>
            </a:r>
          </a:p>
          <a:p>
            <a:pPr eaLnBrk="1" hangingPunct="1">
              <a:lnSpc>
                <a:spcPct val="80000"/>
              </a:lnSpc>
            </a:pPr>
            <a:r>
              <a:rPr lang="uk-UA" sz="2000" b="1" smtClean="0"/>
              <a:t>12. Знаючи всі мови слов’янського люду, письменник дорікає те­перішньому поколінню в тому, що воно:</a:t>
            </a:r>
          </a:p>
          <a:p>
            <a:pPr eaLnBrk="1" hangingPunct="1">
              <a:lnSpc>
                <a:spcPct val="80000"/>
              </a:lnSpc>
            </a:pPr>
            <a:r>
              <a:rPr lang="uk-UA" sz="2000" smtClean="0"/>
              <a:t>А) намагається залишити українців виїхати за кордон;</a:t>
            </a:r>
          </a:p>
          <a:p>
            <a:pPr eaLnBrk="1" hangingPunct="1">
              <a:lnSpc>
                <a:spcPct val="80000"/>
              </a:lnSpc>
            </a:pPr>
            <a:r>
              <a:rPr lang="uk-UA" sz="2000" smtClean="0"/>
              <a:t>Б) не вивчають рідної;     В) говорять суржиком;  </a:t>
            </a:r>
          </a:p>
          <a:p>
            <a:pPr eaLnBrk="1" hangingPunct="1">
              <a:lnSpc>
                <a:spcPct val="80000"/>
              </a:lnSpc>
            </a:pPr>
            <a:r>
              <a:rPr lang="uk-UA" sz="2000" smtClean="0"/>
              <a:t>Г) не складало віршів і пісень українською.</a:t>
            </a:r>
          </a:p>
          <a:p>
            <a:pPr eaLnBrk="1" hangingPunct="1">
              <a:lnSpc>
                <a:spcPct val="80000"/>
              </a:lnSpc>
            </a:pPr>
            <a:endParaRPr lang="ru-RU" sz="20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350" y="-242888"/>
            <a:ext cx="7497763" cy="1143001"/>
          </a:xfrm>
        </p:spPr>
        <p:txBody>
          <a:bodyPr/>
          <a:lstStyle/>
          <a:p>
            <a:pPr algn="ctr" eaLnBrk="1" fontAlgn="auto" hangingPunct="1">
              <a:spcAft>
                <a:spcPts val="0"/>
              </a:spcAft>
              <a:defRPr/>
            </a:pPr>
            <a:r>
              <a:rPr lang="uk-UA" sz="4000" b="1" dirty="0" smtClean="0">
                <a:solidFill>
                  <a:schemeClr val="accent3">
                    <a:lumMod val="75000"/>
                  </a:schemeClr>
                </a:solidFill>
                <a:latin typeface="Times New Roman" pitchFamily="18" charset="0"/>
                <a:cs typeface="Times New Roman" pitchFamily="18" charset="0"/>
              </a:rPr>
              <a:t>Т.Шевченко передбачає:</a:t>
            </a:r>
            <a:endParaRPr lang="ru-RU" sz="4000" b="1" dirty="0">
              <a:solidFill>
                <a:schemeClr val="accent3">
                  <a:lumMod val="75000"/>
                </a:schemeClr>
              </a:solidFill>
              <a:latin typeface="Times New Roman" pitchFamily="18" charset="0"/>
              <a:cs typeface="Times New Roman" pitchFamily="18" charset="0"/>
            </a:endParaRPr>
          </a:p>
        </p:txBody>
      </p:sp>
      <p:sp>
        <p:nvSpPr>
          <p:cNvPr id="29698" name="Объект 2"/>
          <p:cNvSpPr>
            <a:spLocks noGrp="1"/>
          </p:cNvSpPr>
          <p:nvPr>
            <p:ph idx="1"/>
          </p:nvPr>
        </p:nvSpPr>
        <p:spPr>
          <a:xfrm>
            <a:off x="971550" y="836613"/>
            <a:ext cx="8064500" cy="6021387"/>
          </a:xfrm>
        </p:spPr>
        <p:txBody>
          <a:bodyPr/>
          <a:lstStyle/>
          <a:p>
            <a:pPr eaLnBrk="1" hangingPunct="1"/>
            <a:r>
              <a:rPr lang="uk-UA" b="1" smtClean="0">
                <a:latin typeface="Times New Roman" pitchFamily="18" charset="0"/>
                <a:ea typeface="Calibri" pitchFamily="34" charset="0"/>
                <a:cs typeface="Times New Roman" pitchFamily="18" charset="0"/>
              </a:rPr>
              <a:t>якщо українські вельможі не схаменуться, то скоро гнів поневолених «низів» суспільства змете їх:</a:t>
            </a:r>
            <a:r>
              <a:rPr lang="uk-UA" smtClean="0">
                <a:latin typeface="Times New Roman" pitchFamily="18" charset="0"/>
                <a:ea typeface="Calibri" pitchFamily="34" charset="0"/>
                <a:cs typeface="Times New Roman" pitchFamily="18" charset="0"/>
              </a:rPr>
              <a:t/>
            </a:r>
            <a:br>
              <a:rPr lang="uk-UA" smtClean="0">
                <a:latin typeface="Times New Roman" pitchFamily="18" charset="0"/>
                <a:ea typeface="Calibri" pitchFamily="34" charset="0"/>
                <a:cs typeface="Times New Roman" pitchFamily="18" charset="0"/>
              </a:rPr>
            </a:br>
            <a:r>
              <a:rPr lang="uk-UA" b="1" i="1" smtClean="0">
                <a:solidFill>
                  <a:srgbClr val="0070C0"/>
                </a:solidFill>
                <a:latin typeface="Times New Roman" pitchFamily="18" charset="0"/>
                <a:ea typeface="Calibri" pitchFamily="34" charset="0"/>
                <a:cs typeface="Times New Roman" pitchFamily="18" charset="0"/>
              </a:rPr>
              <a:t>«Настане суд, заговорять</a:t>
            </a:r>
            <a:br>
              <a:rPr lang="uk-UA" b="1" i="1" smtClean="0">
                <a:solidFill>
                  <a:srgbClr val="0070C0"/>
                </a:solidFill>
                <a:latin typeface="Times New Roman" pitchFamily="18" charset="0"/>
                <a:ea typeface="Calibri" pitchFamily="34" charset="0"/>
                <a:cs typeface="Times New Roman" pitchFamily="18" charset="0"/>
              </a:rPr>
            </a:br>
            <a:r>
              <a:rPr lang="uk-UA" b="1" i="1" smtClean="0">
                <a:solidFill>
                  <a:srgbClr val="0070C0"/>
                </a:solidFill>
                <a:latin typeface="Times New Roman" pitchFamily="18" charset="0"/>
                <a:ea typeface="Calibri" pitchFamily="34" charset="0"/>
                <a:cs typeface="Times New Roman" pitchFamily="18" charset="0"/>
              </a:rPr>
              <a:t>І Дніпро, і гори!</a:t>
            </a:r>
            <a:br>
              <a:rPr lang="uk-UA" b="1" i="1" smtClean="0">
                <a:solidFill>
                  <a:srgbClr val="0070C0"/>
                </a:solidFill>
                <a:latin typeface="Times New Roman" pitchFamily="18" charset="0"/>
                <a:ea typeface="Calibri" pitchFamily="34" charset="0"/>
                <a:cs typeface="Times New Roman" pitchFamily="18" charset="0"/>
              </a:rPr>
            </a:br>
            <a:r>
              <a:rPr lang="uk-UA" b="1" i="1" smtClean="0">
                <a:solidFill>
                  <a:srgbClr val="0070C0"/>
                </a:solidFill>
                <a:latin typeface="Times New Roman" pitchFamily="18" charset="0"/>
                <a:ea typeface="Calibri" pitchFamily="34" charset="0"/>
                <a:cs typeface="Times New Roman" pitchFamily="18" charset="0"/>
              </a:rPr>
              <a:t>І потече сторіками</a:t>
            </a:r>
            <a:br>
              <a:rPr lang="uk-UA" b="1" i="1" smtClean="0">
                <a:solidFill>
                  <a:srgbClr val="0070C0"/>
                </a:solidFill>
                <a:latin typeface="Times New Roman" pitchFamily="18" charset="0"/>
                <a:ea typeface="Calibri" pitchFamily="34" charset="0"/>
                <a:cs typeface="Times New Roman" pitchFamily="18" charset="0"/>
              </a:rPr>
            </a:br>
            <a:r>
              <a:rPr lang="uk-UA" b="1" i="1" smtClean="0">
                <a:solidFill>
                  <a:srgbClr val="0070C0"/>
                </a:solidFill>
                <a:latin typeface="Times New Roman" pitchFamily="18" charset="0"/>
                <a:ea typeface="Calibri" pitchFamily="34" charset="0"/>
                <a:cs typeface="Times New Roman" pitchFamily="18" charset="0"/>
              </a:rPr>
              <a:t>Кров у синє море</a:t>
            </a:r>
            <a:br>
              <a:rPr lang="uk-UA" b="1" i="1" smtClean="0">
                <a:solidFill>
                  <a:srgbClr val="0070C0"/>
                </a:solidFill>
                <a:latin typeface="Times New Roman" pitchFamily="18" charset="0"/>
                <a:ea typeface="Calibri" pitchFamily="34" charset="0"/>
                <a:cs typeface="Times New Roman" pitchFamily="18" charset="0"/>
              </a:rPr>
            </a:br>
            <a:r>
              <a:rPr lang="uk-UA" b="1" i="1" smtClean="0">
                <a:solidFill>
                  <a:srgbClr val="0070C0"/>
                </a:solidFill>
                <a:latin typeface="Times New Roman" pitchFamily="18" charset="0"/>
                <a:ea typeface="Calibri" pitchFamily="34" charset="0"/>
                <a:cs typeface="Times New Roman" pitchFamily="18" charset="0"/>
              </a:rPr>
              <a:t>Дітей ваших... і не буде</a:t>
            </a:r>
            <a:br>
              <a:rPr lang="uk-UA" b="1" i="1" smtClean="0">
                <a:solidFill>
                  <a:srgbClr val="0070C0"/>
                </a:solidFill>
                <a:latin typeface="Times New Roman" pitchFamily="18" charset="0"/>
                <a:ea typeface="Calibri" pitchFamily="34" charset="0"/>
                <a:cs typeface="Times New Roman" pitchFamily="18" charset="0"/>
              </a:rPr>
            </a:br>
            <a:r>
              <a:rPr lang="uk-UA" b="1" i="1" smtClean="0">
                <a:solidFill>
                  <a:srgbClr val="0070C0"/>
                </a:solidFill>
                <a:latin typeface="Times New Roman" pitchFamily="18" charset="0"/>
                <a:ea typeface="Calibri" pitchFamily="34" charset="0"/>
                <a:cs typeface="Times New Roman" pitchFamily="18" charset="0"/>
              </a:rPr>
              <a:t>Кому помагати».</a:t>
            </a:r>
            <a:br>
              <a:rPr lang="uk-UA" b="1" i="1" smtClean="0">
                <a:solidFill>
                  <a:srgbClr val="0070C0"/>
                </a:solidFill>
                <a:latin typeface="Times New Roman" pitchFamily="18" charset="0"/>
                <a:ea typeface="Calibri" pitchFamily="34" charset="0"/>
                <a:cs typeface="Times New Roman" pitchFamily="18" charset="0"/>
              </a:rPr>
            </a:br>
            <a:r>
              <a:rPr lang="uk-UA" b="1" i="1" smtClean="0">
                <a:solidFill>
                  <a:srgbClr val="0070C0"/>
                </a:solidFill>
                <a:latin typeface="Times New Roman" pitchFamily="18" charset="0"/>
                <a:ea typeface="Calibri" pitchFamily="34" charset="0"/>
                <a:cs typeface="Times New Roman" pitchFamily="18" charset="0"/>
              </a:rPr>
              <a:t> </a:t>
            </a:r>
          </a:p>
        </p:txBody>
      </p:sp>
      <p:pic>
        <p:nvPicPr>
          <p:cNvPr id="29699" name="Picture 2"/>
          <p:cNvPicPr>
            <a:picLocks noChangeAspect="1" noChangeArrowheads="1"/>
          </p:cNvPicPr>
          <p:nvPr/>
        </p:nvPicPr>
        <p:blipFill>
          <a:blip r:embed="rId2"/>
          <a:srcRect/>
          <a:stretch>
            <a:fillRect/>
          </a:stretch>
        </p:blipFill>
        <p:spPr bwMode="auto">
          <a:xfrm>
            <a:off x="5994400" y="2781300"/>
            <a:ext cx="2519363" cy="25193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bwMode="auto"/>
        <p:txBody>
          <a:bodyPr vert="horz" wrap="square" lIns="91440" tIns="45720" rIns="91440" bIns="45720" numCol="1" anchorCtr="0" compatLnSpc="1">
            <a:prstTxWarp prst="textNoShape">
              <a:avLst/>
            </a:prstTxWarp>
          </a:bodyPr>
          <a:lstStyle/>
          <a:p>
            <a:pPr eaLnBrk="1" hangingPunct="1"/>
            <a:r>
              <a:rPr lang="uk-UA" dirty="0" smtClean="0">
                <a:effectLst/>
                <a:latin typeface="Arial" charset="0"/>
              </a:rPr>
              <a:t>        </a:t>
            </a:r>
            <a:r>
              <a:rPr lang="uk-UA" dirty="0" smtClean="0">
                <a:solidFill>
                  <a:srgbClr val="FF66FF"/>
                </a:solidFill>
                <a:effectLst/>
              </a:rPr>
              <a:t>Домашнє завдання.</a:t>
            </a:r>
            <a:endParaRPr lang="ru-RU" dirty="0" smtClean="0">
              <a:solidFill>
                <a:srgbClr val="FF66FF"/>
              </a:solidFill>
              <a:effectLst/>
            </a:endParaRPr>
          </a:p>
        </p:txBody>
      </p:sp>
      <p:sp>
        <p:nvSpPr>
          <p:cNvPr id="32770" name="Rectangle 3"/>
          <p:cNvSpPr>
            <a:spLocks noGrp="1"/>
          </p:cNvSpPr>
          <p:nvPr>
            <p:ph type="body" idx="1"/>
          </p:nvPr>
        </p:nvSpPr>
        <p:spPr>
          <a:xfrm>
            <a:off x="1331913" y="1268413"/>
            <a:ext cx="7499350" cy="4800600"/>
          </a:xfrm>
        </p:spPr>
        <p:txBody>
          <a:bodyPr/>
          <a:lstStyle/>
          <a:p>
            <a:pPr eaLnBrk="1" hangingPunct="1">
              <a:buFont typeface="Wingdings 2" pitchFamily="18" charset="2"/>
              <a:buNone/>
            </a:pPr>
            <a:endParaRPr lang="uk-UA" sz="1800" dirty="0" smtClean="0"/>
          </a:p>
          <a:p>
            <a:pPr eaLnBrk="1" hangingPunct="1"/>
            <a:r>
              <a:rPr lang="uk-UA" sz="1800" dirty="0" smtClean="0">
                <a:latin typeface="Times New Roman" pitchFamily="18" charset="0"/>
              </a:rPr>
              <a:t>1.Прочитати  Т.Шевченка “І мертвим, і живим, і </a:t>
            </a:r>
            <a:r>
              <a:rPr lang="ru-RU" sz="1800" dirty="0" err="1" smtClean="0">
                <a:latin typeface="Times New Roman" pitchFamily="18" charset="0"/>
              </a:rPr>
              <a:t>ненарожденним</a:t>
            </a:r>
            <a:r>
              <a:rPr lang="ru-RU" dirty="0" smtClean="0">
                <a:latin typeface="Times New Roman" pitchFamily="18" charset="0"/>
              </a:rPr>
              <a:t> </a:t>
            </a:r>
            <a:r>
              <a:rPr lang="uk-UA" sz="1800" dirty="0" smtClean="0">
                <a:latin typeface="Times New Roman" pitchFamily="18" charset="0"/>
              </a:rPr>
              <a:t>…”</a:t>
            </a:r>
          </a:p>
          <a:p>
            <a:pPr eaLnBrk="1" hangingPunct="1"/>
            <a:r>
              <a:rPr lang="uk-UA" sz="1800" dirty="0" smtClean="0">
                <a:latin typeface="Times New Roman" pitchFamily="18" charset="0"/>
              </a:rPr>
              <a:t>2. Вивчити напам'ять  фрагмент (на вибір).</a:t>
            </a:r>
          </a:p>
          <a:p>
            <a:pPr eaLnBrk="1" hangingPunct="1"/>
            <a:r>
              <a:rPr lang="uk-UA" sz="1800" dirty="0" smtClean="0">
                <a:latin typeface="Times New Roman" pitchFamily="18" charset="0"/>
              </a:rPr>
              <a:t>3. Виконати тести на слайдах.</a:t>
            </a:r>
          </a:p>
          <a:p>
            <a:pPr eaLnBrk="1" hangingPunct="1"/>
            <a:r>
              <a:rPr lang="uk-UA" sz="1800" dirty="0" smtClean="0">
                <a:latin typeface="Times New Roman" pitchFamily="18" charset="0"/>
              </a:rPr>
              <a:t>4. Опрацювати теоретичний матеріал у підручнику на стор.236-239.</a:t>
            </a:r>
          </a:p>
          <a:p>
            <a:pPr eaLnBrk="1" hangingPunct="1"/>
            <a:endParaRPr lang="uk-UA" sz="1800" dirty="0" smtClean="0">
              <a:latin typeface="Times New Roman" pitchFamily="18" charset="0"/>
            </a:endParaRPr>
          </a:p>
          <a:p>
            <a:pPr eaLnBrk="1" hangingPunct="1"/>
            <a:r>
              <a:rPr lang="uk-UA" sz="1800" dirty="0" smtClean="0">
                <a:latin typeface="Colonna MT" pitchFamily="82" charset="0"/>
              </a:rPr>
              <a:t>Відповіді надіслати на електронну адресу: </a:t>
            </a:r>
            <a:r>
              <a:rPr lang="en-US" sz="1800" dirty="0" smtClean="0">
                <a:latin typeface="Times New Roman" pitchFamily="18" charset="0"/>
              </a:rPr>
              <a:t>toma120375@ukr.net</a:t>
            </a:r>
            <a:r>
              <a:rPr lang="ru-RU" sz="1800" dirty="0" smtClean="0">
                <a:latin typeface="Times New Roman" pitchFamily="18" charset="0"/>
              </a:rPr>
              <a:t>,</a:t>
            </a:r>
            <a:r>
              <a:rPr lang="uk-UA" sz="1800" dirty="0" smtClean="0">
                <a:latin typeface="Times New Roman" pitchFamily="18" charset="0"/>
              </a:rPr>
              <a:t> </a:t>
            </a:r>
            <a:r>
              <a:rPr lang="uk-UA" sz="1800" i="1" dirty="0" smtClean="0">
                <a:latin typeface="Times New Roman" pitchFamily="18" charset="0"/>
              </a:rPr>
              <a:t>вказавши клас, своє прізвище та </a:t>
            </a:r>
            <a:r>
              <a:rPr lang="uk-UA" sz="1800" i="1" dirty="0" err="1" smtClean="0">
                <a:latin typeface="Times New Roman" pitchFamily="18" charset="0"/>
              </a:rPr>
              <a:t>ім</a:t>
            </a:r>
            <a:r>
              <a:rPr lang="ru-RU" sz="1800" i="1" dirty="0" smtClean="0">
                <a:latin typeface="Times New Roman" pitchFamily="18" charset="0"/>
              </a:rPr>
              <a:t>’</a:t>
            </a:r>
            <a:r>
              <a:rPr lang="uk-UA" sz="1800" i="1" dirty="0" smtClean="0">
                <a:latin typeface="Times New Roman" pitchFamily="18" charset="0"/>
              </a:rPr>
              <a:t>я. Або на </a:t>
            </a:r>
            <a:r>
              <a:rPr lang="uk-UA" sz="1800" i="1" dirty="0" err="1" smtClean="0">
                <a:latin typeface="Times New Roman" pitchFamily="18" charset="0"/>
              </a:rPr>
              <a:t>Вайбер</a:t>
            </a:r>
            <a:r>
              <a:rPr lang="uk-UA" sz="1800" i="1" dirty="0" smtClean="0">
                <a:latin typeface="Times New Roman" pitchFamily="18" charset="0"/>
              </a:rPr>
              <a:t> 0986267378  також вказавши свої дані.</a:t>
            </a:r>
            <a:endParaRPr lang="uk-UA" sz="1800" dirty="0" smtClean="0">
              <a:latin typeface="Times New Roman" pitchFamily="18" charset="0"/>
            </a:endParaRPr>
          </a:p>
          <a:p>
            <a:pPr eaLnBrk="1" hangingPunct="1"/>
            <a:r>
              <a:rPr lang="uk-UA" sz="1800" dirty="0" smtClean="0">
                <a:solidFill>
                  <a:srgbClr val="FF66FF"/>
                </a:solidFill>
              </a:rPr>
              <a:t>Бажаю успіхів!</a:t>
            </a:r>
          </a:p>
          <a:p>
            <a:pPr eaLnBrk="1" hangingPunct="1"/>
            <a:endParaRPr lang="ru-RU" sz="1800" dirty="0" smtClean="0">
              <a:solidFill>
                <a:srgbClr val="FF66FF"/>
              </a:solidFill>
            </a:endParaRPr>
          </a:p>
        </p:txBody>
      </p:sp>
      <p:pic>
        <p:nvPicPr>
          <p:cNvPr id="32771" name="Picture 4" descr="Картинки по запросу &quot;смайлик&quot;"/>
          <p:cNvPicPr>
            <a:picLocks noChangeAspect="1" noChangeArrowheads="1"/>
          </p:cNvPicPr>
          <p:nvPr/>
        </p:nvPicPr>
        <p:blipFill>
          <a:blip r:embed="rId2"/>
          <a:srcRect/>
          <a:stretch>
            <a:fillRect/>
          </a:stretch>
        </p:blipFill>
        <p:spPr bwMode="auto">
          <a:xfrm>
            <a:off x="1547813" y="4797425"/>
            <a:ext cx="1485900" cy="13430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40200" y="981075"/>
            <a:ext cx="4752975" cy="4595813"/>
          </a:xfrm>
          <a:prstGeom prst="rect">
            <a:avLst/>
          </a:prstGeom>
        </p:spPr>
        <p:txBody>
          <a:bodyPr>
            <a:spAutoFit/>
          </a:bodyPr>
          <a:lstStyle/>
          <a:p>
            <a:pPr fontAlgn="auto">
              <a:lnSpc>
                <a:spcPct val="115000"/>
              </a:lnSpc>
              <a:spcBef>
                <a:spcPts val="0"/>
              </a:spcBef>
              <a:spcAft>
                <a:spcPts val="1000"/>
              </a:spcAft>
              <a:defRPr/>
            </a:pPr>
            <a:r>
              <a:rPr lang="uk-UA" sz="4800" b="1" i="1" dirty="0">
                <a:solidFill>
                  <a:schemeClr val="accent3">
                    <a:lumMod val="75000"/>
                  </a:schemeClr>
                </a:solidFill>
                <a:latin typeface="Times New Roman" pitchFamily="18" charset="0"/>
                <a:ea typeface="Calibri"/>
                <a:cs typeface="Times New Roman" pitchFamily="18" charset="0"/>
              </a:rPr>
              <a:t>   Нема на світі України,</a:t>
            </a:r>
            <a:endParaRPr lang="uk-UA" sz="4800" b="1" dirty="0">
              <a:solidFill>
                <a:schemeClr val="accent3">
                  <a:lumMod val="75000"/>
                </a:schemeClr>
              </a:solidFill>
              <a:latin typeface="Times New Roman" pitchFamily="18" charset="0"/>
              <a:ea typeface="Calibri"/>
              <a:cs typeface="Times New Roman" pitchFamily="18" charset="0"/>
            </a:endParaRPr>
          </a:p>
          <a:p>
            <a:pPr fontAlgn="auto">
              <a:lnSpc>
                <a:spcPct val="115000"/>
              </a:lnSpc>
              <a:spcBef>
                <a:spcPts val="0"/>
              </a:spcBef>
              <a:spcAft>
                <a:spcPts val="1000"/>
              </a:spcAft>
              <a:defRPr/>
            </a:pPr>
            <a:r>
              <a:rPr lang="uk-UA" sz="4800" b="1" i="1" dirty="0">
                <a:solidFill>
                  <a:schemeClr val="accent3">
                    <a:lumMod val="75000"/>
                  </a:schemeClr>
                </a:solidFill>
                <a:latin typeface="Times New Roman" pitchFamily="18" charset="0"/>
                <a:ea typeface="Calibri"/>
                <a:cs typeface="Times New Roman" pitchFamily="18" charset="0"/>
              </a:rPr>
              <a:t>   Немає другого Дніпра…</a:t>
            </a:r>
            <a:endParaRPr lang="uk-UA" sz="4800" b="1" dirty="0">
              <a:solidFill>
                <a:schemeClr val="accent3">
                  <a:lumMod val="75000"/>
                </a:schemeClr>
              </a:solidFill>
              <a:latin typeface="Times New Roman" pitchFamily="18" charset="0"/>
              <a:ea typeface="Calibri"/>
              <a:cs typeface="Times New Roman" pitchFamily="18" charset="0"/>
            </a:endParaRPr>
          </a:p>
          <a:p>
            <a:pPr fontAlgn="auto">
              <a:lnSpc>
                <a:spcPct val="115000"/>
              </a:lnSpc>
              <a:spcBef>
                <a:spcPts val="0"/>
              </a:spcBef>
              <a:spcAft>
                <a:spcPts val="1000"/>
              </a:spcAft>
              <a:defRPr/>
            </a:pPr>
            <a:r>
              <a:rPr lang="uk-UA" sz="4800" b="1" dirty="0">
                <a:solidFill>
                  <a:schemeClr val="accent3">
                    <a:lumMod val="75000"/>
                  </a:schemeClr>
                </a:solidFill>
                <a:latin typeface="Times New Roman" pitchFamily="18" charset="0"/>
                <a:ea typeface="Calibri"/>
                <a:cs typeface="Times New Roman" pitchFamily="18" charset="0"/>
              </a:rPr>
              <a:t>Т. Шевченко</a:t>
            </a:r>
          </a:p>
        </p:txBody>
      </p:sp>
      <p:pic>
        <p:nvPicPr>
          <p:cNvPr id="2050" name="Picture 2"/>
          <p:cNvPicPr>
            <a:picLocks noChangeAspect="1" noChangeArrowheads="1"/>
          </p:cNvPicPr>
          <p:nvPr/>
        </p:nvPicPr>
        <p:blipFill rotWithShape="1">
          <a:blip r:embed="rId2"/>
          <a:srcRect l="5947" t="4718" r="7127" b="5502"/>
          <a:stretch/>
        </p:blipFill>
        <p:spPr bwMode="auto">
          <a:xfrm>
            <a:off x="179388" y="830263"/>
            <a:ext cx="3759200" cy="4746625"/>
          </a:xfrm>
          <a:prstGeom prst="rect">
            <a:avLst/>
          </a:prstGeom>
          <a:ln w="57150">
            <a:solidFill>
              <a:schemeClr val="tx2">
                <a:lumMod val="60000"/>
                <a:lumOff val="40000"/>
              </a:schemeClr>
            </a:solidFill>
          </a:ln>
        </p:spPr>
        <p:style>
          <a:lnRef idx="3">
            <a:schemeClr val="lt1"/>
          </a:lnRef>
          <a:fillRef idx="1">
            <a:schemeClr val="accent5"/>
          </a:fillRef>
          <a:effectRef idx="1">
            <a:schemeClr val="accent5"/>
          </a:effectRef>
          <a:fontRef idx="minor">
            <a:schemeClr val="lt1"/>
          </a:fontRef>
        </p:style>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350" y="9525"/>
            <a:ext cx="7497763" cy="490538"/>
          </a:xfrm>
        </p:spPr>
        <p:txBody>
          <a:bodyPr>
            <a:normAutofit fontScale="90000"/>
          </a:bodyPr>
          <a:lstStyle/>
          <a:p>
            <a:pPr algn="ctr" eaLnBrk="1" fontAlgn="auto" hangingPunct="1">
              <a:spcAft>
                <a:spcPts val="0"/>
              </a:spcAft>
              <a:defRPr/>
            </a:pPr>
            <a:r>
              <a:rPr lang="uk-UA" sz="4400" b="1" dirty="0" smtClean="0">
                <a:solidFill>
                  <a:schemeClr val="accent3">
                    <a:lumMod val="75000"/>
                  </a:schemeClr>
                </a:solidFill>
                <a:effectLst/>
                <a:latin typeface="Times New Roman" pitchFamily="18" charset="0"/>
                <a:ea typeface="Calibri"/>
                <a:cs typeface="Times New Roman" pitchFamily="18" charset="0"/>
              </a:rPr>
              <a:t>Життєва основа твору:</a:t>
            </a:r>
            <a:endParaRPr lang="uk-UA" b="1" dirty="0">
              <a:solidFill>
                <a:schemeClr val="accent3">
                  <a:lumMod val="75000"/>
                </a:schemeClr>
              </a:solidFill>
              <a:latin typeface="Times New Roman" pitchFamily="18" charset="0"/>
              <a:cs typeface="Times New Roman" pitchFamily="18" charset="0"/>
            </a:endParaRPr>
          </a:p>
        </p:txBody>
      </p:sp>
      <p:sp>
        <p:nvSpPr>
          <p:cNvPr id="16386" name="Прямоугольник 3"/>
          <p:cNvSpPr>
            <a:spLocks noChangeArrowheads="1"/>
          </p:cNvSpPr>
          <p:nvPr/>
        </p:nvSpPr>
        <p:spPr bwMode="auto">
          <a:xfrm>
            <a:off x="971550" y="476250"/>
            <a:ext cx="7993063" cy="5991225"/>
          </a:xfrm>
          <a:prstGeom prst="rect">
            <a:avLst/>
          </a:prstGeom>
          <a:noFill/>
          <a:ln w="9525">
            <a:noFill/>
            <a:miter lim="800000"/>
            <a:headEnd/>
            <a:tailEnd/>
          </a:ln>
        </p:spPr>
        <p:txBody>
          <a:bodyPr>
            <a:spAutoFit/>
          </a:bodyPr>
          <a:lstStyle/>
          <a:p>
            <a:pPr algn="just">
              <a:lnSpc>
                <a:spcPct val="115000"/>
              </a:lnSpc>
              <a:spcAft>
                <a:spcPts val="1000"/>
              </a:spcAft>
            </a:pPr>
            <a:r>
              <a:rPr lang="uk-UA" b="1">
                <a:latin typeface="Times New Roman" pitchFamily="18" charset="0"/>
                <a:ea typeface="Calibri" pitchFamily="34" charset="0"/>
                <a:cs typeface="Times New Roman" pitchFamily="18" charset="0"/>
              </a:rPr>
              <a:t>   «І мертвим, і живим…» </a:t>
            </a:r>
            <a:r>
              <a:rPr lang="uk-UA">
                <a:latin typeface="Times New Roman" pitchFamily="18" charset="0"/>
                <a:ea typeface="Calibri" pitchFamily="34" charset="0"/>
                <a:cs typeface="Times New Roman" pitchFamily="18" charset="0"/>
              </a:rPr>
              <a:t>було написано </a:t>
            </a:r>
            <a:r>
              <a:rPr lang="uk-UA" b="1">
                <a:solidFill>
                  <a:srgbClr val="C0654C"/>
                </a:solidFill>
                <a:latin typeface="Times New Roman" pitchFamily="18" charset="0"/>
                <a:ea typeface="Calibri" pitchFamily="34" charset="0"/>
                <a:cs typeface="Times New Roman" pitchFamily="18" charset="0"/>
              </a:rPr>
              <a:t>у грудні 1845 </a:t>
            </a:r>
            <a:r>
              <a:rPr lang="uk-UA">
                <a:latin typeface="Times New Roman" pitchFamily="18" charset="0"/>
                <a:ea typeface="Calibri" pitchFamily="34" charset="0"/>
                <a:cs typeface="Times New Roman" pitchFamily="18" charset="0"/>
              </a:rPr>
              <a:t>року в с. В’юнищах, де Шевченко деякий час проживав у маєтку С. Самойлова. Т. Шевченко розумів, що для пробудження в українському народі національної і політичної свідомості потрібні освічені люди. Тільки їхня пропагандистська робота могла підняти й згуртувати трудові маси на боротьбу проти кріпосницької системи, спрямувати їхню громадянську енергію на відродження самостійної державності. Виявилося, що більшість дворян — реакціонери. Вони були задоволені політикою самодержавства, вірні йому і зовсім байдужі до громадських справ свого краю, його минулого й сучасного. Їх цікавило тільки особисте збагачення, основним джерелом якого була нещадна експлуатація кріпосницьких селян, своїх же земляків.</a:t>
            </a:r>
          </a:p>
          <a:p>
            <a:pPr algn="just">
              <a:lnSpc>
                <a:spcPct val="115000"/>
              </a:lnSpc>
              <a:spcAft>
                <a:spcPts val="1000"/>
              </a:spcAft>
            </a:pPr>
            <a:r>
              <a:rPr lang="uk-UA">
                <a:latin typeface="Times New Roman" pitchFamily="18" charset="0"/>
                <a:ea typeface="Calibri" pitchFamily="34" charset="0"/>
                <a:cs typeface="Times New Roman" pitchFamily="18" charset="0"/>
              </a:rPr>
              <a:t>   Серед інтелігенції були й національно свідомі українці, які любили свій рідний край, цікавилися його історією, бажали добра народові. Але ця частина освіченого класу була відірвана від трудових мас, не згуртована, не мала реальної програми дій. Її протест проти несправедливого ладу зводився до безплідних полемік. Малочисельна й безсила, вона була неспроможна очолити народно-визвольний рух, та й не прагнула до цього.</a:t>
            </a:r>
          </a:p>
          <a:p>
            <a:endParaRPr lang="ru-RU">
              <a:latin typeface="Corbel" pitchFamily="34" charset="0"/>
              <a:ea typeface="Calibri" pitchFamily="34"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350" y="-242888"/>
            <a:ext cx="7497763" cy="1143001"/>
          </a:xfrm>
        </p:spPr>
        <p:txBody>
          <a:bodyPr/>
          <a:lstStyle/>
          <a:p>
            <a:pPr algn="ctr" eaLnBrk="1" fontAlgn="auto" hangingPunct="1">
              <a:spcAft>
                <a:spcPts val="0"/>
              </a:spcAft>
              <a:defRPr/>
            </a:pPr>
            <a:r>
              <a:rPr lang="uk-UA" sz="4400" b="1" i="1" dirty="0" smtClean="0">
                <a:solidFill>
                  <a:schemeClr val="accent3">
                    <a:lumMod val="75000"/>
                  </a:schemeClr>
                </a:solidFill>
                <a:effectLst/>
                <a:latin typeface="Times New Roman" pitchFamily="18" charset="0"/>
                <a:ea typeface="Calibri"/>
                <a:cs typeface="Times New Roman" pitchFamily="18" charset="0"/>
              </a:rPr>
              <a:t>Тема: </a:t>
            </a:r>
            <a:endParaRPr lang="uk-UA" b="1" dirty="0">
              <a:solidFill>
                <a:schemeClr val="accent3">
                  <a:lumMod val="75000"/>
                </a:schemeClr>
              </a:solidFill>
              <a:latin typeface="Times New Roman" pitchFamily="18" charset="0"/>
              <a:cs typeface="Times New Roman" pitchFamily="18" charset="0"/>
            </a:endParaRPr>
          </a:p>
        </p:txBody>
      </p:sp>
      <p:sp>
        <p:nvSpPr>
          <p:cNvPr id="17410" name="Объект 2"/>
          <p:cNvSpPr>
            <a:spLocks noGrp="1"/>
          </p:cNvSpPr>
          <p:nvPr>
            <p:ph idx="1"/>
          </p:nvPr>
        </p:nvSpPr>
        <p:spPr>
          <a:xfrm>
            <a:off x="4414838" y="996950"/>
            <a:ext cx="4433887" cy="5600700"/>
          </a:xfrm>
        </p:spPr>
        <p:txBody>
          <a:bodyPr/>
          <a:lstStyle/>
          <a:p>
            <a:pPr eaLnBrk="1" hangingPunct="1"/>
            <a:r>
              <a:rPr lang="ru-RU" i="1" smtClean="0">
                <a:latin typeface="Calibri" pitchFamily="34" charset="0"/>
                <a:ea typeface="Calibri" pitchFamily="34" charset="0"/>
                <a:cs typeface="Times New Roman" pitchFamily="18" charset="0"/>
              </a:rPr>
              <a:t> </a:t>
            </a:r>
            <a:r>
              <a:rPr lang="uk-UA" sz="3600" b="1" i="1" smtClean="0">
                <a:latin typeface="Times New Roman" pitchFamily="18" charset="0"/>
                <a:ea typeface="Calibri" pitchFamily="34" charset="0"/>
                <a:cs typeface="Times New Roman" pitchFamily="18" charset="0"/>
              </a:rPr>
              <a:t>Показ змодельованого образу національної еліти, якою вона повинна бути, визначення її політичних та морально-етичних поглядів.</a:t>
            </a:r>
          </a:p>
        </p:txBody>
      </p:sp>
      <p:pic>
        <p:nvPicPr>
          <p:cNvPr id="17411" name="Picture 2"/>
          <p:cNvPicPr>
            <a:picLocks noChangeAspect="1" noChangeArrowheads="1"/>
          </p:cNvPicPr>
          <p:nvPr/>
        </p:nvPicPr>
        <p:blipFill>
          <a:blip r:embed="rId2"/>
          <a:srcRect/>
          <a:stretch>
            <a:fillRect/>
          </a:stretch>
        </p:blipFill>
        <p:spPr bwMode="auto">
          <a:xfrm>
            <a:off x="1116013" y="981075"/>
            <a:ext cx="3371850" cy="4762500"/>
          </a:xfrm>
          <a:prstGeom prst="rect">
            <a:avLst/>
          </a:prstGeom>
          <a:noFill/>
          <a:ln w="9525">
            <a:noFill/>
            <a:miter lim="800000"/>
            <a:headEnd/>
            <a:tailEnd/>
          </a:ln>
        </p:spPr>
      </p:pic>
      <p:pic>
        <p:nvPicPr>
          <p:cNvPr id="17412" name="Picture 3"/>
          <p:cNvPicPr>
            <a:picLocks noChangeAspect="1" noChangeArrowheads="1"/>
          </p:cNvPicPr>
          <p:nvPr/>
        </p:nvPicPr>
        <p:blipFill>
          <a:blip r:embed="rId3"/>
          <a:srcRect/>
          <a:stretch>
            <a:fillRect/>
          </a:stretch>
        </p:blipFill>
        <p:spPr bwMode="auto">
          <a:xfrm>
            <a:off x="7308850" y="25400"/>
            <a:ext cx="1695450" cy="13811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813" y="-242888"/>
            <a:ext cx="7497762" cy="1143001"/>
          </a:xfrm>
        </p:spPr>
        <p:txBody>
          <a:bodyPr/>
          <a:lstStyle/>
          <a:p>
            <a:pPr algn="ctr" eaLnBrk="1" fontAlgn="auto" hangingPunct="1">
              <a:spcAft>
                <a:spcPts val="0"/>
              </a:spcAft>
              <a:defRPr/>
            </a:pPr>
            <a:r>
              <a:rPr lang="uk-UA" sz="5400" b="1" i="1" dirty="0" smtClean="0">
                <a:solidFill>
                  <a:schemeClr val="accent3">
                    <a:lumMod val="75000"/>
                  </a:schemeClr>
                </a:solidFill>
                <a:effectLst/>
                <a:latin typeface="Times New Roman" pitchFamily="18" charset="0"/>
                <a:ea typeface="Calibri"/>
                <a:cs typeface="Times New Roman" pitchFamily="18" charset="0"/>
              </a:rPr>
              <a:t>Ідея:</a:t>
            </a:r>
            <a:r>
              <a:rPr lang="ru-RU" sz="5400" b="1" i="1" dirty="0">
                <a:solidFill>
                  <a:schemeClr val="accent3">
                    <a:lumMod val="75000"/>
                  </a:schemeClr>
                </a:solidFill>
                <a:effectLst/>
                <a:latin typeface="Calibri"/>
                <a:ea typeface="Calibri"/>
                <a:cs typeface="Times New Roman"/>
              </a:rPr>
              <a:t> </a:t>
            </a:r>
            <a:endParaRPr lang="ru-RU" sz="5400" b="1" dirty="0">
              <a:solidFill>
                <a:schemeClr val="accent3">
                  <a:lumMod val="75000"/>
                </a:schemeClr>
              </a:solidFill>
            </a:endParaRPr>
          </a:p>
        </p:txBody>
      </p:sp>
      <p:sp>
        <p:nvSpPr>
          <p:cNvPr id="18434" name="Объект 2"/>
          <p:cNvSpPr>
            <a:spLocks noGrp="1"/>
          </p:cNvSpPr>
          <p:nvPr>
            <p:ph idx="1"/>
          </p:nvPr>
        </p:nvSpPr>
        <p:spPr>
          <a:xfrm>
            <a:off x="2051050" y="908050"/>
            <a:ext cx="6985000" cy="4800600"/>
          </a:xfrm>
        </p:spPr>
        <p:txBody>
          <a:bodyPr/>
          <a:lstStyle/>
          <a:p>
            <a:pPr eaLnBrk="1" hangingPunct="1">
              <a:buFont typeface="Wingdings" pitchFamily="2" charset="2"/>
              <a:buChar char="v"/>
            </a:pPr>
            <a:r>
              <a:rPr lang="uk-UA" sz="3600" b="1" smtClean="0">
                <a:latin typeface="Times New Roman" pitchFamily="18" charset="0"/>
                <a:ea typeface="Calibri" pitchFamily="34" charset="0"/>
                <a:cs typeface="Times New Roman" pitchFamily="18" charset="0"/>
              </a:rPr>
              <a:t>  утвердження віри народу в перемогу над класовим ворогом; </a:t>
            </a:r>
          </a:p>
          <a:p>
            <a:pPr eaLnBrk="1" hangingPunct="1">
              <a:buFont typeface="Wingdings" pitchFamily="2" charset="2"/>
              <a:buChar char="v"/>
            </a:pPr>
            <a:r>
              <a:rPr lang="uk-UA" sz="3600" b="1" smtClean="0">
                <a:latin typeface="Times New Roman" pitchFamily="18" charset="0"/>
                <a:ea typeface="Calibri" pitchFamily="34" charset="0"/>
                <a:cs typeface="Times New Roman" pitchFamily="18" charset="0"/>
              </a:rPr>
              <a:t>  різке засудження схиляння співвітчизників перед буржуазною культурою Заходу;   </a:t>
            </a:r>
          </a:p>
          <a:p>
            <a:pPr eaLnBrk="1" hangingPunct="1">
              <a:buFont typeface="Wingdings" pitchFamily="2" charset="2"/>
              <a:buChar char="v"/>
            </a:pPr>
            <a:r>
              <a:rPr lang="uk-UA" sz="3600" b="1" smtClean="0">
                <a:latin typeface="Times New Roman" pitchFamily="18" charset="0"/>
                <a:ea typeface="Calibri" pitchFamily="34" charset="0"/>
                <a:cs typeface="Times New Roman" pitchFamily="18" charset="0"/>
              </a:rPr>
              <a:t>  заклик до вивчення кращих здобутків світової науки, культури й літератури.</a:t>
            </a:r>
          </a:p>
        </p:txBody>
      </p:sp>
      <p:pic>
        <p:nvPicPr>
          <p:cNvPr id="18435" name="Picture 2"/>
          <p:cNvPicPr>
            <a:picLocks noChangeAspect="1" noChangeArrowheads="1"/>
          </p:cNvPicPr>
          <p:nvPr/>
        </p:nvPicPr>
        <p:blipFill>
          <a:blip r:embed="rId2"/>
          <a:srcRect/>
          <a:stretch>
            <a:fillRect/>
          </a:stretch>
        </p:blipFill>
        <p:spPr bwMode="auto">
          <a:xfrm>
            <a:off x="250825" y="350838"/>
            <a:ext cx="1800225" cy="1800225"/>
          </a:xfrm>
          <a:prstGeom prst="rect">
            <a:avLst/>
          </a:prstGeom>
          <a:noFill/>
          <a:ln w="9525">
            <a:noFill/>
            <a:miter lim="800000"/>
            <a:headEnd/>
            <a:tailEnd/>
          </a:ln>
        </p:spPr>
      </p:pic>
      <p:pic>
        <p:nvPicPr>
          <p:cNvPr id="18436" name="Picture 3"/>
          <p:cNvPicPr>
            <a:picLocks noChangeAspect="1" noChangeArrowheads="1"/>
          </p:cNvPicPr>
          <p:nvPr/>
        </p:nvPicPr>
        <p:blipFill>
          <a:blip r:embed="rId3"/>
          <a:srcRect/>
          <a:stretch>
            <a:fillRect/>
          </a:stretch>
        </p:blipFill>
        <p:spPr bwMode="auto">
          <a:xfrm>
            <a:off x="7115175" y="5006975"/>
            <a:ext cx="1993900" cy="16240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6375" y="-171450"/>
            <a:ext cx="7497763" cy="1143000"/>
          </a:xfrm>
        </p:spPr>
        <p:txBody>
          <a:bodyPr/>
          <a:lstStyle/>
          <a:p>
            <a:pPr algn="ctr" eaLnBrk="1" fontAlgn="auto" hangingPunct="1">
              <a:spcAft>
                <a:spcPts val="0"/>
              </a:spcAft>
              <a:defRPr/>
            </a:pPr>
            <a:r>
              <a:rPr lang="uk-UA" sz="4400" b="1" dirty="0" smtClean="0">
                <a:solidFill>
                  <a:schemeClr val="accent3">
                    <a:lumMod val="75000"/>
                  </a:schemeClr>
                </a:solidFill>
                <a:effectLst/>
                <a:latin typeface="Times New Roman" pitchFamily="18" charset="0"/>
                <a:ea typeface="Calibri"/>
                <a:cs typeface="Times New Roman" pitchFamily="18" charset="0"/>
              </a:rPr>
              <a:t>Основна думка:</a:t>
            </a:r>
            <a:endParaRPr lang="uk-UA" b="1" dirty="0">
              <a:solidFill>
                <a:schemeClr val="accent3">
                  <a:lumMod val="75000"/>
                </a:schemeClr>
              </a:solidFill>
              <a:latin typeface="Times New Roman" pitchFamily="18" charset="0"/>
              <a:cs typeface="Times New Roman" pitchFamily="18" charset="0"/>
            </a:endParaRPr>
          </a:p>
        </p:txBody>
      </p:sp>
      <p:sp>
        <p:nvSpPr>
          <p:cNvPr id="19458" name="Объект 2"/>
          <p:cNvSpPr>
            <a:spLocks noGrp="1"/>
          </p:cNvSpPr>
          <p:nvPr>
            <p:ph idx="1"/>
          </p:nvPr>
        </p:nvSpPr>
        <p:spPr>
          <a:xfrm>
            <a:off x="1042988" y="836613"/>
            <a:ext cx="7858125" cy="5832475"/>
          </a:xfrm>
        </p:spPr>
        <p:txBody>
          <a:bodyPr/>
          <a:lstStyle/>
          <a:p>
            <a:pPr eaLnBrk="1" hangingPunct="1">
              <a:lnSpc>
                <a:spcPct val="105000"/>
              </a:lnSpc>
              <a:spcAft>
                <a:spcPts val="1000"/>
              </a:spcAft>
            </a:pPr>
            <a:r>
              <a:rPr lang="uk-UA" sz="3100" b="1" smtClean="0">
                <a:latin typeface="Times New Roman" pitchFamily="18" charset="0"/>
                <a:ea typeface="Calibri" pitchFamily="34" charset="0"/>
                <a:cs typeface="Times New Roman" pitchFamily="18" charset="0"/>
              </a:rPr>
              <a:t> « Учітесь, читайте, / І чужому научайтесь, / Й свого не цурайтесь…»</a:t>
            </a:r>
          </a:p>
          <a:p>
            <a:pPr eaLnBrk="1" hangingPunct="1">
              <a:lnSpc>
                <a:spcPct val="105000"/>
              </a:lnSpc>
              <a:spcAft>
                <a:spcPts val="1000"/>
              </a:spcAft>
            </a:pPr>
            <a:r>
              <a:rPr lang="uk-UA" sz="3100" b="1" smtClean="0">
                <a:latin typeface="Times New Roman" pitchFamily="18" charset="0"/>
                <a:ea typeface="Calibri" pitchFamily="34" charset="0"/>
                <a:cs typeface="Times New Roman" pitchFamily="18" charset="0"/>
              </a:rPr>
              <a:t>  правду треба шукати на власній землі, силу слід черпати, спираючись на свій народ, справжню волю можна здобути в єднанні з ним;</a:t>
            </a:r>
          </a:p>
          <a:p>
            <a:pPr eaLnBrk="1" hangingPunct="1">
              <a:lnSpc>
                <a:spcPct val="105000"/>
              </a:lnSpc>
              <a:spcAft>
                <a:spcPts val="1000"/>
              </a:spcAft>
            </a:pPr>
            <a:r>
              <a:rPr lang="uk-UA" sz="3100" b="1" smtClean="0">
                <a:latin typeface="Times New Roman" pitchFamily="18" charset="0"/>
                <a:ea typeface="Calibri" pitchFamily="34" charset="0"/>
                <a:cs typeface="Times New Roman" pitchFamily="18" charset="0"/>
              </a:rPr>
              <a:t>  інтелігенція України повинна бути разом із народом, просвітити його, написати українську історію і зберегти культуру.</a:t>
            </a:r>
          </a:p>
          <a:p>
            <a:pPr algn="ctr" eaLnBrk="1" hangingPunct="1">
              <a:lnSpc>
                <a:spcPct val="90000"/>
              </a:lnSpc>
            </a:pPr>
            <a:endParaRPr lang="ru-RU" sz="3000" smtClean="0">
              <a:ea typeface="Calibri" pitchFamily="34" charset="0"/>
              <a:cs typeface="Times New Roman" pitchFamily="18" charset="0"/>
            </a:endParaRPr>
          </a:p>
        </p:txBody>
      </p:sp>
      <p:pic>
        <p:nvPicPr>
          <p:cNvPr id="19459" name="Picture 2"/>
          <p:cNvPicPr>
            <a:picLocks noChangeAspect="1" noChangeArrowheads="1"/>
          </p:cNvPicPr>
          <p:nvPr/>
        </p:nvPicPr>
        <p:blipFill>
          <a:blip r:embed="rId2"/>
          <a:srcRect/>
          <a:stretch>
            <a:fillRect/>
          </a:stretch>
        </p:blipFill>
        <p:spPr bwMode="auto">
          <a:xfrm>
            <a:off x="0" y="3175"/>
            <a:ext cx="1223963" cy="1443038"/>
          </a:xfrm>
          <a:prstGeom prst="rect">
            <a:avLst/>
          </a:prstGeom>
          <a:noFill/>
          <a:ln w="9525">
            <a:noFill/>
            <a:miter lim="800000"/>
            <a:headEnd/>
            <a:tailEnd/>
          </a:ln>
        </p:spPr>
      </p:pic>
      <p:pic>
        <p:nvPicPr>
          <p:cNvPr id="19460" name="Picture 3"/>
          <p:cNvPicPr>
            <a:picLocks noChangeAspect="1" noChangeArrowheads="1"/>
          </p:cNvPicPr>
          <p:nvPr/>
        </p:nvPicPr>
        <p:blipFill>
          <a:blip r:embed="rId3"/>
          <a:srcRect/>
          <a:stretch>
            <a:fillRect/>
          </a:stretch>
        </p:blipFill>
        <p:spPr bwMode="auto">
          <a:xfrm>
            <a:off x="7270750" y="3175"/>
            <a:ext cx="1873250" cy="152558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813" y="333375"/>
            <a:ext cx="7497762" cy="1143000"/>
          </a:xfrm>
        </p:spPr>
        <p:txBody>
          <a:bodyPr/>
          <a:lstStyle/>
          <a:p>
            <a:pPr algn="ctr" eaLnBrk="1" fontAlgn="auto" hangingPunct="1">
              <a:spcAft>
                <a:spcPts val="0"/>
              </a:spcAft>
              <a:defRPr/>
            </a:pPr>
            <a:r>
              <a:rPr lang="uk-UA" sz="4800" b="1" i="1" dirty="0" smtClean="0">
                <a:solidFill>
                  <a:schemeClr val="tx2">
                    <a:lumMod val="60000"/>
                    <a:lumOff val="40000"/>
                  </a:schemeClr>
                </a:solidFill>
                <a:effectLst/>
                <a:latin typeface="Times New Roman" pitchFamily="18" charset="0"/>
                <a:ea typeface="Calibri"/>
                <a:cs typeface="Times New Roman" pitchFamily="18" charset="0"/>
              </a:rPr>
              <a:t>Жанр: </a:t>
            </a:r>
            <a:endParaRPr lang="uk-UA" sz="4800" b="1" dirty="0">
              <a:solidFill>
                <a:schemeClr val="tx2">
                  <a:lumMod val="60000"/>
                  <a:lumOff val="40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2871788" y="1557338"/>
            <a:ext cx="6265862" cy="1254125"/>
          </a:xfrm>
        </p:spPr>
        <p:txBody>
          <a:bodyPr>
            <a:normAutofit fontScale="25000" lnSpcReduction="20000"/>
          </a:bodyPr>
          <a:lstStyle/>
          <a:p>
            <a:pPr marL="82296" indent="0" algn="ctr" eaLnBrk="1" fontAlgn="auto" hangingPunct="1">
              <a:lnSpc>
                <a:spcPct val="115000"/>
              </a:lnSpc>
              <a:spcAft>
                <a:spcPts val="1000"/>
              </a:spcAft>
              <a:buFont typeface="Wingdings 2"/>
              <a:buNone/>
              <a:defRPr/>
            </a:pPr>
            <a:r>
              <a:rPr lang="ru-RU" sz="12800" b="1" dirty="0" smtClean="0">
                <a:solidFill>
                  <a:schemeClr val="tx2">
                    <a:lumMod val="60000"/>
                    <a:lumOff val="40000"/>
                  </a:schemeClr>
                </a:solidFill>
                <a:latin typeface="Calibri"/>
                <a:ea typeface="Calibri"/>
                <a:cs typeface="Times New Roman"/>
              </a:rPr>
              <a:t>   </a:t>
            </a:r>
            <a:r>
              <a:rPr lang="uk-UA" sz="12800" b="1" dirty="0" smtClean="0">
                <a:solidFill>
                  <a:schemeClr val="tx2">
                    <a:lumMod val="60000"/>
                    <a:lumOff val="40000"/>
                  </a:schemeClr>
                </a:solidFill>
                <a:latin typeface="Times New Roman" pitchFamily="18" charset="0"/>
                <a:ea typeface="Calibri"/>
                <a:cs typeface="Times New Roman" pitchFamily="18" charset="0"/>
              </a:rPr>
              <a:t>Посланіє-звернення до представників панівного класу.</a:t>
            </a:r>
            <a:br>
              <a:rPr lang="uk-UA" sz="12800" b="1" dirty="0" smtClean="0">
                <a:solidFill>
                  <a:schemeClr val="tx2">
                    <a:lumMod val="60000"/>
                    <a:lumOff val="40000"/>
                  </a:schemeClr>
                </a:solidFill>
                <a:latin typeface="Times New Roman" pitchFamily="18" charset="0"/>
                <a:ea typeface="Calibri"/>
                <a:cs typeface="Times New Roman" pitchFamily="18" charset="0"/>
              </a:rPr>
            </a:br>
            <a:r>
              <a:rPr lang="uk-UA" b="1" dirty="0" smtClean="0">
                <a:solidFill>
                  <a:schemeClr val="tx2">
                    <a:lumMod val="60000"/>
                    <a:lumOff val="40000"/>
                  </a:schemeClr>
                </a:solidFill>
                <a:latin typeface="Times New Roman" pitchFamily="18" charset="0"/>
                <a:ea typeface="Calibri"/>
                <a:cs typeface="Times New Roman" pitchFamily="18" charset="0"/>
              </a:rPr>
              <a:t/>
            </a:r>
            <a:br>
              <a:rPr lang="uk-UA" b="1" dirty="0" smtClean="0">
                <a:solidFill>
                  <a:schemeClr val="tx2">
                    <a:lumMod val="60000"/>
                    <a:lumOff val="40000"/>
                  </a:schemeClr>
                </a:solidFill>
                <a:latin typeface="Times New Roman" pitchFamily="18" charset="0"/>
                <a:ea typeface="Calibri"/>
                <a:cs typeface="Times New Roman" pitchFamily="18" charset="0"/>
              </a:rPr>
            </a:br>
            <a:endParaRPr lang="uk-UA"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blip>
          <a:srcRect/>
          <a:stretch>
            <a:fillRect/>
          </a:stretch>
        </p:blipFill>
        <p:spPr bwMode="auto">
          <a:xfrm>
            <a:off x="323528" y="332656"/>
            <a:ext cx="2743200" cy="1543050"/>
          </a:xfrm>
          <a:prstGeom prst="rect">
            <a:avLst/>
          </a:prstGeom>
          <a:ln>
            <a:noFill/>
          </a:ln>
          <a:effectLst>
            <a:softEdge rad="112500"/>
          </a:effectLst>
          <a:extLst/>
        </p:spPr>
      </p:pic>
      <p:sp>
        <p:nvSpPr>
          <p:cNvPr id="20484" name="Прямоугольник 3"/>
          <p:cNvSpPr>
            <a:spLocks noChangeArrowheads="1"/>
          </p:cNvSpPr>
          <p:nvPr/>
        </p:nvSpPr>
        <p:spPr bwMode="auto">
          <a:xfrm>
            <a:off x="1222375" y="2963863"/>
            <a:ext cx="7921625" cy="2659062"/>
          </a:xfrm>
          <a:prstGeom prst="rect">
            <a:avLst/>
          </a:prstGeom>
          <a:noFill/>
          <a:ln w="9525">
            <a:noFill/>
            <a:miter lim="800000"/>
            <a:headEnd/>
            <a:tailEnd/>
          </a:ln>
        </p:spPr>
        <p:txBody>
          <a:bodyPr>
            <a:spAutoFit/>
          </a:bodyPr>
          <a:lstStyle/>
          <a:p>
            <a:pPr marL="80963" algn="ctr">
              <a:lnSpc>
                <a:spcPct val="115000"/>
              </a:lnSpc>
              <a:spcBef>
                <a:spcPts val="600"/>
              </a:spcBef>
              <a:spcAft>
                <a:spcPts val="1000"/>
              </a:spcAft>
              <a:buClr>
                <a:srgbClr val="3891A7"/>
              </a:buClr>
              <a:buSzPct val="80000"/>
            </a:pPr>
            <a:r>
              <a:rPr lang="uk-UA" sz="4000" b="1" i="1">
                <a:solidFill>
                  <a:srgbClr val="FF0000"/>
                </a:solidFill>
                <a:latin typeface="Times New Roman" pitchFamily="18" charset="0"/>
                <a:ea typeface="Calibri" pitchFamily="34" charset="0"/>
                <a:cs typeface="Times New Roman" pitchFamily="18" charset="0"/>
              </a:rPr>
              <a:t>Послання </a:t>
            </a:r>
            <a:r>
              <a:rPr lang="uk-UA" sz="4000" b="1">
                <a:solidFill>
                  <a:srgbClr val="000000"/>
                </a:solidFill>
                <a:latin typeface="Times New Roman" pitchFamily="18" charset="0"/>
                <a:ea typeface="Calibri" pitchFamily="34" charset="0"/>
                <a:cs typeface="Times New Roman" pitchFamily="18" charset="0"/>
              </a:rPr>
              <a:t>— </a:t>
            </a:r>
            <a:r>
              <a:rPr lang="uk-UA" sz="3600" b="1" i="1">
                <a:solidFill>
                  <a:srgbClr val="000000"/>
                </a:solidFill>
                <a:latin typeface="Times New Roman" pitchFamily="18" charset="0"/>
                <a:ea typeface="Calibri" pitchFamily="34" charset="0"/>
                <a:cs typeface="Times New Roman" pitchFamily="18" charset="0"/>
              </a:rPr>
              <a:t>віршований або прозовий твір, написаний у формі листа чи звернення до однієї або багатьох осіб.</a:t>
            </a:r>
          </a:p>
        </p:txBody>
      </p:sp>
      <p:pic>
        <p:nvPicPr>
          <p:cNvPr id="20485" name="Picture 3"/>
          <p:cNvPicPr>
            <a:picLocks noChangeAspect="1" noChangeArrowheads="1"/>
          </p:cNvPicPr>
          <p:nvPr/>
        </p:nvPicPr>
        <p:blipFill>
          <a:blip r:embed="rId3"/>
          <a:srcRect/>
          <a:stretch>
            <a:fillRect/>
          </a:stretch>
        </p:blipFill>
        <p:spPr bwMode="auto">
          <a:xfrm>
            <a:off x="207963" y="4437063"/>
            <a:ext cx="2859087" cy="232886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6375" y="-60325"/>
            <a:ext cx="7497763" cy="1143000"/>
          </a:xfrm>
        </p:spPr>
        <p:txBody>
          <a:bodyPr/>
          <a:lstStyle/>
          <a:p>
            <a:pPr eaLnBrk="1" fontAlgn="auto" hangingPunct="1">
              <a:spcAft>
                <a:spcPts val="0"/>
              </a:spcAft>
              <a:defRPr/>
            </a:pPr>
            <a:r>
              <a:rPr lang="uk-UA" sz="4400" b="1" dirty="0" smtClean="0">
                <a:solidFill>
                  <a:schemeClr val="accent3">
                    <a:lumMod val="75000"/>
                  </a:schemeClr>
                </a:solidFill>
                <a:effectLst/>
                <a:latin typeface="Times New Roman" pitchFamily="18" charset="0"/>
                <a:ea typeface="Calibri"/>
                <a:cs typeface="Times New Roman" pitchFamily="18" charset="0"/>
              </a:rPr>
              <a:t>Особливість назви твору:</a:t>
            </a:r>
            <a:endParaRPr lang="uk-UA" b="1" dirty="0">
              <a:solidFill>
                <a:schemeClr val="accent3">
                  <a:lumMod val="75000"/>
                </a:schemeClr>
              </a:solidFill>
              <a:latin typeface="Times New Roman" pitchFamily="18" charset="0"/>
              <a:cs typeface="Times New Roman" pitchFamily="18" charset="0"/>
            </a:endParaRPr>
          </a:p>
        </p:txBody>
      </p:sp>
      <p:sp>
        <p:nvSpPr>
          <p:cNvPr id="21506" name="Объект 2"/>
          <p:cNvSpPr>
            <a:spLocks noGrp="1"/>
          </p:cNvSpPr>
          <p:nvPr>
            <p:ph idx="1"/>
          </p:nvPr>
        </p:nvSpPr>
        <p:spPr>
          <a:xfrm>
            <a:off x="971550" y="919163"/>
            <a:ext cx="7962900" cy="5173662"/>
          </a:xfrm>
        </p:spPr>
        <p:txBody>
          <a:bodyPr/>
          <a:lstStyle/>
          <a:p>
            <a:pPr eaLnBrk="1" hangingPunct="1">
              <a:lnSpc>
                <a:spcPct val="105000"/>
              </a:lnSpc>
              <a:spcAft>
                <a:spcPts val="1000"/>
              </a:spcAft>
            </a:pPr>
            <a:r>
              <a:rPr lang="uk-UA" sz="2700" b="1" smtClean="0">
                <a:latin typeface="Times New Roman" pitchFamily="18" charset="0"/>
                <a:ea typeface="Calibri" pitchFamily="34" charset="0"/>
                <a:cs typeface="Times New Roman" pitchFamily="18" charset="0"/>
              </a:rPr>
              <a:t>мертві </a:t>
            </a:r>
            <a:r>
              <a:rPr lang="uk-UA" sz="2700" smtClean="0">
                <a:latin typeface="Times New Roman" pitchFamily="18" charset="0"/>
                <a:ea typeface="Calibri" pitchFamily="34" charset="0"/>
                <a:cs typeface="Times New Roman" pitchFamily="18" charset="0"/>
              </a:rPr>
              <a:t>— українські поміщики — кріпосники; </a:t>
            </a:r>
          </a:p>
          <a:p>
            <a:pPr eaLnBrk="1" hangingPunct="1">
              <a:lnSpc>
                <a:spcPct val="105000"/>
              </a:lnSpc>
              <a:spcAft>
                <a:spcPts val="1000"/>
              </a:spcAft>
            </a:pPr>
            <a:r>
              <a:rPr lang="uk-UA" sz="2700" b="1" smtClean="0">
                <a:latin typeface="Times New Roman" pitchFamily="18" charset="0"/>
                <a:ea typeface="Calibri" pitchFamily="34" charset="0"/>
                <a:cs typeface="Times New Roman" pitchFamily="18" charset="0"/>
              </a:rPr>
              <a:t>живі</a:t>
            </a:r>
            <a:r>
              <a:rPr lang="uk-UA" sz="2700" smtClean="0">
                <a:latin typeface="Times New Roman" pitchFamily="18" charset="0"/>
                <a:ea typeface="Calibri" pitchFamily="34" charset="0"/>
                <a:cs typeface="Times New Roman" pitchFamily="18" charset="0"/>
              </a:rPr>
              <a:t> — інтелігенція, про яку                                       поет найбільше говорить у творі;</a:t>
            </a:r>
          </a:p>
          <a:p>
            <a:pPr eaLnBrk="1" hangingPunct="1">
              <a:lnSpc>
                <a:spcPct val="105000"/>
              </a:lnSpc>
              <a:spcAft>
                <a:spcPts val="1000"/>
              </a:spcAft>
            </a:pPr>
            <a:r>
              <a:rPr lang="uk-UA" sz="2700" b="1" smtClean="0">
                <a:latin typeface="Times New Roman" pitchFamily="18" charset="0"/>
                <a:ea typeface="Calibri" pitchFamily="34" charset="0"/>
                <a:cs typeface="Times New Roman" pitchFamily="18" charset="0"/>
              </a:rPr>
              <a:t> «ненарожденні» </a:t>
            </a:r>
            <a:r>
              <a:rPr lang="uk-UA" sz="2700" smtClean="0">
                <a:latin typeface="Times New Roman" pitchFamily="18" charset="0"/>
                <a:ea typeface="Calibri" pitchFamily="34" charset="0"/>
                <a:cs typeface="Times New Roman" pitchFamily="18" charset="0"/>
              </a:rPr>
              <a:t>— простий народ, поневолений, не готовий до участі в боротьбі.</a:t>
            </a:r>
          </a:p>
          <a:p>
            <a:pPr eaLnBrk="1" hangingPunct="1">
              <a:lnSpc>
                <a:spcPct val="105000"/>
              </a:lnSpc>
              <a:spcAft>
                <a:spcPts val="1000"/>
              </a:spcAft>
            </a:pPr>
            <a:r>
              <a:rPr lang="uk-UA" sz="2700" smtClean="0">
                <a:latin typeface="Times New Roman" pitchFamily="18" charset="0"/>
                <a:ea typeface="Calibri" pitchFamily="34" charset="0"/>
                <a:cs typeface="Times New Roman" pitchFamily="18" charset="0"/>
              </a:rPr>
              <a:t>У заголовку цього твору автор звертається не тільки до своїх сучасників, а й до «ненарожденних земляків», тобто до наступних поколінь українців — отже, й до нас. Він вчить, що наш порятунок — в єдності всіх сил нації.</a:t>
            </a:r>
          </a:p>
          <a:p>
            <a:pPr eaLnBrk="1" hangingPunct="1">
              <a:lnSpc>
                <a:spcPct val="90000"/>
              </a:lnSpc>
            </a:pPr>
            <a:endParaRPr lang="ru-RU" sz="2700" smtClean="0">
              <a:ea typeface="Calibri" pitchFamily="34" charset="0"/>
              <a:cs typeface="Times New Roman" pitchFamily="18" charset="0"/>
            </a:endParaRPr>
          </a:p>
        </p:txBody>
      </p:sp>
      <p:pic>
        <p:nvPicPr>
          <p:cNvPr id="21507" name="Picture 3"/>
          <p:cNvPicPr>
            <a:picLocks noChangeAspect="1" noChangeArrowheads="1"/>
          </p:cNvPicPr>
          <p:nvPr/>
        </p:nvPicPr>
        <p:blipFill>
          <a:blip r:embed="rId2"/>
          <a:srcRect/>
          <a:stretch>
            <a:fillRect/>
          </a:stretch>
        </p:blipFill>
        <p:spPr bwMode="auto">
          <a:xfrm>
            <a:off x="20638" y="-20638"/>
            <a:ext cx="1287462" cy="1127126"/>
          </a:xfrm>
          <a:prstGeom prst="rect">
            <a:avLst/>
          </a:prstGeom>
          <a:noFill/>
          <a:ln w="9525">
            <a:noFill/>
            <a:miter lim="800000"/>
            <a:headEnd/>
            <a:tailEnd/>
          </a:ln>
        </p:spPr>
      </p:pic>
      <p:pic>
        <p:nvPicPr>
          <p:cNvPr id="21508" name="Picture 4"/>
          <p:cNvPicPr>
            <a:picLocks noChangeAspect="1" noChangeArrowheads="1"/>
          </p:cNvPicPr>
          <p:nvPr/>
        </p:nvPicPr>
        <p:blipFill>
          <a:blip r:embed="rId3"/>
          <a:srcRect/>
          <a:stretch>
            <a:fillRect/>
          </a:stretch>
        </p:blipFill>
        <p:spPr bwMode="auto">
          <a:xfrm>
            <a:off x="-112713" y="1268413"/>
            <a:ext cx="1420813" cy="16525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713" y="0"/>
            <a:ext cx="7497762" cy="1143000"/>
          </a:xfrm>
        </p:spPr>
        <p:txBody>
          <a:bodyPr>
            <a:normAutofit fontScale="90000"/>
          </a:bodyPr>
          <a:lstStyle/>
          <a:p>
            <a:pPr eaLnBrk="1" fontAlgn="auto" hangingPunct="1">
              <a:spcAft>
                <a:spcPts val="0"/>
              </a:spcAft>
              <a:defRPr/>
            </a:pPr>
            <a:r>
              <a:rPr lang="ru-RU" sz="4400" b="1" dirty="0">
                <a:solidFill>
                  <a:schemeClr val="tx2">
                    <a:satMod val="130000"/>
                  </a:schemeClr>
                </a:solidFill>
                <a:effectLst/>
                <a:latin typeface="Calibri"/>
                <a:ea typeface="Calibri"/>
                <a:cs typeface="Times New Roman"/>
              </a:rPr>
              <a:t> </a:t>
            </a:r>
            <a:r>
              <a:rPr lang="uk-UA" sz="4400" b="1" dirty="0" smtClean="0">
                <a:solidFill>
                  <a:schemeClr val="accent3">
                    <a:lumMod val="75000"/>
                  </a:schemeClr>
                </a:solidFill>
                <a:effectLst/>
                <a:latin typeface="Times New Roman" pitchFamily="18" charset="0"/>
                <a:ea typeface="Calibri"/>
                <a:cs typeface="Times New Roman" pitchFamily="18" charset="0"/>
              </a:rPr>
              <a:t>Значення епіграфа до твору:</a:t>
            </a:r>
            <a:endParaRPr lang="uk-UA" b="1" dirty="0">
              <a:solidFill>
                <a:schemeClr val="accent3">
                  <a:lumMod val="75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1116013" y="1125538"/>
            <a:ext cx="7966075" cy="4800600"/>
          </a:xfrm>
        </p:spPr>
        <p:txBody>
          <a:bodyPr>
            <a:normAutofit fontScale="92500" lnSpcReduction="20000"/>
          </a:bodyPr>
          <a:lstStyle/>
          <a:p>
            <a:pPr marL="365760" indent="-283464" eaLnBrk="1" fontAlgn="auto" hangingPunct="1">
              <a:lnSpc>
                <a:spcPct val="115000"/>
              </a:lnSpc>
              <a:spcAft>
                <a:spcPts val="1000"/>
              </a:spcAft>
              <a:buFont typeface="Wingdings 2"/>
              <a:buChar char=""/>
              <a:defRPr/>
            </a:pPr>
            <a:r>
              <a:rPr lang="uk-UA" dirty="0" smtClean="0">
                <a:latin typeface="Times New Roman" pitchFamily="18" charset="0"/>
                <a:ea typeface="Calibri"/>
                <a:cs typeface="Times New Roman" pitchFamily="18" charset="0"/>
              </a:rPr>
              <a:t>     Епіграфом до твору стали слова </a:t>
            </a:r>
            <a:r>
              <a:rPr lang="uk-UA" b="1" dirty="0" smtClean="0">
                <a:solidFill>
                  <a:schemeClr val="accent3">
                    <a:lumMod val="75000"/>
                  </a:schemeClr>
                </a:solidFill>
                <a:latin typeface="Times New Roman" pitchFamily="18" charset="0"/>
                <a:ea typeface="Calibri"/>
                <a:cs typeface="Times New Roman" pitchFamily="18" charset="0"/>
              </a:rPr>
              <a:t>з Біблії: </a:t>
            </a:r>
            <a:r>
              <a:rPr lang="uk-UA" b="1" dirty="0" smtClean="0">
                <a:solidFill>
                  <a:srgbClr val="0070C0"/>
                </a:solidFill>
                <a:latin typeface="Times New Roman" pitchFamily="18" charset="0"/>
                <a:ea typeface="Calibri"/>
                <a:cs typeface="Times New Roman" pitchFamily="18" charset="0"/>
              </a:rPr>
              <a:t>«Коли хто говорить: «Люблю Бога, а брата свого ненавидить — </a:t>
            </a:r>
            <a:r>
              <a:rPr lang="uk-UA" b="1" dirty="0" err="1" smtClean="0">
                <a:solidFill>
                  <a:srgbClr val="0070C0"/>
                </a:solidFill>
                <a:latin typeface="Times New Roman" pitchFamily="18" charset="0"/>
                <a:ea typeface="Calibri"/>
                <a:cs typeface="Times New Roman" pitchFamily="18" charset="0"/>
              </a:rPr>
              <a:t>лжа</a:t>
            </a:r>
            <a:r>
              <a:rPr lang="uk-UA" b="1" dirty="0" smtClean="0">
                <a:solidFill>
                  <a:srgbClr val="0070C0"/>
                </a:solidFill>
                <a:latin typeface="Times New Roman" pitchFamily="18" charset="0"/>
                <a:ea typeface="Calibri"/>
                <a:cs typeface="Times New Roman" pitchFamily="18" charset="0"/>
              </a:rPr>
              <a:t> оце». </a:t>
            </a:r>
          </a:p>
          <a:p>
            <a:pPr marL="365760" indent="-283464" eaLnBrk="1" fontAlgn="auto" hangingPunct="1">
              <a:lnSpc>
                <a:spcPct val="115000"/>
              </a:lnSpc>
              <a:spcAft>
                <a:spcPts val="1000"/>
              </a:spcAft>
              <a:buFont typeface="Wingdings 2"/>
              <a:buChar char=""/>
              <a:defRPr/>
            </a:pPr>
            <a:r>
              <a:rPr lang="uk-UA" dirty="0" smtClean="0">
                <a:latin typeface="Times New Roman" pitchFamily="18" charset="0"/>
                <a:ea typeface="Calibri"/>
                <a:cs typeface="Times New Roman" pitchFamily="18" charset="0"/>
              </a:rPr>
              <a:t>Шевченко таким епіграфом натякає на панів, які експлуатують кріпаків і водночас говорять, що люблять народ. Цим самим поет порушує проблему лицемірства, фальшивого патріотизму, що ведуть згодом до зради, утрати своєї національної свідомості.</a:t>
            </a:r>
          </a:p>
          <a:p>
            <a:pPr marL="82296" indent="0" eaLnBrk="1" fontAlgn="auto" hangingPunct="1">
              <a:spcAft>
                <a:spcPts val="0"/>
              </a:spcAft>
              <a:buFont typeface="Wingdings 2"/>
              <a:buNone/>
              <a:defRPr/>
            </a:pPr>
            <a:endParaRPr lang="ru-RU" dirty="0"/>
          </a:p>
        </p:txBody>
      </p:sp>
      <p:pic>
        <p:nvPicPr>
          <p:cNvPr id="22531" name="Picture 2"/>
          <p:cNvPicPr>
            <a:picLocks noChangeAspect="1" noChangeArrowheads="1"/>
          </p:cNvPicPr>
          <p:nvPr/>
        </p:nvPicPr>
        <p:blipFill>
          <a:blip r:embed="rId2"/>
          <a:srcRect/>
          <a:stretch>
            <a:fillRect/>
          </a:stretch>
        </p:blipFill>
        <p:spPr bwMode="auto">
          <a:xfrm>
            <a:off x="25400" y="34925"/>
            <a:ext cx="1882775" cy="1423988"/>
          </a:xfrm>
          <a:prstGeom prst="rect">
            <a:avLst/>
          </a:prstGeom>
          <a:noFill/>
          <a:ln w="9525">
            <a:noFill/>
            <a:miter lim="800000"/>
            <a:headEnd/>
            <a:tailEnd/>
          </a:ln>
        </p:spPr>
      </p:pic>
      <p:pic>
        <p:nvPicPr>
          <p:cNvPr id="22532" name="Picture 3"/>
          <p:cNvPicPr>
            <a:picLocks noChangeAspect="1" noChangeArrowheads="1"/>
          </p:cNvPicPr>
          <p:nvPr/>
        </p:nvPicPr>
        <p:blipFill>
          <a:blip r:embed="rId3"/>
          <a:srcRect/>
          <a:stretch>
            <a:fillRect/>
          </a:stretch>
        </p:blipFill>
        <p:spPr bwMode="auto">
          <a:xfrm>
            <a:off x="-6350" y="1557338"/>
            <a:ext cx="1420813" cy="1652587"/>
          </a:xfrm>
          <a:prstGeom prst="rect">
            <a:avLst/>
          </a:prstGeom>
          <a:noFill/>
          <a:ln w="9525">
            <a:noFill/>
            <a:miter lim="800000"/>
            <a:headEnd/>
            <a:tailEnd/>
          </a:ln>
        </p:spPr>
      </p:pic>
      <p:pic>
        <p:nvPicPr>
          <p:cNvPr id="22533" name="Picture 2"/>
          <p:cNvPicPr>
            <a:picLocks noChangeAspect="1" noChangeArrowheads="1"/>
          </p:cNvPicPr>
          <p:nvPr/>
        </p:nvPicPr>
        <p:blipFill>
          <a:blip r:embed="rId4"/>
          <a:srcRect/>
          <a:stretch>
            <a:fillRect/>
          </a:stretch>
        </p:blipFill>
        <p:spPr bwMode="auto">
          <a:xfrm>
            <a:off x="6550025" y="5202238"/>
            <a:ext cx="2576513" cy="165576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212</TotalTime>
  <Words>1006</Words>
  <Application>Microsoft Office PowerPoint</Application>
  <PresentationFormat>Экран (4:3)</PresentationFormat>
  <Paragraphs>101</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Солнцестояние</vt:lpstr>
      <vt:lpstr>Презентация PowerPoint</vt:lpstr>
      <vt:lpstr>Презентация PowerPoint</vt:lpstr>
      <vt:lpstr>Життєва основа твору:</vt:lpstr>
      <vt:lpstr>Тема: </vt:lpstr>
      <vt:lpstr>Ідея: </vt:lpstr>
      <vt:lpstr>Основна думка:</vt:lpstr>
      <vt:lpstr>Жанр: </vt:lpstr>
      <vt:lpstr>Особливість назви твору:</vt:lpstr>
      <vt:lpstr> Значення епіграфа до твору:</vt:lpstr>
      <vt:lpstr>Композиція:</vt:lpstr>
      <vt:lpstr>            Проблематика:</vt:lpstr>
      <vt:lpstr>Тестове опитування:</vt:lpstr>
      <vt:lpstr>Тестове опитування:</vt:lpstr>
      <vt:lpstr> Тестове опитування:</vt:lpstr>
      <vt:lpstr>Тестове опитування:</vt:lpstr>
      <vt:lpstr>Т.Шевченко передбачає:</vt:lpstr>
      <vt:lpstr>        Домашнє завдання.</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Пользователь Windows</cp:lastModifiedBy>
  <cp:revision>17</cp:revision>
  <dcterms:created xsi:type="dcterms:W3CDTF">2015-06-19T16:05:21Z</dcterms:created>
  <dcterms:modified xsi:type="dcterms:W3CDTF">2020-03-30T08:01:09Z</dcterms:modified>
</cp:coreProperties>
</file>