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57" r:id="rId2"/>
    <p:sldId id="310" r:id="rId3"/>
    <p:sldId id="258" r:id="rId4"/>
    <p:sldId id="262" r:id="rId5"/>
    <p:sldId id="285" r:id="rId6"/>
    <p:sldId id="261" r:id="rId7"/>
    <p:sldId id="264" r:id="rId8"/>
    <p:sldId id="265" r:id="rId9"/>
    <p:sldId id="283" r:id="rId10"/>
    <p:sldId id="263" r:id="rId11"/>
    <p:sldId id="290" r:id="rId12"/>
    <p:sldId id="271" r:id="rId13"/>
    <p:sldId id="303" r:id="rId14"/>
    <p:sldId id="304" r:id="rId15"/>
    <p:sldId id="305" r:id="rId16"/>
    <p:sldId id="308" r:id="rId17"/>
    <p:sldId id="307" r:id="rId18"/>
    <p:sldId id="309" r:id="rId19"/>
    <p:sldId id="306" r:id="rId20"/>
    <p:sldId id="269" r:id="rId21"/>
    <p:sldId id="313" r:id="rId22"/>
    <p:sldId id="314" r:id="rId23"/>
    <p:sldId id="315" r:id="rId24"/>
    <p:sldId id="31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39" autoAdjust="0"/>
  </p:normalViewPr>
  <p:slideViewPr>
    <p:cSldViewPr>
      <p:cViewPr varScale="1">
        <p:scale>
          <a:sx n="78" d="100"/>
          <a:sy n="78" d="100"/>
        </p:scale>
        <p:origin x="-96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C69A7-A0E7-41F4-9C15-6BD58968D083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6BB6-7BAB-49CE-913C-265EF7432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5F552-28C1-4860-8A73-F58EC2D8BB69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2C45B-F322-4B27-9203-935FB7771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9ABB5-FC2D-4462-B66B-8AB1EC049FD5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59722-1985-407D-A34D-87C19D145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04F28-7529-4BD0-A412-5F7F7D125A21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DB28A-6B06-4699-9D9B-33136FD0E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F8D12-9D06-44A1-9EEB-0AEFA417FC15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EA9C4-527D-440B-8DA4-572355639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6AA7A-597B-474C-B49F-E0303847E174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D8BFB-07FE-4541-BBEC-FF3C7773D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798FD-A4A3-4E46-B973-F4DCF0E01DD4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F8768-A613-417C-88F9-7D46DD28F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2E1A-BAC3-4E34-8E22-E75951AF8A20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4526-24A4-4903-877C-7339EF8E9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ED605-125E-4DFF-822A-A555EE8AF456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6CC5-4327-4FF3-A489-12D41EAC4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5800C-A294-48DE-976A-FE3048FAB6BC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22983-6531-4E77-9520-729129F16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5A0FC-F1AB-4806-AE29-6DB968B4198B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7C9AA-4E1F-4CE5-9D7E-5CD93D11F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D5B5"/>
            </a:gs>
            <a:gs pos="17999">
              <a:srgbClr val="FCD5B5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4D6704-7198-4D82-9E2E-2CFD5E821027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01E2C9-B499-47EE-97A1-D1A55AEA1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1071563"/>
            <a:ext cx="6900863" cy="8572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4" name="Содержимое 5"/>
          <p:cNvSpPr>
            <a:spLocks noGrp="1"/>
          </p:cNvSpPr>
          <p:nvPr>
            <p:ph idx="4294967295"/>
          </p:nvPr>
        </p:nvSpPr>
        <p:spPr>
          <a:xfrm>
            <a:off x="1214438" y="2000250"/>
            <a:ext cx="7043737" cy="45434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/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http://korners.kiev.ua/auction/18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50940" y="881040"/>
            <a:ext cx="6357982" cy="227754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rgbClr val="002060"/>
                </a:solidFill>
                <a:latin typeface="+mn-lt"/>
                <a:cs typeface="+mn-cs"/>
              </a:rPr>
              <a:t>Поема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dirty="0" err="1">
                <a:solidFill>
                  <a:srgbClr val="C00000"/>
                </a:solidFill>
                <a:latin typeface="Aquarelle" pitchFamily="66" charset="-52"/>
                <a:cs typeface="+mn-cs"/>
              </a:rPr>
              <a:t>“Катерина”</a:t>
            </a:r>
            <a:endParaRPr lang="uk-UA" sz="8800" b="1" dirty="0">
              <a:solidFill>
                <a:srgbClr val="C00000"/>
              </a:solidFill>
              <a:latin typeface="Aquarelle" pitchFamily="66" charset="-5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/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3143248"/>
            <a:ext cx="8572560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dirty="0">
                <a:solidFill>
                  <a:srgbClr val="0070C0"/>
                </a:solidFill>
                <a:latin typeface="+mn-lt"/>
                <a:cs typeface="+mn-cs"/>
              </a:rPr>
              <a:t>Композиція: </a:t>
            </a:r>
            <a:r>
              <a:rPr lang="uk-UA" sz="4800" b="1" dirty="0">
                <a:solidFill>
                  <a:srgbClr val="C00000"/>
                </a:solidFill>
                <a:latin typeface="+mn-lt"/>
                <a:cs typeface="+mn-cs"/>
              </a:rPr>
              <a:t>твір має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solidFill>
                  <a:srgbClr val="C00000"/>
                </a:solidFill>
                <a:latin typeface="+mn-lt"/>
                <a:cs typeface="+mn-cs"/>
              </a:rPr>
              <a:t>5 розділів, кожен із яких відзначається композиційною завершеністю.</a:t>
            </a:r>
          </a:p>
        </p:txBody>
      </p:sp>
      <p:pic>
        <p:nvPicPr>
          <p:cNvPr id="22533" name="Picture 6" descr="http://img-fotki.yandex.ru/get/9508/20573769.55/0_9443e_2019c5e9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500438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/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356" y="357166"/>
            <a:ext cx="550072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0070C0"/>
                </a:solidFill>
                <a:latin typeface="AllianceC" pitchFamily="2" charset="0"/>
                <a:cs typeface="+mn-cs"/>
              </a:rPr>
              <a:t>Композиція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500166" y="1142984"/>
            <a:ext cx="4643470" cy="500066"/>
          </a:xfrm>
          <a:prstGeom prst="flowChartProcess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</a:rPr>
              <a:t>вступ-звернення до дівчат-селянок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57158" y="2071678"/>
            <a:ext cx="6215106" cy="500066"/>
          </a:xfrm>
          <a:prstGeom prst="flowChartProcess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</a:rPr>
              <a:t>любовний епізод і народження нешлюбного сина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428992" y="3071810"/>
            <a:ext cx="4643470" cy="500066"/>
          </a:xfrm>
          <a:prstGeom prst="flowChartProcess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</a:rPr>
              <a:t>вигнання зганьбленої з дому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71472" y="3857628"/>
            <a:ext cx="4643470" cy="500066"/>
          </a:xfrm>
          <a:prstGeom prst="flowChartProcess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</a:rPr>
              <a:t>поневіряння Катерини на чужині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143240" y="4857760"/>
            <a:ext cx="4643470" cy="500066"/>
          </a:xfrm>
          <a:prstGeom prst="flowChartProcess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</a:rPr>
              <a:t>зустріч із</a:t>
            </a:r>
            <a:r>
              <a:rPr lang="ru-RU" dirty="0"/>
              <a:t> </a:t>
            </a:r>
            <a:r>
              <a:rPr lang="ru-RU" b="1" dirty="0" err="1">
                <a:solidFill>
                  <a:srgbClr val="C00000"/>
                </a:solidFill>
              </a:rPr>
              <a:t>спокусником-офіцером</a:t>
            </a:r>
            <a:r>
              <a:rPr lang="uk-UA" b="1" dirty="0">
                <a:solidFill>
                  <a:srgbClr val="C00000"/>
                </a:solidFill>
              </a:rPr>
              <a:t> і самогубство героїні</a:t>
            </a:r>
          </a:p>
        </p:txBody>
      </p:sp>
      <p:pic>
        <p:nvPicPr>
          <p:cNvPr id="23562" name="Picture 2" descr="http://www.liveinternet.ru/journal_proc.php?action=redirect&amp;url=http://img1.liveinternet.ru/images/attach/b/4/102/977/102977371_large_0_64769_6baddbbf_XXXL.png"/>
          <p:cNvPicPr>
            <a:picLocks noChangeAspect="1" noChangeArrowheads="1"/>
          </p:cNvPicPr>
          <p:nvPr/>
        </p:nvPicPr>
        <p:blipFill>
          <a:blip r:embed="rId4"/>
          <a:srcRect r="57806" b="26199"/>
          <a:stretch>
            <a:fillRect/>
          </a:stretch>
        </p:blipFill>
        <p:spPr bwMode="auto">
          <a:xfrm rot="862585">
            <a:off x="7143750" y="428625"/>
            <a:ext cx="1285875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2" descr="http://www.liveinternet.ru/journal_proc.php?action=redirect&amp;url=http://img1.liveinternet.ru/images/attach/b/4/102/977/102977371_large_0_64769_6baddbbf_XXXL.png"/>
          <p:cNvPicPr>
            <a:picLocks noChangeAspect="1" noChangeArrowheads="1"/>
          </p:cNvPicPr>
          <p:nvPr/>
        </p:nvPicPr>
        <p:blipFill>
          <a:blip r:embed="rId5"/>
          <a:srcRect r="57806" b="26199"/>
          <a:stretch>
            <a:fillRect/>
          </a:stretch>
        </p:blipFill>
        <p:spPr bwMode="auto">
          <a:xfrm rot="3170132">
            <a:off x="932656" y="4310857"/>
            <a:ext cx="1089025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/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857364"/>
            <a:ext cx="6357966" cy="440120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C00000"/>
                </a:solidFill>
                <a:latin typeface="+mn-lt"/>
                <a:cs typeface="+mn-cs"/>
              </a:rPr>
              <a:t>Особливістю сюжету поеми є підбір надзвичайно гострих драматичних ситуацій, завдяки чому стисло і водночас глибоко розкриваються характери персонажів.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571480"/>
            <a:ext cx="3714776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rgbClr val="0070C0"/>
                </a:solidFill>
                <a:latin typeface="AllianceC" pitchFamily="2" charset="0"/>
                <a:cs typeface="+mn-cs"/>
              </a:rPr>
              <a:t>Сюжет</a:t>
            </a:r>
          </a:p>
        </p:txBody>
      </p:sp>
      <p:pic>
        <p:nvPicPr>
          <p:cNvPr id="24582" name="Picture 2" descr="http://www.vox-populi.com.ua/_/rsrc/1392062405224/rubriki/mistectvo/graficnasevcenkianasofiiekaraffi-korbutcastina4gorinbogdan/K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7F9"/>
              </a:clrFrom>
              <a:clrTo>
                <a:srgbClr val="F6F7F9">
                  <a:alpha val="0"/>
                </a:srgbClr>
              </a:clrTo>
            </a:clrChange>
          </a:blip>
          <a:srcRect b="10715"/>
          <a:stretch>
            <a:fillRect/>
          </a:stretch>
        </p:blipFill>
        <p:spPr bwMode="auto">
          <a:xfrm>
            <a:off x="6197600" y="3929063"/>
            <a:ext cx="29464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infomisto.info/gp/6/b/f/f/4ff02e88429b9ce3948b2f2ab688/bgze99xx3md4/w900h602.jpg"/>
          <p:cNvPicPr>
            <a:picLocks noChangeAspect="1" noChangeArrowheads="1"/>
          </p:cNvPicPr>
          <p:nvPr/>
        </p:nvPicPr>
        <p:blipFill>
          <a:blip r:embed="rId5"/>
          <a:srcRect r="-1" b="6561"/>
          <a:stretch>
            <a:fillRect/>
          </a:stretch>
        </p:blipFill>
        <p:spPr bwMode="auto">
          <a:xfrm>
            <a:off x="5929313" y="0"/>
            <a:ext cx="3214687" cy="200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4" name="Picture 4" descr="http://s4.pic4you.ru/y2014/03-04/12216/4233479-thum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343886">
            <a:off x="6383338" y="2019300"/>
            <a:ext cx="23955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/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4071942"/>
            <a:ext cx="8072494" cy="19389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rgbClr val="0070C0"/>
                </a:solidFill>
                <a:latin typeface="+mn-lt"/>
                <a:cs typeface="+mn-cs"/>
              </a:rPr>
              <a:t>Пролог – </a:t>
            </a:r>
            <a:r>
              <a:rPr lang="uk-UA" sz="4000" b="1" dirty="0">
                <a:solidFill>
                  <a:srgbClr val="C00000"/>
                </a:solidFill>
                <a:latin typeface="+mn-lt"/>
                <a:cs typeface="+mn-cs"/>
              </a:rPr>
              <a:t>звернення ліричного героя до дівчат, щоб не кохалися з москалями — злими людьми. </a:t>
            </a:r>
          </a:p>
        </p:txBody>
      </p:sp>
      <p:pic>
        <p:nvPicPr>
          <p:cNvPr id="6" name="Picture 4" descr="http://www.bibliokid.if.ua/images/stories/gallery21/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0"/>
            <a:ext cx="2928937" cy="4048125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http://img-fotki.yandex.ru/get/9508/20573769.55/0_9443e_2019c5e9_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500438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 descr="http://img0.liveinternet.ru/images/attach/c/9/112/180/112180582_Nezhnuyy_cvetochekall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79094">
            <a:off x="2733675" y="1611313"/>
            <a:ext cx="35099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/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357166"/>
            <a:ext cx="7500990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dirty="0">
                <a:solidFill>
                  <a:srgbClr val="0070C0"/>
                </a:solidFill>
                <a:latin typeface="+mn-lt"/>
                <a:cs typeface="+mn-cs"/>
              </a:rPr>
              <a:t>Експозиція – </a:t>
            </a:r>
            <a:r>
              <a:rPr lang="uk-UA" sz="5400" b="1" dirty="0">
                <a:solidFill>
                  <a:srgbClr val="C00000"/>
                </a:solidFill>
                <a:latin typeface="+mn-lt"/>
                <a:cs typeface="+mn-cs"/>
              </a:rPr>
              <a:t>розповідь про непослух Катерини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/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285729"/>
            <a:ext cx="7786742" cy="19389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rgbClr val="0070C0"/>
                </a:solidFill>
                <a:latin typeface="+mn-lt"/>
                <a:cs typeface="+mn-cs"/>
              </a:rPr>
              <a:t>Зав’язка – </a:t>
            </a:r>
            <a:r>
              <a:rPr lang="uk-UA" sz="4000" b="1" dirty="0">
                <a:solidFill>
                  <a:srgbClr val="C00000"/>
                </a:solidFill>
                <a:latin typeface="+mn-lt"/>
                <a:cs typeface="+mn-cs"/>
              </a:rPr>
              <a:t>Катерина, не зважаючи на поради батьків, таємно зустрічається з </a:t>
            </a:r>
            <a:r>
              <a:rPr lang="uk-UA" sz="4000" b="1" dirty="0" err="1">
                <a:solidFill>
                  <a:srgbClr val="C00000"/>
                </a:solidFill>
                <a:latin typeface="+mn-lt"/>
                <a:cs typeface="+mn-cs"/>
              </a:rPr>
              <a:t>Іваном-москалем</a:t>
            </a:r>
            <a:r>
              <a:rPr lang="uk-UA" sz="4000" b="1" dirty="0">
                <a:solidFill>
                  <a:srgbClr val="C00000"/>
                </a:solidFill>
                <a:latin typeface="+mn-lt"/>
                <a:cs typeface="+mn-cs"/>
              </a:rPr>
              <a:t>.</a:t>
            </a:r>
          </a:p>
        </p:txBody>
      </p:sp>
      <p:pic>
        <p:nvPicPr>
          <p:cNvPr id="27653" name="Picture 8" descr="http://www.artsides.ru/big/item_348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8" y="3429000"/>
            <a:ext cx="2928937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/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6286544" cy="600164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0070C0"/>
                </a:solidFill>
                <a:latin typeface="+mn-lt"/>
                <a:cs typeface="+mn-cs"/>
              </a:rPr>
              <a:t>Розвиток дії – </a:t>
            </a:r>
            <a:r>
              <a:rPr lang="uk-UA" sz="3200" b="1" dirty="0">
                <a:solidFill>
                  <a:srgbClr val="C00000"/>
                </a:solidFill>
                <a:latin typeface="+mn-lt"/>
                <a:cs typeface="+mn-cs"/>
              </a:rPr>
              <a:t>Іван вирушає в похід, обіцяє повернутися — Катерина вагітна, народжує — батьки змушені її вигнати, бо вона порушила норми моралі — Катерина, голодна, холодна, зневажена людьми, іде на північ, зустрічає москалів, які сміються з неї — зима, Катерина знаходить </a:t>
            </a:r>
            <a:r>
              <a:rPr lang="uk-UA" sz="3200" b="1" dirty="0" err="1">
                <a:solidFill>
                  <a:srgbClr val="C00000"/>
                </a:solidFill>
                <a:latin typeface="+mn-lt"/>
                <a:cs typeface="+mn-cs"/>
              </a:rPr>
              <a:t>прихисток</a:t>
            </a:r>
            <a:r>
              <a:rPr lang="uk-UA" sz="3200" b="1" dirty="0">
                <a:solidFill>
                  <a:srgbClr val="C00000"/>
                </a:solidFill>
                <a:latin typeface="+mn-lt"/>
                <a:cs typeface="+mn-cs"/>
              </a:rPr>
              <a:t> у хаті лісничих-карбівничих — зранку чує, що проходять повз москалі.</a:t>
            </a:r>
          </a:p>
        </p:txBody>
      </p:sp>
      <p:pic>
        <p:nvPicPr>
          <p:cNvPr id="28677" name="Picture 2" descr="http://4.bp.blogspot.com/-NHbFx-ktZzo/U9eVrmWnauI/AAAAAAAAeeM/8bKE-XG4Cyw/s1600/0_a985d_5d9750cf_L.p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2214563"/>
            <a:ext cx="3214687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/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4572032" cy="526297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dirty="0">
                <a:solidFill>
                  <a:srgbClr val="0070C0"/>
                </a:solidFill>
                <a:latin typeface="+mn-lt"/>
                <a:cs typeface="+mn-cs"/>
              </a:rPr>
              <a:t>Кульмінація – </a:t>
            </a:r>
            <a:r>
              <a:rPr lang="uk-UA" sz="4800" b="1" dirty="0">
                <a:solidFill>
                  <a:srgbClr val="C00000"/>
                </a:solidFill>
                <a:latin typeface="+mn-lt"/>
                <a:cs typeface="+mn-cs"/>
              </a:rPr>
              <a:t>зустріч Катерини з </a:t>
            </a:r>
            <a:r>
              <a:rPr lang="uk-UA" sz="4800" b="1" dirty="0" err="1">
                <a:solidFill>
                  <a:srgbClr val="C00000"/>
                </a:solidFill>
                <a:latin typeface="+mn-lt"/>
                <a:cs typeface="+mn-cs"/>
              </a:rPr>
              <a:t>Іваном-москалем</a:t>
            </a:r>
            <a:r>
              <a:rPr lang="uk-UA" sz="4800" b="1" dirty="0">
                <a:solidFill>
                  <a:srgbClr val="C00000"/>
                </a:solidFill>
                <a:latin typeface="+mn-lt"/>
                <a:cs typeface="+mn-cs"/>
              </a:rPr>
              <a:t>, який від неї відвертається.</a:t>
            </a:r>
          </a:p>
        </p:txBody>
      </p:sp>
      <p:pic>
        <p:nvPicPr>
          <p:cNvPr id="29701" name="Picture 2" descr="http://shablonya.ru/uploads/posts/2011-05/thumbs/1306239594_vetvi_cvetov_1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385"/>
          <a:stretch>
            <a:fillRect/>
          </a:stretch>
        </p:blipFill>
        <p:spPr bwMode="auto">
          <a:xfrm rot="6690936">
            <a:off x="5295901" y="-76200"/>
            <a:ext cx="1274762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/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714356"/>
            <a:ext cx="4643470" cy="45243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dirty="0">
                <a:solidFill>
                  <a:srgbClr val="0070C0"/>
                </a:solidFill>
                <a:latin typeface="+mn-lt"/>
                <a:cs typeface="+mn-cs"/>
              </a:rPr>
              <a:t>Розв’язка – </a:t>
            </a:r>
            <a:r>
              <a:rPr lang="uk-UA" sz="4800" b="1" dirty="0">
                <a:solidFill>
                  <a:srgbClr val="C00000"/>
                </a:solidFill>
                <a:latin typeface="+mn-lt"/>
                <a:cs typeface="+mn-cs"/>
              </a:rPr>
              <a:t>Катерина залишає малого сина на поталу й кидається в ополонку.</a:t>
            </a:r>
          </a:p>
        </p:txBody>
      </p:sp>
      <p:pic>
        <p:nvPicPr>
          <p:cNvPr id="30725" name="Picture 2" descr="http://svitppt.com.ua/images/18/17071/960/img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 descr="http://svitppt.com.ua/images/18/17071/960/img13.jpg"/>
          <p:cNvPicPr>
            <a:picLocks noChangeAspect="1" noChangeArrowheads="1"/>
          </p:cNvPicPr>
          <p:nvPr/>
        </p:nvPicPr>
        <p:blipFill>
          <a:blip r:embed="rId5"/>
          <a:srcRect l="1164" t="8150" r="51111" b="7195"/>
          <a:stretch>
            <a:fillRect/>
          </a:stretch>
        </p:blipFill>
        <p:spPr bwMode="auto">
          <a:xfrm>
            <a:off x="6000750" y="2786063"/>
            <a:ext cx="29289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/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28604"/>
            <a:ext cx="6143652" cy="378565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rgbClr val="0070C0"/>
                </a:solidFill>
                <a:latin typeface="+mn-lt"/>
                <a:cs typeface="+mn-cs"/>
              </a:rPr>
              <a:t>Епілог - </a:t>
            </a:r>
            <a:r>
              <a:rPr lang="uk-UA" sz="4000" b="1" dirty="0">
                <a:solidFill>
                  <a:srgbClr val="C00000"/>
                </a:solidFill>
                <a:latin typeface="+mn-lt"/>
                <a:cs typeface="+mn-cs"/>
              </a:rPr>
              <a:t>випадкова зустріч сліпого кобзаря й сироти Івася (син Катерини) з батьком-москалем, який відвертається, упізнавши в малому себе.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/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142852"/>
            <a:ext cx="2643206" cy="67403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Поема «Катерина» — перший твір, у якому поет звернувся до теми жінки-покритки і ширше – жінки-матері. Ця тема стала наскрізною в подальшій поетичній і прозовій творчості Т.Шевченка («</a:t>
            </a:r>
            <a:r>
              <a:rPr lang="uk-UA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Слепая</a:t>
            </a:r>
            <a:r>
              <a:rPr lang="uk-U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», «Відьма», «Наймичка»).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/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57818" y="428604"/>
            <a:ext cx="3500462" cy="50167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Отаке-то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на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сім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світі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Роблять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людям люде!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Того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в'яжуть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того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ріжуть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Той сам себе губить...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 за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віщо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?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Святий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знає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Світ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бачся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широкий,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Та нема де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прихилитись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світі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одиноким.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Тому доля запродала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Од краю до краю,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 другому оставила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Те, де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заховають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Де ж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ті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люде, де ж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ті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добрі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Що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серце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збиралось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 ними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жити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їх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любити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? Пропали, пропали!</a:t>
            </a:r>
            <a:endParaRPr lang="uk-UA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4786314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solidFill>
                  <a:srgbClr val="0070C0"/>
                </a:solidFill>
                <a:latin typeface="+mn-lt"/>
                <a:cs typeface="+mn-cs"/>
              </a:rPr>
              <a:t>Велику</a:t>
            </a:r>
            <a:r>
              <a:rPr lang="ru-RU" sz="2000" b="1" i="1" dirty="0">
                <a:solidFill>
                  <a:srgbClr val="0070C0"/>
                </a:solidFill>
                <a:latin typeface="+mn-lt"/>
                <a:cs typeface="+mn-cs"/>
              </a:rPr>
              <a:t> роль у “</a:t>
            </a:r>
            <a:r>
              <a:rPr lang="ru-RU" sz="2000" b="1" i="1" dirty="0" err="1">
                <a:solidFill>
                  <a:srgbClr val="0070C0"/>
                </a:solidFill>
                <a:latin typeface="+mn-lt"/>
                <a:cs typeface="+mn-cs"/>
              </a:rPr>
              <a:t>Катерині</a:t>
            </a:r>
            <a:r>
              <a:rPr lang="ru-RU" sz="2000" b="1" i="1" dirty="0">
                <a:solidFill>
                  <a:srgbClr val="0070C0"/>
                </a:solidFill>
                <a:latin typeface="+mn-lt"/>
                <a:cs typeface="+mn-cs"/>
              </a:rPr>
              <a:t>” </a:t>
            </a:r>
            <a:r>
              <a:rPr lang="ru-RU" sz="2000" b="1" i="1" dirty="0" err="1">
                <a:solidFill>
                  <a:srgbClr val="0070C0"/>
                </a:solidFill>
                <a:latin typeface="+mn-lt"/>
                <a:cs typeface="+mn-cs"/>
              </a:rPr>
              <a:t>відіграють</a:t>
            </a:r>
            <a:r>
              <a:rPr lang="ru-RU" sz="2000" b="1" i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+mn-lt"/>
                <a:cs typeface="+mn-cs"/>
              </a:rPr>
              <a:t>ліричні</a:t>
            </a:r>
            <a:r>
              <a:rPr lang="ru-RU" sz="2000" b="1" i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+mn-lt"/>
                <a:cs typeface="+mn-cs"/>
              </a:rPr>
              <a:t>відступи,завдяки</a:t>
            </a:r>
            <a:r>
              <a:rPr lang="ru-RU" sz="2000" b="1" i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+mn-lt"/>
                <a:cs typeface="+mn-cs"/>
              </a:rPr>
              <a:t>яким</a:t>
            </a:r>
            <a:r>
              <a:rPr lang="ru-RU" sz="2000" b="1" i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+mn-lt"/>
                <a:cs typeface="+mn-cs"/>
              </a:rPr>
              <a:t>громадянська</a:t>
            </a:r>
            <a:r>
              <a:rPr lang="ru-RU" sz="2000" b="1" i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+mn-lt"/>
                <a:cs typeface="+mn-cs"/>
              </a:rPr>
              <a:t>схвильованість</a:t>
            </a:r>
            <a:r>
              <a:rPr lang="ru-RU" sz="2000" b="1" i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+mn-lt"/>
                <a:cs typeface="+mn-cs"/>
              </a:rPr>
              <a:t>поета</a:t>
            </a:r>
            <a:r>
              <a:rPr lang="ru-RU" sz="2000" b="1" i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+mn-lt"/>
                <a:cs typeface="+mn-cs"/>
              </a:rPr>
              <a:t>мимоволі</a:t>
            </a:r>
            <a:r>
              <a:rPr lang="ru-RU" sz="2000" b="1" i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+mn-lt"/>
                <a:cs typeface="+mn-cs"/>
              </a:rPr>
              <a:t>передається</a:t>
            </a:r>
            <a:r>
              <a:rPr lang="ru-RU" sz="2000" b="1" i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+mn-lt"/>
                <a:cs typeface="+mn-cs"/>
              </a:rPr>
              <a:t>читачам</a:t>
            </a:r>
            <a:r>
              <a:rPr lang="ru-RU" sz="2000" b="1" i="1" dirty="0">
                <a:solidFill>
                  <a:srgbClr val="0070C0"/>
                </a:solidFill>
                <a:latin typeface="+mn-lt"/>
                <a:cs typeface="+mn-cs"/>
              </a:rPr>
              <a:t>. </a:t>
            </a:r>
            <a:endParaRPr lang="uk-UA" sz="20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286124"/>
            <a:ext cx="3214710" cy="255454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Катерино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серце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моє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Лишенько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тобою!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Де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ти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в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світі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подінешся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малим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сиротою?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Хто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спитає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привітає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Без милого в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світі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Батько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мати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–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чужі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люде,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Тяжко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ними </a:t>
            </a:r>
            <a:r>
              <a:rPr lang="ru-RU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жити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! </a:t>
            </a:r>
            <a:endParaRPr lang="uk-UA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2775" name="Picture 2" descr="http://s004.radikal.ru/i207/1106/d7/a8e2bf78046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969"/>
          <a:stretch>
            <a:fillRect/>
          </a:stretch>
        </p:blipFill>
        <p:spPr bwMode="auto">
          <a:xfrm>
            <a:off x="8001000" y="4324350"/>
            <a:ext cx="1143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4" descr="http://img1.liveinternet.ru/images/foto/b/2/apps/1/470/1470407_891417_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89581">
            <a:off x="3490913" y="4135438"/>
            <a:ext cx="17272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6" descr="http://vikont.ucoz.ru/_ph/33/63997717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50820">
            <a:off x="722313" y="1651000"/>
            <a:ext cx="16049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Тестові завдання.</a:t>
            </a:r>
            <a:endParaRPr lang="ru-RU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1200" b="1" smtClean="0"/>
              <a:t>1.«Катерину" Тарас Шевченко присвятив: </a:t>
            </a:r>
          </a:p>
          <a:p>
            <a:pPr eaLnBrk="1" hangingPunct="1"/>
            <a:r>
              <a:rPr lang="ru-RU" sz="1200" smtClean="0"/>
              <a:t>А своїм сестрам;</a:t>
            </a:r>
          </a:p>
          <a:p>
            <a:pPr eaLnBrk="1" hangingPunct="1"/>
            <a:r>
              <a:rPr lang="ru-RU" sz="1200" smtClean="0"/>
              <a:t>Б всім дівчатам;</a:t>
            </a:r>
          </a:p>
          <a:p>
            <a:pPr eaLnBrk="1" hangingPunct="1"/>
            <a:r>
              <a:rPr lang="ru-RU" sz="1200" smtClean="0"/>
              <a:t>В  В.Жуковському;</a:t>
            </a:r>
          </a:p>
          <a:p>
            <a:pPr eaLnBrk="1" hangingPunct="1"/>
            <a:r>
              <a:rPr lang="ru-RU" sz="1400" b="1" smtClean="0"/>
              <a:t>2. Починаючи твір, поет застерігає дівчат, щоб вони НЕ: </a:t>
            </a:r>
          </a:p>
          <a:p>
            <a:pPr eaLnBrk="1" hangingPunct="1"/>
            <a:r>
              <a:rPr lang="ru-RU" sz="1400" smtClean="0"/>
              <a:t>А цуралися роботи по господарству;</a:t>
            </a:r>
          </a:p>
          <a:p>
            <a:pPr eaLnBrk="1" hangingPunct="1"/>
            <a:r>
              <a:rPr lang="ru-RU" sz="1400" smtClean="0"/>
              <a:t>Б ігнорували народні звичаї;</a:t>
            </a:r>
          </a:p>
          <a:p>
            <a:pPr eaLnBrk="1" hangingPunct="1"/>
            <a:r>
              <a:rPr lang="ru-RU" sz="1400" smtClean="0"/>
              <a:t>В  забували батьків; </a:t>
            </a:r>
          </a:p>
          <a:p>
            <a:pPr eaLnBrk="1" hangingPunct="1"/>
            <a:r>
              <a:rPr lang="ru-RU" sz="1400" smtClean="0"/>
              <a:t>Г кохалися з москалями.</a:t>
            </a:r>
          </a:p>
          <a:p>
            <a:pPr eaLnBrk="1" hangingPunct="1"/>
            <a:r>
              <a:rPr lang="uk-UA" sz="1400" b="1" smtClean="0"/>
              <a:t>3.</a:t>
            </a:r>
            <a:r>
              <a:rPr lang="ru-RU" sz="1400" b="1" smtClean="0"/>
              <a:t>Через що милий залишив Катерину? </a:t>
            </a:r>
          </a:p>
          <a:p>
            <a:pPr eaLnBrk="1" hangingPunct="1"/>
            <a:r>
              <a:rPr lang="ru-RU" sz="1400" smtClean="0"/>
              <a:t>А він вирушив у похід до Туреччини;</a:t>
            </a:r>
          </a:p>
          <a:p>
            <a:pPr eaLnBrk="1" hangingPunct="1"/>
            <a:r>
              <a:rPr lang="ru-RU" sz="1400" smtClean="0"/>
              <a:t>Б на цьому наполягли батьки дівчини; </a:t>
            </a:r>
          </a:p>
          <a:p>
            <a:pPr eaLnBrk="1" hangingPunct="1"/>
            <a:r>
              <a:rPr lang="ru-RU" sz="1400" smtClean="0"/>
              <a:t>В люди почали їм дорікати за кохання</a:t>
            </a:r>
            <a:r>
              <a:rPr lang="uk-UA" sz="1400" smtClean="0"/>
              <a:t>;</a:t>
            </a:r>
            <a:endParaRPr lang="ru-RU" sz="1400" smtClean="0"/>
          </a:p>
          <a:p>
            <a:pPr eaLnBrk="1" hangingPunct="1"/>
            <a:r>
              <a:rPr lang="ru-RU" sz="1400" smtClean="0"/>
              <a:t>Г вона йому набридла.</a:t>
            </a:r>
          </a:p>
          <a:p>
            <a:pPr eaLnBrk="1" hangingPunct="1"/>
            <a:r>
              <a:rPr lang="uk-UA" sz="1400" b="1" smtClean="0"/>
              <a:t>4.</a:t>
            </a:r>
            <a:r>
              <a:rPr lang="ru-RU" sz="1400" b="1" smtClean="0"/>
              <a:t>Яку пісню співала героїня вночі біля криниці? </a:t>
            </a:r>
          </a:p>
          <a:p>
            <a:pPr eaLnBrk="1" hangingPunct="1"/>
            <a:r>
              <a:rPr lang="ru-RU" sz="1400" smtClean="0"/>
              <a:t>А весільну;</a:t>
            </a:r>
            <a:endParaRPr lang="uk-UA" sz="1400" smtClean="0"/>
          </a:p>
          <a:p>
            <a:pPr eaLnBrk="1" hangingPunct="1"/>
            <a:r>
              <a:rPr lang="uk-UA" sz="1400" smtClean="0"/>
              <a:t>Б "Віють вітри, віють буйні";</a:t>
            </a:r>
          </a:p>
          <a:p>
            <a:pPr eaLnBrk="1" hangingPunct="1"/>
            <a:r>
              <a:rPr lang="uk-UA" sz="1400" smtClean="0"/>
              <a:t>В козацьку;</a:t>
            </a:r>
            <a:endParaRPr lang="ru-RU" sz="1400" smtClean="0"/>
          </a:p>
          <a:p>
            <a:pPr eaLnBrk="1" hangingPunct="1"/>
            <a:endParaRPr lang="ru-RU" sz="1400" smtClean="0"/>
          </a:p>
          <a:p>
            <a:pPr eaLnBrk="1" hangingPunct="1"/>
            <a:endParaRPr lang="ru-RU" sz="14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Тестові завдання.</a:t>
            </a:r>
            <a:endParaRPr lang="ru-RU" smtClean="0"/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b="1" smtClean="0"/>
              <a:t>5.Виганяючи дочку з дому, мати звернулася до неї з докором: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А "Виховуй дитину, як знаєш".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Б "Іди шукай у Москві свекрухи".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В "Не з'являйся більше мені на очі".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Г "Живи, як знаєш, серед люду чужого".</a:t>
            </a:r>
          </a:p>
          <a:p>
            <a:pPr eaLnBrk="1" hangingPunct="1">
              <a:lnSpc>
                <a:spcPct val="80000"/>
              </a:lnSpc>
            </a:pPr>
            <a:r>
              <a:rPr lang="uk-UA" sz="1400" b="1" smtClean="0"/>
              <a:t>6.</a:t>
            </a:r>
            <a:r>
              <a:rPr lang="ru-RU" sz="1400" b="1" smtClean="0"/>
              <a:t>Перед тим, як залишити рідну домівку, Катерина: 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А набрала землі під вишнею</a:t>
            </a:r>
            <a:r>
              <a:rPr lang="uk-UA" sz="1400" smtClean="0"/>
              <a:t>;</a:t>
            </a:r>
            <a:r>
              <a:rPr lang="ru-RU" sz="14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Б тричі перехрестилася; 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В поцілувала батьків;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Г сповідалася в церкві.</a:t>
            </a:r>
          </a:p>
          <a:p>
            <a:pPr eaLnBrk="1" hangingPunct="1">
              <a:lnSpc>
                <a:spcPct val="80000"/>
              </a:lnSpc>
            </a:pPr>
            <a:r>
              <a:rPr lang="uk-UA" sz="1400" b="1" smtClean="0"/>
              <a:t>7.</a:t>
            </a:r>
            <a:r>
              <a:rPr lang="ru-RU" sz="1400" b="1" smtClean="0"/>
              <a:t>Кого стосуються слова: "Дала, кажуть, бровенята, Та не дала долі": </a:t>
            </a:r>
            <a:endParaRPr lang="uk-UA" sz="1400" b="1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А </a:t>
            </a:r>
            <a:r>
              <a:rPr lang="ru-RU" sz="1400" smtClean="0"/>
              <a:t>Катерину;</a:t>
            </a: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Б </a:t>
            </a:r>
            <a:r>
              <a:rPr lang="ru-RU" sz="1400" smtClean="0"/>
              <a:t>сироту Івана; </a:t>
            </a: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В </a:t>
            </a:r>
            <a:r>
              <a:rPr lang="ru-RU" sz="1400" smtClean="0"/>
              <a:t>старця;</a:t>
            </a: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Г </a:t>
            </a:r>
            <a:r>
              <a:rPr lang="ru-RU" sz="1400" smtClean="0"/>
              <a:t>наймита в пана.</a:t>
            </a: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b="1" smtClean="0"/>
              <a:t>8.</a:t>
            </a:r>
            <a:r>
              <a:rPr lang="ru-RU" sz="1400" b="1" smtClean="0"/>
              <a:t>Як склалася подальша доля Івася, сина Катерини? </a:t>
            </a:r>
            <a:endParaRPr lang="uk-UA" sz="1400" b="1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А </a:t>
            </a:r>
            <a:r>
              <a:rPr lang="ru-RU" sz="1400" smtClean="0"/>
              <a:t>його забрав батько;</a:t>
            </a: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Б </a:t>
            </a:r>
            <a:r>
              <a:rPr lang="ru-RU" sz="1400" smtClean="0"/>
              <a:t>став служити козачком у пана;</a:t>
            </a:r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В </a:t>
            </a:r>
            <a:r>
              <a:rPr lang="ru-RU" sz="1400" smtClean="0"/>
              <a:t>був поводирем сліпого кобзаря;</a:t>
            </a: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Г </a:t>
            </a:r>
            <a:r>
              <a:rPr lang="ru-RU" sz="1400" smtClean="0"/>
              <a:t>став жебраком.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Тестові завдання.</a:t>
            </a:r>
            <a:endParaRPr lang="ru-RU" smtClean="0"/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1400" b="1" smtClean="0"/>
              <a:t>9.</a:t>
            </a:r>
            <a:r>
              <a:rPr lang="ru-RU" sz="1400" b="1" smtClean="0"/>
              <a:t>Як москаль (батько Івася) зреагував, побачивши сина? </a:t>
            </a:r>
            <a:endParaRPr lang="uk-UA" sz="1400" b="1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А зніяковів і здивувався;</a:t>
            </a:r>
            <a:r>
              <a:rPr lang="ru-RU" sz="1400" smtClean="0"/>
              <a:t> </a:t>
            </a: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Б поблід і засоромився;</a:t>
            </a:r>
            <a:r>
              <a:rPr lang="ru-RU" sz="1400" smtClean="0"/>
              <a:t> </a:t>
            </a: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В зрадів і обійняв сина;</a:t>
            </a:r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Г відвернувся, пізнавши його.</a:t>
            </a:r>
          </a:p>
          <a:p>
            <a:pPr eaLnBrk="1" hangingPunct="1">
              <a:lnSpc>
                <a:spcPct val="80000"/>
              </a:lnSpc>
            </a:pPr>
            <a:r>
              <a:rPr lang="uk-UA" sz="1400" b="1" smtClean="0"/>
              <a:t>10.</a:t>
            </a:r>
            <a:r>
              <a:rPr lang="ru-RU" sz="1400" b="1" smtClean="0"/>
              <a:t>Що трапилося з Катериною? </a:t>
            </a:r>
            <a:endParaRPr lang="uk-UA" sz="1400" b="1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А </a:t>
            </a:r>
            <a:r>
              <a:rPr lang="ru-RU" sz="1400" smtClean="0"/>
              <a:t>пішла жити в монастир; </a:t>
            </a: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Б </a:t>
            </a:r>
            <a:r>
              <a:rPr lang="ru-RU" sz="1400" smtClean="0"/>
              <a:t>повернулася додому;</a:t>
            </a: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В </a:t>
            </a:r>
            <a:r>
              <a:rPr lang="ru-RU" sz="1400" smtClean="0"/>
              <a:t>стала жити з батьком Івана;</a:t>
            </a: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Г </a:t>
            </a:r>
            <a:r>
              <a:rPr lang="ru-RU" sz="1400" smtClean="0"/>
              <a:t>наклала на себе руки.</a:t>
            </a: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b="1" smtClean="0"/>
              <a:t>11. </a:t>
            </a:r>
            <a:r>
              <a:rPr lang="ru-RU" sz="1400" b="1" smtClean="0"/>
              <a:t>Жанр твору "Катерина" </a:t>
            </a:r>
            <a:endParaRPr lang="uk-UA" sz="1400" b="1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А </a:t>
            </a:r>
            <a:r>
              <a:rPr lang="ru-RU" sz="1400" smtClean="0"/>
              <a:t>містерія;</a:t>
            </a: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Б </a:t>
            </a:r>
            <a:r>
              <a:rPr lang="ru-RU" sz="1400" smtClean="0"/>
              <a:t>роман у віршах;</a:t>
            </a: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В </a:t>
            </a:r>
            <a:r>
              <a:rPr lang="ru-RU" sz="1400" smtClean="0"/>
              <a:t>поема;</a:t>
            </a: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Г </a:t>
            </a:r>
            <a:r>
              <a:rPr lang="ru-RU" sz="1400" smtClean="0"/>
              <a:t>балада.</a:t>
            </a: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b="1" smtClean="0"/>
              <a:t>12.</a:t>
            </a:r>
            <a:r>
              <a:rPr lang="ru-RU" sz="1400" b="1" smtClean="0"/>
              <a:t>Якої пори загинула Катерина? </a:t>
            </a:r>
            <a:endParaRPr lang="uk-UA" sz="1400" b="1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А </a:t>
            </a:r>
            <a:r>
              <a:rPr lang="ru-RU" sz="1400" smtClean="0"/>
              <a:t>навесні;</a:t>
            </a: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Б </a:t>
            </a:r>
            <a:r>
              <a:rPr lang="ru-RU" sz="1400" smtClean="0"/>
              <a:t>взимку;</a:t>
            </a: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В </a:t>
            </a:r>
            <a:r>
              <a:rPr lang="ru-RU" sz="1400" smtClean="0"/>
              <a:t>восени;</a:t>
            </a: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Г </a:t>
            </a:r>
            <a:r>
              <a:rPr lang="ru-RU" sz="1400" smtClean="0"/>
              <a:t>раннього літа.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Домашнє завдання.</a:t>
            </a:r>
            <a:endParaRPr lang="ru-RU" smtClean="0"/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Опрацювати теоретичний матеріал на стор.241-245;підготувати характеристику головної героїні; виконати тестові завдання</a:t>
            </a:r>
            <a:r>
              <a:rPr lang="uk-UA" smtClean="0">
                <a:latin typeface="Arial" charset="0"/>
              </a:rPr>
              <a:t> </a:t>
            </a:r>
            <a:r>
              <a:rPr lang="uk-UA" smtClean="0"/>
              <a:t>і надіслати.</a:t>
            </a:r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/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571480"/>
            <a:ext cx="45720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0070C0"/>
                </a:solidFill>
                <a:latin typeface="+mn-lt"/>
                <a:cs typeface="+mn-cs"/>
              </a:rPr>
              <a:t>Рік створення: </a:t>
            </a:r>
            <a:r>
              <a:rPr lang="uk-UA" sz="3600" b="1" dirty="0">
                <a:solidFill>
                  <a:srgbClr val="C00000"/>
                </a:solidFill>
                <a:latin typeface="+mn-lt"/>
                <a:cs typeface="+mn-cs"/>
              </a:rPr>
              <a:t>1838.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714488"/>
            <a:ext cx="3925242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rgbClr val="0070C0"/>
                </a:solidFill>
                <a:latin typeface="+mn-lt"/>
                <a:cs typeface="+mn-cs"/>
              </a:rPr>
              <a:t>Збірка: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C00000"/>
                </a:solidFill>
                <a:latin typeface="+mn-lt"/>
                <a:cs typeface="+mn-cs"/>
              </a:rPr>
              <a:t>«Кобзар» (1840).</a:t>
            </a:r>
          </a:p>
        </p:txBody>
      </p:sp>
      <p:pic>
        <p:nvPicPr>
          <p:cNvPr id="15366" name="Picture 10" descr="http://collectionbooks.com.ua/published/publicdata/OKSANALCB/attachments/SC/products_pictures/%D0%91%D0%B5%D0%B7%20%D0%B8%D0%BC%D0%B5%D0%BD%D0%B8-21b1_en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2" t="3226" r="1904"/>
          <a:stretch>
            <a:fillRect/>
          </a:stretch>
        </p:blipFill>
        <p:spPr bwMode="auto">
          <a:xfrm>
            <a:off x="928688" y="3786188"/>
            <a:ext cx="32146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4" descr="http://artwwworld.org.ua/picst/2011/10/Stilizacija_ornament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3" t="63531"/>
          <a:stretch>
            <a:fillRect/>
          </a:stretch>
        </p:blipFill>
        <p:spPr bwMode="auto">
          <a:xfrm>
            <a:off x="4857750" y="4643438"/>
            <a:ext cx="3476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/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5786478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0070C0"/>
                </a:solidFill>
                <a:latin typeface="+mn-lt"/>
                <a:cs typeface="+mn-cs"/>
              </a:rPr>
              <a:t>Присвята</a:t>
            </a:r>
            <a:r>
              <a:rPr lang="ru-RU" sz="3600" dirty="0">
                <a:solidFill>
                  <a:srgbClr val="0070C0"/>
                </a:solidFill>
                <a:latin typeface="+mn-lt"/>
                <a:cs typeface="+mn-cs"/>
              </a:rPr>
              <a:t>: 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«</a:t>
            </a:r>
            <a:r>
              <a:rPr lang="ru-RU" sz="3600" b="1" dirty="0" err="1">
                <a:solidFill>
                  <a:srgbClr val="C00000"/>
                </a:solidFill>
                <a:latin typeface="+mn-lt"/>
                <a:cs typeface="+mn-cs"/>
              </a:rPr>
              <a:t>Василію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 Андреевичу Жуковскому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на память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22 апреля 1838 года».</a:t>
            </a:r>
            <a:endParaRPr lang="uk-UA" sz="36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6146" name="Picture 2" descr="http://www.t-shevchenko.name/files/THSh/paints/2003-07/0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2500313"/>
            <a:ext cx="2787650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http://upload.wikimedia.org/wikipedia/commons/4/4b/Bryullov_portrait_of_Zhukovsk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500174"/>
            <a:ext cx="2786082" cy="379408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/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643182"/>
            <a:ext cx="8358246" cy="35394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  <a:cs typeface="+mn-cs"/>
              </a:rPr>
              <a:t>Поема написана </a:t>
            </a:r>
            <a:r>
              <a:rPr lang="ru-RU" sz="3200" b="1" dirty="0" err="1">
                <a:solidFill>
                  <a:srgbClr val="C00000"/>
                </a:solidFill>
                <a:latin typeface="+mn-lt"/>
                <a:cs typeface="+mn-cs"/>
              </a:rPr>
              <a:t>незабаром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+mn-lt"/>
                <a:cs typeface="+mn-cs"/>
              </a:rPr>
              <a:t>після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+mn-lt"/>
                <a:cs typeface="+mn-cs"/>
              </a:rPr>
              <a:t>викупу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  <a:cs typeface="+mn-cs"/>
              </a:rPr>
              <a:t>Т. </a:t>
            </a:r>
            <a:r>
              <a:rPr lang="ru-RU" sz="3200" b="1" dirty="0" err="1">
                <a:solidFill>
                  <a:srgbClr val="C00000"/>
                </a:solidFill>
                <a:latin typeface="+mn-lt"/>
                <a:cs typeface="+mn-cs"/>
              </a:rPr>
              <a:t>Шевченка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+mn-lt"/>
                <a:cs typeface="+mn-cs"/>
              </a:rPr>
              <a:t>з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+mn-lt"/>
                <a:cs typeface="+mn-cs"/>
              </a:rPr>
              <a:t>кріпацтва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+mn-cs"/>
              </a:rPr>
              <a:t>. На </a:t>
            </a:r>
            <a:r>
              <a:rPr lang="ru-RU" sz="3200" b="1" dirty="0" err="1">
                <a:solidFill>
                  <a:srgbClr val="C00000"/>
                </a:solidFill>
                <a:latin typeface="+mn-lt"/>
                <a:cs typeface="+mn-cs"/>
              </a:rPr>
              <a:t>допиті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+mn-cs"/>
              </a:rPr>
              <a:t> в ІІІ </a:t>
            </a:r>
            <a:r>
              <a:rPr lang="ru-RU" sz="3200" b="1" dirty="0" err="1">
                <a:solidFill>
                  <a:srgbClr val="C00000"/>
                </a:solidFill>
                <a:latin typeface="+mn-lt"/>
                <a:cs typeface="+mn-cs"/>
              </a:rPr>
              <a:t>відділі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+mn-cs"/>
              </a:rPr>
              <a:t> поет сказав: "Первое мое стихотворение под названием "Катерина" посвящено Жуковскому, которое возбудило энтузиазм в малороссиянах, и я стал продолжать писать стихи, не оставляя живописи".</a:t>
            </a:r>
            <a:endParaRPr lang="uk-UA" sz="32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17413" name="Picture 24" descr="http://artwwworld.org.ua/picst/2011/10/Stilizacija_ornament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7" t="3529" r="2057" b="68234"/>
          <a:stretch>
            <a:fillRect/>
          </a:stretch>
        </p:blipFill>
        <p:spPr bwMode="auto">
          <a:xfrm rot="-9453791">
            <a:off x="482600" y="942975"/>
            <a:ext cx="32512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/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5286412" cy="34778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err="1">
                <a:solidFill>
                  <a:srgbClr val="0070C0"/>
                </a:solidFill>
                <a:latin typeface="+mn-lt"/>
                <a:cs typeface="+mn-cs"/>
              </a:rPr>
              <a:t>Рід</a:t>
            </a:r>
            <a:r>
              <a:rPr lang="ru-RU" sz="4400" dirty="0">
                <a:solidFill>
                  <a:srgbClr val="0070C0"/>
                </a:solidFill>
                <a:latin typeface="+mn-lt"/>
                <a:cs typeface="+mn-cs"/>
              </a:rPr>
              <a:t>: </a:t>
            </a:r>
            <a:r>
              <a:rPr lang="ru-RU" sz="4400" b="1" dirty="0" err="1">
                <a:solidFill>
                  <a:srgbClr val="C00000"/>
                </a:solidFill>
                <a:latin typeface="+mn-lt"/>
                <a:cs typeface="+mn-cs"/>
              </a:rPr>
              <a:t>лірика</a:t>
            </a:r>
            <a:r>
              <a:rPr lang="ru-RU" sz="4400" b="1" dirty="0">
                <a:solidFill>
                  <a:srgbClr val="C00000"/>
                </a:solidFill>
                <a:latin typeface="+mn-lt"/>
                <a:cs typeface="+mn-cs"/>
              </a:rPr>
              <a:t> (</a:t>
            </a:r>
            <a:r>
              <a:rPr lang="ru-RU" sz="4400" b="1" dirty="0" err="1">
                <a:solidFill>
                  <a:srgbClr val="C00000"/>
                </a:solidFill>
                <a:latin typeface="+mn-lt"/>
                <a:cs typeface="+mn-cs"/>
              </a:rPr>
              <a:t>ліро-епос</a:t>
            </a:r>
            <a:r>
              <a:rPr lang="ru-RU" sz="4400" b="1" dirty="0">
                <a:solidFill>
                  <a:srgbClr val="C00000"/>
                </a:solidFill>
                <a:latin typeface="+mn-lt"/>
                <a:cs typeface="+mn-cs"/>
              </a:rPr>
              <a:t>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70C0"/>
                </a:solidFill>
                <a:latin typeface="+mn-lt"/>
                <a:cs typeface="+mn-cs"/>
              </a:rPr>
              <a:t>Жанр:  </a:t>
            </a:r>
            <a:r>
              <a:rPr lang="ru-RU" sz="4400" b="1" dirty="0" err="1">
                <a:solidFill>
                  <a:srgbClr val="C00000"/>
                </a:solidFill>
                <a:latin typeface="+mn-lt"/>
                <a:cs typeface="+mn-cs"/>
              </a:rPr>
              <a:t>ліро-епічна</a:t>
            </a:r>
            <a:r>
              <a:rPr lang="ru-RU" sz="44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4400" b="1" dirty="0" err="1">
                <a:solidFill>
                  <a:srgbClr val="C00000"/>
                </a:solidFill>
                <a:latin typeface="+mn-lt"/>
                <a:cs typeface="+mn-cs"/>
              </a:rPr>
              <a:t>соціально-побутова</a:t>
            </a:r>
            <a:r>
              <a:rPr lang="ru-RU" sz="4400" b="1" dirty="0">
                <a:solidFill>
                  <a:srgbClr val="C00000"/>
                </a:solidFill>
                <a:latin typeface="+mn-lt"/>
                <a:cs typeface="+mn-cs"/>
              </a:rPr>
              <a:t> поема.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/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8245" y="933451"/>
            <a:ext cx="8501123" cy="255454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0070C0"/>
                </a:solidFill>
                <a:latin typeface="+mn-lt"/>
                <a:cs typeface="+mn-cs"/>
              </a:rPr>
              <a:t>Тема:</a:t>
            </a:r>
            <a:r>
              <a:rPr lang="uk-UA" sz="3200" dirty="0">
                <a:solidFill>
                  <a:srgbClr val="C00000"/>
                </a:solidFill>
                <a:latin typeface="+mn-lt"/>
                <a:cs typeface="+mn-cs"/>
              </a:rPr>
              <a:t> </a:t>
            </a:r>
            <a:r>
              <a:rPr lang="uk-UA" sz="3200" b="1" dirty="0">
                <a:solidFill>
                  <a:srgbClr val="C00000"/>
                </a:solidFill>
                <a:latin typeface="+mn-lt"/>
                <a:cs typeface="+mn-cs"/>
              </a:rPr>
              <a:t>доля жінки-покритки в умовах занепаду традиційної (патріархальної, народної) моралі й формування нового (імперського) суспільства, засновками якого є далекі від моралі принципи й норми.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/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357166"/>
            <a:ext cx="5500726" cy="563231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rgbClr val="0070C0"/>
                </a:solidFill>
                <a:latin typeface="+mn-lt"/>
                <a:cs typeface="+mn-cs"/>
              </a:rPr>
              <a:t>Ідея:</a:t>
            </a:r>
            <a:r>
              <a:rPr lang="uk-UA" sz="4000" dirty="0">
                <a:solidFill>
                  <a:srgbClr val="C00000"/>
                </a:solidFill>
                <a:latin typeface="+mn-lt"/>
                <a:cs typeface="+mn-cs"/>
              </a:rPr>
              <a:t> </a:t>
            </a:r>
            <a:r>
              <a:rPr lang="uk-UA" sz="4000" b="1" dirty="0">
                <a:solidFill>
                  <a:srgbClr val="C00000"/>
                </a:solidFill>
                <a:latin typeface="+mn-lt"/>
                <a:cs typeface="+mn-cs"/>
              </a:rPr>
              <a:t>гнівний осуд панської розбещеності, захист знедолених, співчуття жінці-матері; засудження аморальності панівного класу, представникам якого байдужа доля простих людей.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/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/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357166"/>
            <a:ext cx="7286676" cy="411319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  <a:latin typeface="+mn-lt"/>
                <a:cs typeface="+mn-cs"/>
              </a:rPr>
              <a:t>Проблематика: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solidFill>
                  <a:srgbClr val="C00000"/>
                </a:solidFill>
                <a:latin typeface="+mn-lt"/>
                <a:cs typeface="+mn-cs"/>
              </a:rPr>
              <a:t>любов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+mn-lt"/>
                <a:cs typeface="+mn-cs"/>
              </a:rPr>
              <a:t>і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+mn-lt"/>
                <a:cs typeface="+mn-cs"/>
              </a:rPr>
              <a:t>страждання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батьки </a:t>
            </a:r>
            <a:r>
              <a:rPr lang="ru-RU" sz="3600" b="1" dirty="0" err="1">
                <a:solidFill>
                  <a:srgbClr val="C00000"/>
                </a:solidFill>
                <a:latin typeface="+mn-lt"/>
                <a:cs typeface="+mn-cs"/>
              </a:rPr>
              <a:t>і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+mn-lt"/>
                <a:cs typeface="+mn-cs"/>
              </a:rPr>
              <a:t>діти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solidFill>
                  <a:srgbClr val="C00000"/>
                </a:solidFill>
                <a:latin typeface="+mn-lt"/>
                <a:cs typeface="+mn-cs"/>
              </a:rPr>
              <a:t>моральні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+mn-lt"/>
                <a:cs typeface="+mn-cs"/>
              </a:rPr>
              <a:t>закони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+mn-lt"/>
                <a:cs typeface="+mn-cs"/>
              </a:rPr>
              <a:t>тогочасного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+mn-lt"/>
                <a:cs typeface="+mn-cs"/>
              </a:rPr>
              <a:t>суспільства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, </a:t>
            </a:r>
            <a:r>
              <a:rPr lang="ru-RU" sz="3600" b="1" dirty="0" err="1">
                <a:solidFill>
                  <a:srgbClr val="C00000"/>
                </a:solidFill>
                <a:latin typeface="+mn-lt"/>
                <a:cs typeface="+mn-cs"/>
              </a:rPr>
              <a:t>їх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+mn-lt"/>
                <a:cs typeface="+mn-cs"/>
              </a:rPr>
              <a:t>порушення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честь </a:t>
            </a:r>
            <a:r>
              <a:rPr lang="ru-RU" sz="3600" b="1" dirty="0" err="1">
                <a:solidFill>
                  <a:srgbClr val="C00000"/>
                </a:solidFill>
                <a:latin typeface="+mn-lt"/>
                <a:cs typeface="+mn-cs"/>
              </a:rPr>
              <a:t>і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+mn-lt"/>
                <a:cs typeface="+mn-cs"/>
              </a:rPr>
              <a:t>безвідповідальність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крах </a:t>
            </a:r>
            <a:r>
              <a:rPr lang="ru-RU" sz="3600" b="1" dirty="0" err="1">
                <a:solidFill>
                  <a:srgbClr val="C00000"/>
                </a:solidFill>
                <a:latin typeface="+mn-lt"/>
                <a:cs typeface="+mn-cs"/>
              </a:rPr>
              <a:t>ілюзій</a:t>
            </a:r>
            <a:endParaRPr lang="ru-RU" sz="36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21509" name="Picture 22" descr="http://s019.radikal.ru/i636/1205/74/d0d16ecc8b5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4624388"/>
            <a:ext cx="30003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2" descr="http://s019.radikal.ru/i636/1205/74/d0d16ecc8b5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279657">
            <a:off x="5435600" y="660400"/>
            <a:ext cx="3163888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 (2)">
  <a:themeElements>
    <a:clrScheme name="8 (2)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 (2)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8 (2)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289</Words>
  <Application>Microsoft Office PowerPoint</Application>
  <PresentationFormat>Экран (4:3)</PresentationFormat>
  <Paragraphs>63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8 (2)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Тестові завдання.</vt:lpstr>
      <vt:lpstr>Тестові завдання.</vt:lpstr>
      <vt:lpstr>Тестові завдання.</vt:lpstr>
      <vt:lpstr>Домашнє завдання.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Andron</dc:creator>
  <cp:lastModifiedBy>kom</cp:lastModifiedBy>
  <cp:revision>54</cp:revision>
  <dcterms:created xsi:type="dcterms:W3CDTF">2015-01-17T18:58:41Z</dcterms:created>
  <dcterms:modified xsi:type="dcterms:W3CDTF">2020-04-02T06:48:57Z</dcterms:modified>
</cp:coreProperties>
</file>