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8" r:id="rId3"/>
    <p:sldId id="262" r:id="rId4"/>
    <p:sldId id="263" r:id="rId5"/>
    <p:sldId id="282" r:id="rId6"/>
    <p:sldId id="267" r:id="rId7"/>
    <p:sldId id="281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02" y="-1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4D3C-D568-4222-8105-4F49348075BD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6F08-659C-4BE1-A288-CAC09F8E3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BBF83-D66A-4BE8-9266-4F2A6BF81ED0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D037-296C-4279-AAB8-32EEFA099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1651-DB9E-4FFB-A5F8-07EF6D5A2326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715-7C99-4A99-9FE0-9F3C578AF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85E4-B77A-4896-87D0-532BE20ACBCC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0A01-4C12-499E-8E3B-DCD6342ED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78E1-93CC-4F97-93AD-70F9AD3D92CB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7105-7473-43D7-938A-74FB0DC2A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AC6B2-475E-4A1F-AEF5-33DCA03B9304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8D61-ABED-400C-B161-7DAA6FB0A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CBD5D-8883-4E61-A7F8-A687B62358E8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4D8C-7053-4B4A-87BF-52F08A2DD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1573-C494-42CB-AC1B-FD892E73C943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1B90-6753-41D0-9B42-FB038D060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897E-6B61-4BA6-B3D1-E17231D46931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062D-8F6D-4E4A-A7F3-A75C09453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2397-DA08-4D1D-BA83-8CCE536FCAA3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DFE7-4AAD-4FC7-9630-624A9BA4C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A0EF-1F05-424E-A6A6-FB817F765042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684E-6F99-4FD7-9D97-15A936844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6182-CAB7-4D8F-9BD6-62D99E7FEDC4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991D-577E-48FF-BEE6-80F08D503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D217-7CEE-4CC4-A5AE-E27FD8BE2721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BBBB-2F80-49A0-A834-03F636D54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DA95-5F25-417E-8EEF-2BD7A790031B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F844-576B-4451-BFBA-FC2FBA234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8D8A-E2D8-476D-9E98-81972D4BED4A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FBC7-ED56-49BD-B557-BE610B75E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37BF-37DD-406A-8BF4-FDA12D35ACE0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90DD-613C-40E4-8A31-8B521B240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9D84-5B94-4478-A39D-DEB750437D2B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FA2D-704C-4926-BCCE-94857FEEBA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52A36D2-CE57-4BA3-8AD8-BD74FA7DAFBA}" type="datetimeFigureOut">
              <a:rPr lang="en-US"/>
              <a:pPr>
                <a:defRPr/>
              </a:pPr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853693A-AC88-4C22-8E8C-F98745A8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88" r:id="rId12"/>
    <p:sldLayoutId id="2147483676" r:id="rId13"/>
    <p:sldLayoutId id="2147483689" r:id="rId14"/>
    <p:sldLayoutId id="2147483675" r:id="rId15"/>
    <p:sldLayoutId id="2147483674" r:id="rId16"/>
    <p:sldLayoutId id="2147483673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800"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1584325"/>
            <a:ext cx="9402763" cy="38496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" charset="0"/>
              </a:rPr>
              <a:t>ТЕМА.</a:t>
            </a:r>
            <a: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</a:rPr>
              <a:t>СКЛАДНІ  РЕЧЕННЯ  </a:t>
            </a:r>
            <a:b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</a:rPr>
              <a:t>З  РІЗНИМИ ВИДАМИ  СПОЛУЧНИКОВОГО  І</a:t>
            </a:r>
            <a:b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6000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</a:rPr>
              <a:t>БЕЗСПОЛУЧНИКОВОГО  ЗВ’ЯЗКУ </a:t>
            </a:r>
            <a:endParaRPr lang="uk-UA" sz="6000" cap="none" smtClean="0">
              <a:ln>
                <a:noFill/>
              </a:ln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/>
          </p:nvPr>
        </p:nvSpPr>
        <p:spPr bwMode="auto">
          <a:xfrm>
            <a:off x="1003300" y="287338"/>
            <a:ext cx="9906000" cy="4889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449263" algn="ctr" eaLnBrk="1" hangingPunct="1"/>
            <a:r>
              <a:rPr lang="uk-UA" sz="3200" b="1" cap="none" smtClean="0">
                <a:ln>
                  <a:noFill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ІНТЕРАКТИВНА ВПРАВА «ТАК І НІ»   </a:t>
            </a:r>
            <a:r>
              <a:rPr lang="uk-UA" sz="2900" cap="none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900" cap="none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</a:br>
            <a:endParaRPr lang="uk-UA" sz="3200" cap="none" smtClean="0">
              <a:ln>
                <a:noFill/>
              </a:ln>
            </a:endParaRPr>
          </a:p>
        </p:txBody>
      </p:sp>
      <p:sp>
        <p:nvSpPr>
          <p:cNvPr id="20482" name="Объект 3"/>
          <p:cNvSpPr>
            <a:spLocks noGrp="1"/>
          </p:cNvSpPr>
          <p:nvPr>
            <p:ph idx="1"/>
          </p:nvPr>
        </p:nvSpPr>
        <p:spPr>
          <a:xfrm>
            <a:off x="171450" y="414338"/>
            <a:ext cx="11845925" cy="6294437"/>
          </a:xfrm>
        </p:spPr>
        <p:txBody>
          <a:bodyPr/>
          <a:lstStyle/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1. Складне речення – це таке речення, до складу якого входить два і більше простих речення. 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2. Між частинами складного речення завжди ставиться кома.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3.Складні речення поділяють на такі види: складносурядне, складнопідрядне, безсполучникове. 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4. Залежно від способу поєднання частин бувають складні сполучникові та складні безсполучникові речення. 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5. Безсполучниковим складним називається речення, частини якого поєднуються в змістове ціле за допомогою інтонації та сполучників.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6.Частини складносурядного речення з’єднуються сурядними сполучниками.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7.Частини складнопідрядного речення поєднуються підрядними сполучниками і сполучними словами.   </a:t>
            </a:r>
            <a:endParaRPr lang="uk-UA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8. Безсполучникові складні речення можуть бути синонімічними як із  складносурядними, так і складнопідрядними  реченнями. </a:t>
            </a:r>
            <a:endParaRPr lang="uk-UA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subTitle" idx="1"/>
          </p:nvPr>
        </p:nvSpPr>
        <p:spPr>
          <a:xfrm>
            <a:off x="127000" y="85725"/>
            <a:ext cx="11961813" cy="66659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uk-UA" sz="22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</a:t>
            </a:r>
            <a:r>
              <a:rPr lang="uk-UA" sz="33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Творче конструювання  </a:t>
            </a:r>
            <a:endParaRPr lang="uk-UA" sz="330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"/>
            </a:pPr>
            <a:r>
              <a:rPr lang="uk-UA" sz="3200" u="sng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Списати вислови. Підкреслити граматичні основи. Указати на засоби зв’язку (інтонація, сполучники, сполучні слова)</a:t>
            </a:r>
            <a:r>
              <a:rPr lang="uk-UA" sz="320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uk-UA" sz="32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uk-UA" sz="35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Люди люблять розмірковувати про щастя, але ніхто не знає, що найбільше щастя - в розумінні </a:t>
            </a:r>
            <a:r>
              <a:rPr lang="uk-UA" sz="35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(К. Паустовський). </a:t>
            </a:r>
            <a:r>
              <a:rPr lang="uk-UA" sz="35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2.Існує тільки один шлях до щастя – перестати турбуватися про речі, що не підвладні нашій волі </a:t>
            </a:r>
            <a:r>
              <a:rPr lang="uk-UA" sz="35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(В. Гюго). </a:t>
            </a:r>
            <a:r>
              <a:rPr lang="uk-UA" sz="35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Нещасною або щасливою людину роблять тільки її думки, а не зовнішні обставини; керуючи своїми думками, людина управляє своїм щастям </a:t>
            </a:r>
            <a:r>
              <a:rPr lang="uk-UA" sz="35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(Ніцше). </a:t>
            </a:r>
            <a:r>
              <a:rPr lang="uk-UA" sz="350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                </a:t>
            </a: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uk-UA" sz="3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[…] , але  [ …],  що ( ...).                </a:t>
            </a: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ru-RU" sz="3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2. [ ... ] ; [ ... ].                 </a:t>
            </a: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ru-RU" sz="3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3. […] -  [ ... ],  (що).</a:t>
            </a:r>
            <a:endParaRPr lang="uk-UA" sz="35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Aft>
                <a:spcPct val="0"/>
              </a:spcAft>
            </a:pPr>
            <a:r>
              <a:rPr lang="uk-UA" sz="30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uk-UA" sz="3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1900" smtClean="0">
              <a:solidFill>
                <a:srgbClr val="0F496F"/>
              </a:solidFill>
            </a:endParaRPr>
          </a:p>
        </p:txBody>
      </p:sp>
      <p:pic>
        <p:nvPicPr>
          <p:cNvPr id="3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317288" y="6208713"/>
            <a:ext cx="4699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1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950" y="1914525"/>
            <a:ext cx="11185525" cy="2678113"/>
          </a:xfrm>
        </p:spPr>
        <p:txBody>
          <a:bodyPr/>
          <a:lstStyle/>
          <a:p>
            <a:pPr indent="269875" algn="just" eaLnBrk="1" hangingPunct="1">
              <a:spcAft>
                <a:spcPct val="0"/>
              </a:spcAft>
            </a:pPr>
            <a:r>
              <a:rPr lang="uk-UA" sz="60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- Який висновок можна зробити про записані щойно складні речення?</a:t>
            </a:r>
          </a:p>
          <a:p>
            <a:pPr indent="269875" algn="just" eaLnBrk="1" hangingPunct="1">
              <a:spcAft>
                <a:spcPct val="0"/>
              </a:spcAft>
              <a:buClr>
                <a:srgbClr val="FFFFFF"/>
              </a:buClr>
            </a:pPr>
            <a:endParaRPr lang="uk-UA" sz="4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eaLnBrk="1" hangingPunct="1"/>
            <a:endParaRPr lang="uk-UA" smtClean="0">
              <a:solidFill>
                <a:srgbClr val="0F496F"/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1300163" y="1171575"/>
            <a:ext cx="8513762" cy="4652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z="3200" cap="none" smtClean="0">
                <a:ln>
                  <a:noFill/>
                </a:ln>
                <a:latin typeface="Arial" charset="0"/>
              </a:rPr>
              <a:t>Складне речення, у якому поєднано різні види зв'язку, називається складним реченням з різними видами зв'язку.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 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Складне речення з різними видами зв'язку: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/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 - із сурядним і підрядним зв'язком;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- із сполучниковим і безсполучниковим зв'язком (із сурядним і безсполучниковим, із сурядним, підрядним і безсполучниковим, з підрядним і безсполучниковим).</a:t>
            </a:r>
            <a:endParaRPr lang="ru-RU" sz="3200" cap="none" smtClean="0">
              <a:ln>
                <a:noFill/>
              </a:ln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 bwMode="auto">
          <a:xfrm>
            <a:off x="2406650" y="85725"/>
            <a:ext cx="8534400" cy="6731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800" b="1" cap="none" smtClean="0">
                <a:ln>
                  <a:noFill/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ПУНКТУАЦІЙНИЙ ПРАКТИКУМ</a:t>
            </a:r>
            <a:endParaRPr lang="uk-UA" sz="2800" cap="none" smtClean="0">
              <a:ln>
                <a:noFill/>
              </a:ln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238125" y="657225"/>
            <a:ext cx="11776075" cy="6019800"/>
          </a:xfrm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"/>
            </a:pPr>
            <a:r>
              <a:rPr lang="uk-UA" sz="320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Записати складні синтаксичні конструкції. Розставити розділові знаки. Виділити засоби зв’язку в них. Указати  тип зв'язку між частинами складних речень.  </a:t>
            </a:r>
            <a:endParaRPr lang="uk-UA" sz="32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Aft>
                <a:spcPct val="0"/>
              </a:spcAft>
            </a:pPr>
            <a:r>
              <a:rPr lang="uk-UA" sz="40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Щастя подібно метелику __ чим більше ловиш його __ тим більше воно вислизає __ але якщо ви перенесете свою увагу на інші речі__ воно прийде і тихенько сяде вам на плече. 2. Людина __ що живе для себе __ не може бути щасливою__ живи завжди для інших і будеш щасливою. 3.Якщо ви хочете __ щоб життя посміхалося вам__ подаруйте йому спочатку свій гарний настрій. 4. </a:t>
            </a:r>
            <a:r>
              <a:rPr lang="ru-RU" sz="40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Щастя </a:t>
            </a:r>
            <a:r>
              <a:rPr lang="uk-UA" sz="40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__</a:t>
            </a:r>
            <a:r>
              <a:rPr lang="ru-RU" sz="400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як здоров'я ___  його не помічаєш ___ значить воно є. </a:t>
            </a:r>
            <a:endParaRPr lang="uk-UA" sz="400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</a:pPr>
            <a:endParaRPr lang="uk-UA" smtClean="0">
              <a:solidFill>
                <a:srgbClr val="0F496F"/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935038" y="554038"/>
            <a:ext cx="8534400" cy="1506537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3200" cap="none" smtClean="0">
                <a:ln>
                  <a:noFill/>
                </a:ln>
                <a:latin typeface="Arial" charset="0"/>
              </a:rPr>
              <a:t>Домашнє завдання. 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Опрацювати теоретичний матеріал параграф 29; вправа 358,359(усно),вправа 360,361(письмово).</a:t>
            </a:r>
            <a:br>
              <a:rPr lang="uk-UA" sz="3200" cap="none" smtClean="0">
                <a:ln>
                  <a:noFill/>
                </a:ln>
                <a:latin typeface="Arial" charset="0"/>
              </a:rPr>
            </a:br>
            <a:r>
              <a:rPr lang="uk-UA" sz="3200" cap="none" smtClean="0">
                <a:ln>
                  <a:noFill/>
                </a:ln>
                <a:latin typeface="Arial" charset="0"/>
              </a:rPr>
              <a:t>Виконати завдання ( слайд 2,3,6).</a:t>
            </a:r>
            <a:endParaRPr lang="ru-RU" sz="3200" cap="none" smtClean="0">
              <a:ln>
                <a:noFill/>
              </a:ln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466</TotalTime>
  <Words>338</Words>
  <Application>Microsoft Office PowerPoint</Application>
  <PresentationFormat>Произвольный</PresentationFormat>
  <Paragraphs>23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Century Gothic</vt:lpstr>
      <vt:lpstr>Wingdings 3</vt:lpstr>
      <vt:lpstr>Calibri</vt:lpstr>
      <vt:lpstr>Arial Narrow</vt:lpstr>
      <vt:lpstr>Times New Roman</vt:lpstr>
      <vt:lpstr>Wingdings</vt:lpstr>
      <vt:lpstr>Сектор</vt:lpstr>
      <vt:lpstr>Сектор</vt:lpstr>
      <vt:lpstr>Сектор</vt:lpstr>
      <vt:lpstr>Сектор</vt:lpstr>
      <vt:lpstr>ТЕМА.СКЛАДНІ  РЕЧЕННЯ   З  РІЗНИМИ ВИДАМИ  СПОЛУЧНИКОВОГО  І БЕЗСПОЛУЧНИКОВОГО  ЗВ’ЯЗКУ </vt:lpstr>
      <vt:lpstr>ІНТЕРАКТИВНА ВПРАВА «ТАК І НІ»    </vt:lpstr>
      <vt:lpstr>Слайд 3</vt:lpstr>
      <vt:lpstr>Слайд 4</vt:lpstr>
      <vt:lpstr>Складне речення, у якому поєднано різні види зв'язку, називається складним реченням з різними видами зв'язку.   Складне речення з різними видами зв'язку:   - із сурядним і підрядним зв'язком; - із сполучниковим і безсполучниковим зв'язком (із сурядним і безсполучниковим, із сурядним, підрядним і безсполучниковим, з підрядним і безсполучниковим).</vt:lpstr>
      <vt:lpstr>ПУНКТУАЦІЙНИЙ ПРАКТИКУМ</vt:lpstr>
      <vt:lpstr>Домашнє завдання.  Опрацювати теоретичний матеріал параграф 29; вправа 358,359(усно),вправа 360,361(письмово). Виконати завдання ( слайд 2,3,6).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Складні  речення   з  різними видами  сполучникового  і безсполучникового  зв’язку</dc:title>
  <dc:creator>Admin</dc:creator>
  <cp:lastModifiedBy>kom</cp:lastModifiedBy>
  <cp:revision>53</cp:revision>
  <dcterms:created xsi:type="dcterms:W3CDTF">2017-02-11T15:27:04Z</dcterms:created>
  <dcterms:modified xsi:type="dcterms:W3CDTF">2020-04-02T07:22:55Z</dcterms:modified>
</cp:coreProperties>
</file>