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sldIdLst>
    <p:sldId id="256" r:id="rId2"/>
    <p:sldId id="258" r:id="rId3"/>
    <p:sldId id="262" r:id="rId4"/>
    <p:sldId id="263" r:id="rId5"/>
    <p:sldId id="282" r:id="rId6"/>
    <p:sldId id="267" r:id="rId7"/>
    <p:sldId id="281" r:id="rId8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45" d="100"/>
          <a:sy n="45" d="100"/>
        </p:scale>
        <p:origin x="-102" y="-15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5"/>
          <p:cNvCxnSpPr/>
          <p:nvPr/>
        </p:nvCxnSpPr>
        <p:spPr>
          <a:xfrm flipH="1">
            <a:off x="8228013" y="7938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6"/>
          <p:cNvCxnSpPr/>
          <p:nvPr/>
        </p:nvCxnSpPr>
        <p:spPr>
          <a:xfrm flipH="1">
            <a:off x="6108700" y="92075"/>
            <a:ext cx="6080125" cy="60801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0"/>
          <p:cNvCxnSpPr/>
          <p:nvPr/>
        </p:nvCxnSpPr>
        <p:spPr>
          <a:xfrm flipH="1">
            <a:off x="7335838" y="31750"/>
            <a:ext cx="4852987" cy="48529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/>
          <p:cNvCxnSpPr/>
          <p:nvPr/>
        </p:nvCxnSpPr>
        <p:spPr>
          <a:xfrm flipH="1">
            <a:off x="7845425" y="609600"/>
            <a:ext cx="4343400" cy="4343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/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F4D3C-D568-4222-8105-4F49348075BD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F6F08-659C-4BE1-A288-CAC09F8E36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BBF83-D66A-4BE8-9266-4F2A6BF81ED0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ED037-296C-4279-AAB8-32EEFA099F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/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01651-DB9E-4FFB-A5F8-07EF6D5A2326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F4715-7C99-4A99-9FE0-9F3C578AF1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531813" y="812800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285413" y="2768600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D85E4-B77A-4896-87D0-532BE20ACBCC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20A01-4C12-499E-8E3B-DCD6342EDE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/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A78E1-93CC-4F97-93AD-70F9AD3D92CB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7105-7473-43D7-938A-74FB0DC2A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531813" y="812800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1"/>
          <p:cNvSpPr txBox="1"/>
          <p:nvPr/>
        </p:nvSpPr>
        <p:spPr>
          <a:xfrm>
            <a:off x="10285413" y="2768600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AC6B2-475E-4A1F-AEF5-33DCA03B9304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E8D61-ABED-400C-B161-7DAA6FB0AF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/>
          <a:lstStyle>
            <a:lvl1pPr>
              <a:defRPr lang="en-US" b="0" dirty="0"/>
            </a:lvl1pPr>
          </a:lstStyle>
          <a:p>
            <a:pPr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CBD5D-8883-4E61-A7F8-A687B62358E8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64D8C-7053-4B4A-87BF-52F08A2DD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1573-C494-42CB-AC1B-FD892E73C943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11B90-6753-41D0-9B42-FB038D060A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897E-6B61-4BA6-B3D1-E17231D46931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9062D-8F6D-4E4A-A7F3-A75C094530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52397-DA08-4D1D-BA83-8CCE536FCAA3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8DFE7-4AAD-4FC7-9630-624A9BA4C5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6A0EF-1F05-424E-A6A6-FB817F765042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E684E-6F99-4FD7-9D97-15A9368446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16182-CAB7-4D8F-9BD6-62D99E7FEDC4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8991D-577E-48FF-BEE6-80F08D503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2D217-7CEE-4CC4-A5AE-E27FD8BE2721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8BBBB-2F80-49A0-A834-03F636D543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6DA95-5F25-417E-8EEF-2BD7A790031B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BF844-576B-4451-BFBA-FC2FBA2342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38D8A-E2D8-476D-9E98-81972D4BED4A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6FBC7-ED56-49BD-B557-BE610B75E2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937BF-37DD-406A-8BF4-FDA12D35ACE0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F90DD-613C-40E4-8A31-8B521B240C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29D84-5B94-4478-A39D-DEB750437D2B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CFA2D-704C-4926-BCCE-94857FEEBA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9207500" y="2963863"/>
            <a:ext cx="2981325" cy="320833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5852" y="2963333"/>
              <a:ext cx="912975" cy="91296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83"/>
              <a:ext cx="2981858" cy="298181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3013" y="3285648"/>
              <a:ext cx="1895814" cy="18957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853" y="3131636"/>
              <a:ext cx="1744974" cy="1744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600" y="3682589"/>
              <a:ext cx="1270227" cy="1270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3" y="4487863"/>
            <a:ext cx="8534400" cy="15065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3" y="685800"/>
            <a:ext cx="8534400" cy="361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3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052A36D2-CE57-4BA3-8AD8-BD74FA7DAFBA}" type="datetimeFigureOut">
              <a:rPr lang="en-US"/>
              <a:pPr>
                <a:defRPr/>
              </a:pPr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3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300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0853693A-AC88-4C22-8E8C-F98745A856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6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78" r:id="rId10"/>
    <p:sldLayoutId id="2147483677" r:id="rId11"/>
    <p:sldLayoutId id="2147483688" r:id="rId12"/>
    <p:sldLayoutId id="2147483676" r:id="rId13"/>
    <p:sldLayoutId id="2147483689" r:id="rId14"/>
    <p:sldLayoutId id="2147483675" r:id="rId15"/>
    <p:sldLayoutId id="2147483674" r:id="rId16"/>
    <p:sldLayoutId id="2147483673" r:id="rId1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2000" kern="1200">
          <a:solidFill>
            <a:srgbClr val="0F496F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2800" kern="1200">
          <a:solidFill>
            <a:srgbClr val="0F496F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600" kern="1200">
          <a:solidFill>
            <a:srgbClr val="0F496F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400" kern="1200">
          <a:solidFill>
            <a:srgbClr val="0F496F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400" kern="1200">
          <a:solidFill>
            <a:srgbClr val="0F496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NUL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0050" y="1584325"/>
            <a:ext cx="9402763" cy="3849688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ru-RU" sz="6000" cap="none" smtClean="0">
                <a:ln>
                  <a:noFill/>
                </a:ln>
                <a:solidFill>
                  <a:schemeClr val="bg1"/>
                </a:solidFill>
                <a:latin typeface="Arial" charset="0"/>
              </a:rPr>
              <a:t>ТЕМА.</a:t>
            </a:r>
            <a:r>
              <a:rPr lang="ru-RU" sz="6000" cap="none" smtClean="0">
                <a:ln>
                  <a:noFill/>
                </a:ln>
                <a:solidFill>
                  <a:schemeClr val="bg1"/>
                </a:solidFill>
                <a:latin typeface="Arial Narrow" pitchFamily="34" charset="0"/>
              </a:rPr>
              <a:t>СКЛАДНІ  РЕЧЕННЯ  </a:t>
            </a:r>
            <a:br>
              <a:rPr lang="ru-RU" sz="6000" cap="none" smtClean="0">
                <a:ln>
                  <a:noFill/>
                </a:ln>
                <a:solidFill>
                  <a:schemeClr val="bg1"/>
                </a:solidFill>
                <a:latin typeface="Arial Narrow" pitchFamily="34" charset="0"/>
              </a:rPr>
            </a:br>
            <a:r>
              <a:rPr lang="ru-RU" sz="6000" cap="none" smtClean="0">
                <a:ln>
                  <a:noFill/>
                </a:ln>
                <a:solidFill>
                  <a:schemeClr val="bg1"/>
                </a:solidFill>
                <a:latin typeface="Arial Narrow" pitchFamily="34" charset="0"/>
              </a:rPr>
              <a:t>З  РІЗНИМИ ВИДАМИ  СПОЛУЧНИКОВОГО  І</a:t>
            </a:r>
            <a:br>
              <a:rPr lang="ru-RU" sz="6000" cap="none" smtClean="0">
                <a:ln>
                  <a:noFill/>
                </a:ln>
                <a:solidFill>
                  <a:schemeClr val="bg1"/>
                </a:solidFill>
                <a:latin typeface="Arial Narrow" pitchFamily="34" charset="0"/>
              </a:rPr>
            </a:br>
            <a:r>
              <a:rPr lang="ru-RU" sz="6000" cap="none" smtClean="0">
                <a:ln>
                  <a:noFill/>
                </a:ln>
                <a:solidFill>
                  <a:schemeClr val="bg1"/>
                </a:solidFill>
                <a:latin typeface="Arial Narrow" pitchFamily="34" charset="0"/>
              </a:rPr>
              <a:t>БЕЗСПОЛУЧНИКОВОГО  ЗВ’ЯЗКУ </a:t>
            </a:r>
            <a:endParaRPr lang="uk-UA" sz="6000" cap="none" smtClean="0">
              <a:ln>
                <a:noFill/>
              </a:ln>
              <a:solidFill>
                <a:schemeClr val="bg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2"/>
          <p:cNvSpPr>
            <a:spLocks noGrp="1"/>
          </p:cNvSpPr>
          <p:nvPr>
            <p:ph type="title"/>
          </p:nvPr>
        </p:nvSpPr>
        <p:spPr bwMode="auto">
          <a:xfrm>
            <a:off x="1003300" y="287338"/>
            <a:ext cx="9906000" cy="4889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indent="449263" algn="ctr" eaLnBrk="1" hangingPunct="1"/>
            <a:r>
              <a:rPr lang="uk-UA" sz="3200" b="1" cap="none" smtClean="0">
                <a:ln>
                  <a:noFill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ІНТЕРАКТИВНА ВПРАВА «ТАК І НІ»   </a:t>
            </a:r>
            <a:r>
              <a:rPr lang="uk-UA" sz="2900" cap="none" smtClean="0">
                <a:ln>
                  <a:noFill/>
                </a:ln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900" cap="none" smtClean="0">
                <a:ln>
                  <a:noFill/>
                </a:ln>
                <a:latin typeface="Times New Roman" pitchFamily="18" charset="0"/>
                <a:cs typeface="Times New Roman" pitchFamily="18" charset="0"/>
              </a:rPr>
            </a:br>
            <a:endParaRPr lang="uk-UA" sz="3200" cap="none" smtClean="0">
              <a:ln>
                <a:noFill/>
              </a:ln>
            </a:endParaRPr>
          </a:p>
        </p:txBody>
      </p:sp>
      <p:sp>
        <p:nvSpPr>
          <p:cNvPr id="20482" name="Объект 3"/>
          <p:cNvSpPr>
            <a:spLocks noGrp="1"/>
          </p:cNvSpPr>
          <p:nvPr>
            <p:ph idx="1"/>
          </p:nvPr>
        </p:nvSpPr>
        <p:spPr>
          <a:xfrm>
            <a:off x="171450" y="414338"/>
            <a:ext cx="11845925" cy="6294437"/>
          </a:xfrm>
        </p:spPr>
        <p:txBody>
          <a:bodyPr/>
          <a:lstStyle/>
          <a:p>
            <a:pPr marL="0" indent="0" algn="just" eaLnBrk="1" hangingPunct="1">
              <a:spcAft>
                <a:spcPct val="0"/>
              </a:spcAft>
              <a:buFont typeface="Wingdings 3" pitchFamily="18" charset="2"/>
              <a:buNone/>
            </a:pPr>
            <a:r>
              <a:rPr lang="uk-UA" sz="2400" b="1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1. Складне речення – це таке речення, до складу якого входить два і більше простих речення.   </a:t>
            </a:r>
            <a:endParaRPr lang="uk-UA" sz="2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Aft>
                <a:spcPct val="0"/>
              </a:spcAft>
              <a:buFont typeface="Wingdings 3" pitchFamily="18" charset="2"/>
              <a:buNone/>
            </a:pPr>
            <a:r>
              <a:rPr lang="uk-UA" sz="2400" b="1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2. Між частинами складного речення завжди ставиться кома.  </a:t>
            </a:r>
            <a:endParaRPr lang="uk-UA" sz="2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Aft>
                <a:spcPct val="0"/>
              </a:spcAft>
              <a:buFont typeface="Wingdings 3" pitchFamily="18" charset="2"/>
              <a:buNone/>
            </a:pPr>
            <a:r>
              <a:rPr lang="uk-UA" sz="2400" b="1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3.Складні речення поділяють на такі види: складносурядне, складнопідрядне, безсполучникове.   </a:t>
            </a:r>
            <a:endParaRPr lang="uk-UA" sz="2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Aft>
                <a:spcPct val="0"/>
              </a:spcAft>
              <a:buFont typeface="Wingdings 3" pitchFamily="18" charset="2"/>
              <a:buNone/>
            </a:pPr>
            <a:r>
              <a:rPr lang="uk-UA" sz="2400" b="1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4. Залежно від способу поєднання частин бувають складні сполучникові та складні безсполучникові речення.   </a:t>
            </a:r>
            <a:endParaRPr lang="uk-UA" sz="2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Aft>
                <a:spcPct val="0"/>
              </a:spcAft>
              <a:buFont typeface="Wingdings 3" pitchFamily="18" charset="2"/>
              <a:buNone/>
            </a:pPr>
            <a:r>
              <a:rPr lang="uk-UA" sz="2400" b="1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5. Безсполучниковим складним називається речення, частини якого поєднуються в змістове ціле за допомогою інтонації та сполучників.  </a:t>
            </a:r>
            <a:endParaRPr lang="uk-UA" sz="2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Aft>
                <a:spcPct val="0"/>
              </a:spcAft>
              <a:buFont typeface="Wingdings 3" pitchFamily="18" charset="2"/>
              <a:buNone/>
            </a:pPr>
            <a:r>
              <a:rPr lang="uk-UA" sz="2400" b="1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6.Частини складносурядного речення з’єднуються сурядними сполучниками.  </a:t>
            </a:r>
            <a:endParaRPr lang="uk-UA" sz="2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Aft>
                <a:spcPct val="0"/>
              </a:spcAft>
              <a:buFont typeface="Wingdings 3" pitchFamily="18" charset="2"/>
              <a:buNone/>
            </a:pPr>
            <a:r>
              <a:rPr lang="uk-UA" sz="2400" b="1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7.Частини складнопідрядного речення поєднуються підрядними сполучниками і сполучними словами.   </a:t>
            </a:r>
            <a:endParaRPr lang="uk-UA" sz="2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uk-UA" sz="2400" b="1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8. Безсполучникові складні речення можуть бути синонімічними як із  складносурядними, так і складнопідрядними  реченнями. </a:t>
            </a:r>
            <a:endParaRPr lang="uk-UA" sz="24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subTitle" idx="1"/>
          </p:nvPr>
        </p:nvSpPr>
        <p:spPr>
          <a:xfrm>
            <a:off x="127000" y="85725"/>
            <a:ext cx="11961813" cy="666591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Aft>
                <a:spcPct val="0"/>
              </a:spcAft>
            </a:pPr>
            <a:r>
              <a:rPr lang="uk-UA" sz="2200" b="1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                                                                     </a:t>
            </a:r>
            <a:r>
              <a:rPr lang="uk-UA" sz="3300" b="1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Творче конструювання  </a:t>
            </a:r>
            <a:endParaRPr lang="uk-UA" sz="3300" smtClean="0">
              <a:solidFill>
                <a:schemeClr val="bg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spcAft>
                <a:spcPct val="0"/>
              </a:spcAft>
              <a:buFont typeface="Wingdings" pitchFamily="2" charset="2"/>
              <a:buChar char=""/>
            </a:pPr>
            <a:r>
              <a:rPr lang="uk-UA" sz="3200" u="sng" smtClean="0">
                <a:solidFill>
                  <a:srgbClr val="7030A0"/>
                </a:solidFill>
                <a:latin typeface="Arial Narrow" pitchFamily="34" charset="0"/>
                <a:cs typeface="Times New Roman" pitchFamily="18" charset="0"/>
              </a:rPr>
              <a:t>Списати вислови. Підкреслити граматичні основи. Указати на засоби зв’язку (інтонація, сполучники, сполучні слова)</a:t>
            </a:r>
            <a:r>
              <a:rPr lang="uk-UA" sz="3200" smtClean="0">
                <a:solidFill>
                  <a:srgbClr val="7030A0"/>
                </a:solidFill>
                <a:latin typeface="Arial Narrow" pitchFamily="34" charset="0"/>
                <a:cs typeface="Times New Roman" pitchFamily="18" charset="0"/>
              </a:rPr>
              <a:t>.</a:t>
            </a:r>
            <a:endParaRPr lang="uk-UA" sz="320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spcAft>
                <a:spcPct val="0"/>
              </a:spcAft>
            </a:pPr>
            <a:r>
              <a:rPr lang="uk-UA" sz="3500" b="1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1. Люди люблять розмірковувати про щастя, але ніхто не знає, що найбільше щастя - в розумінні </a:t>
            </a:r>
            <a:r>
              <a:rPr lang="uk-UA" sz="3500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(К. Паустовський). </a:t>
            </a:r>
            <a:r>
              <a:rPr lang="uk-UA" sz="3500" b="1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2.Існує тільки один шлях до щастя – перестати турбуватися про речі, що не підвладні нашій волі </a:t>
            </a:r>
            <a:r>
              <a:rPr lang="uk-UA" sz="3500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(В. Гюго). </a:t>
            </a:r>
            <a:r>
              <a:rPr lang="uk-UA" sz="3500" b="1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3. Нещасною або щасливою людину роблять тільки її думки, а не зовнішні обставини; керуючи своїми думками, людина управляє своїм щастям </a:t>
            </a:r>
            <a:r>
              <a:rPr lang="uk-UA" sz="3500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(Ніцше). </a:t>
            </a:r>
            <a:r>
              <a:rPr lang="uk-UA" sz="3500" smtClean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                         </a:t>
            </a:r>
          </a:p>
          <a:p>
            <a:pPr algn="just" eaLnBrk="1" hangingPunct="1">
              <a:lnSpc>
                <a:spcPct val="80000"/>
              </a:lnSpc>
              <a:spcAft>
                <a:spcPct val="0"/>
              </a:spcAft>
            </a:pPr>
            <a:r>
              <a:rPr lang="uk-UA" sz="3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[…] , але  [ …],  що ( ...).                </a:t>
            </a:r>
          </a:p>
          <a:p>
            <a:pPr algn="just" eaLnBrk="1" hangingPunct="1">
              <a:lnSpc>
                <a:spcPct val="80000"/>
              </a:lnSpc>
              <a:spcAft>
                <a:spcPct val="0"/>
              </a:spcAft>
            </a:pPr>
            <a:r>
              <a:rPr lang="ru-RU" sz="3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2. [ ... ] ; [ ... ].                 </a:t>
            </a:r>
          </a:p>
          <a:p>
            <a:pPr algn="just" eaLnBrk="1" hangingPunct="1">
              <a:lnSpc>
                <a:spcPct val="80000"/>
              </a:lnSpc>
              <a:spcAft>
                <a:spcPct val="0"/>
              </a:spcAft>
            </a:pPr>
            <a:r>
              <a:rPr lang="ru-RU" sz="35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3. […] -  [ ... ],  (що).</a:t>
            </a:r>
            <a:endParaRPr lang="uk-UA" sz="3500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spcAft>
                <a:spcPct val="0"/>
              </a:spcAft>
            </a:pPr>
            <a:r>
              <a:rPr lang="uk-UA" sz="3000" b="1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endParaRPr lang="uk-UA" sz="3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uk-UA" sz="1900" smtClean="0">
              <a:solidFill>
                <a:srgbClr val="0F496F"/>
              </a:solidFill>
            </a:endParaRPr>
          </a:p>
        </p:txBody>
      </p:sp>
      <p:pic>
        <p:nvPicPr>
          <p:cNvPr id="3" name="Shape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317288" y="6208713"/>
            <a:ext cx="4699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814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5950" y="1914525"/>
            <a:ext cx="11185525" cy="2678113"/>
          </a:xfrm>
        </p:spPr>
        <p:txBody>
          <a:bodyPr/>
          <a:lstStyle/>
          <a:p>
            <a:pPr indent="269875" algn="just" eaLnBrk="1" hangingPunct="1">
              <a:spcAft>
                <a:spcPct val="0"/>
              </a:spcAft>
            </a:pPr>
            <a:r>
              <a:rPr lang="uk-UA" sz="6000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- Який висновок можна зробити про записані щойно складні речення?</a:t>
            </a:r>
          </a:p>
          <a:p>
            <a:pPr indent="269875" algn="just" eaLnBrk="1" hangingPunct="1">
              <a:spcAft>
                <a:spcPct val="0"/>
              </a:spcAft>
              <a:buClr>
                <a:srgbClr val="FFFFFF"/>
              </a:buClr>
            </a:pPr>
            <a:endParaRPr lang="uk-UA" sz="4000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eaLnBrk="1" hangingPunct="1"/>
            <a:endParaRPr lang="uk-UA" smtClean="0">
              <a:solidFill>
                <a:srgbClr val="0F496F"/>
              </a:solidFill>
            </a:endParaRPr>
          </a:p>
        </p:txBody>
      </p:sp>
    </p:spTree>
  </p:cSld>
  <p:clrMapOvr>
    <a:masterClrMapping/>
  </p:clrMapOvr>
  <p:transition spd="slow"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1300163" y="1171575"/>
            <a:ext cx="8513762" cy="4652963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uk-UA" sz="3200" cap="none" smtClean="0">
                <a:ln>
                  <a:noFill/>
                </a:ln>
                <a:latin typeface="Arial" charset="0"/>
              </a:rPr>
              <a:t>Складне речення, у якому поєднано різні види зв'язку, називається складним реченням з різними видами зв'язку.</a:t>
            </a:r>
            <a:br>
              <a:rPr lang="uk-UA" sz="3200" cap="none" smtClean="0">
                <a:ln>
                  <a:noFill/>
                </a:ln>
                <a:latin typeface="Arial" charset="0"/>
              </a:rPr>
            </a:br>
            <a:r>
              <a:rPr lang="uk-UA" sz="3200" cap="none" smtClean="0">
                <a:ln>
                  <a:noFill/>
                </a:ln>
                <a:latin typeface="Arial" charset="0"/>
              </a:rPr>
              <a:t> </a:t>
            </a:r>
            <a:br>
              <a:rPr lang="uk-UA" sz="3200" cap="none" smtClean="0">
                <a:ln>
                  <a:noFill/>
                </a:ln>
                <a:latin typeface="Arial" charset="0"/>
              </a:rPr>
            </a:br>
            <a:r>
              <a:rPr lang="uk-UA" sz="3200" cap="none" smtClean="0">
                <a:ln>
                  <a:noFill/>
                </a:ln>
                <a:latin typeface="Arial" charset="0"/>
              </a:rPr>
              <a:t>Складне речення з різними видами зв'язку:</a:t>
            </a:r>
            <a:br>
              <a:rPr lang="uk-UA" sz="3200" cap="none" smtClean="0">
                <a:ln>
                  <a:noFill/>
                </a:ln>
                <a:latin typeface="Arial" charset="0"/>
              </a:rPr>
            </a:br>
            <a:r>
              <a:rPr lang="uk-UA" sz="3200" cap="none" smtClean="0">
                <a:ln>
                  <a:noFill/>
                </a:ln>
                <a:latin typeface="Arial" charset="0"/>
              </a:rPr>
              <a:t/>
            </a:r>
            <a:br>
              <a:rPr lang="uk-UA" sz="3200" cap="none" smtClean="0">
                <a:ln>
                  <a:noFill/>
                </a:ln>
                <a:latin typeface="Arial" charset="0"/>
              </a:rPr>
            </a:br>
            <a:r>
              <a:rPr lang="uk-UA" sz="3200" cap="none" smtClean="0">
                <a:ln>
                  <a:noFill/>
                </a:ln>
                <a:latin typeface="Arial" charset="0"/>
              </a:rPr>
              <a:t> - із сурядним і підрядним зв'язком;</a:t>
            </a:r>
            <a:br>
              <a:rPr lang="uk-UA" sz="3200" cap="none" smtClean="0">
                <a:ln>
                  <a:noFill/>
                </a:ln>
                <a:latin typeface="Arial" charset="0"/>
              </a:rPr>
            </a:br>
            <a:r>
              <a:rPr lang="uk-UA" sz="3200" cap="none" smtClean="0">
                <a:ln>
                  <a:noFill/>
                </a:ln>
                <a:latin typeface="Arial" charset="0"/>
              </a:rPr>
              <a:t>- із сполучниковим і безсполучниковим зв'язком (із сурядним і безсполучниковим, із сурядним, підрядним і безсполучниковим, з підрядним і безсполучниковим).</a:t>
            </a:r>
            <a:endParaRPr lang="ru-RU" sz="3200" cap="none" smtClean="0">
              <a:ln>
                <a:noFill/>
              </a:ln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 bwMode="auto">
          <a:xfrm>
            <a:off x="2406650" y="85725"/>
            <a:ext cx="8534400" cy="6731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uk-UA" sz="2800" b="1" cap="none" smtClean="0">
                <a:ln>
                  <a:noFill/>
                </a:ln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ПУНКТУАЦІЙНИЙ ПРАКТИКУМ</a:t>
            </a:r>
            <a:endParaRPr lang="uk-UA" sz="2800" cap="none" smtClean="0">
              <a:ln>
                <a:noFill/>
              </a:ln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238125" y="657225"/>
            <a:ext cx="11776075" cy="6019800"/>
          </a:xfrm>
        </p:spPr>
        <p:txBody>
          <a:bodyPr/>
          <a:lstStyle/>
          <a:p>
            <a:pPr marL="342900" indent="-342900" algn="just" eaLnBrk="1" hangingPunct="1">
              <a:lnSpc>
                <a:spcPct val="90000"/>
              </a:lnSpc>
              <a:spcAft>
                <a:spcPct val="0"/>
              </a:spcAft>
              <a:buFont typeface="Wingdings" pitchFamily="2" charset="2"/>
              <a:buChar char=""/>
            </a:pPr>
            <a:r>
              <a:rPr lang="uk-UA" sz="3200" smtClean="0">
                <a:solidFill>
                  <a:srgbClr val="7030A0"/>
                </a:solidFill>
                <a:latin typeface="Arial Narrow" pitchFamily="34" charset="0"/>
                <a:cs typeface="Times New Roman" pitchFamily="18" charset="0"/>
              </a:rPr>
              <a:t>Записати складні синтаксичні конструкції. Розставити розділові знаки. Виділити засоби зв’язку в них. Указати  тип зв'язку між частинами складних речень.  </a:t>
            </a:r>
            <a:endParaRPr lang="uk-UA" sz="320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lnSpc>
                <a:spcPct val="90000"/>
              </a:lnSpc>
              <a:spcAft>
                <a:spcPct val="0"/>
              </a:spcAft>
            </a:pPr>
            <a:r>
              <a:rPr lang="uk-UA" sz="4000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1. Щастя подібно метелику __ чим більше ловиш його __ тим більше воно вислизає __ але якщо ви перенесете свою увагу на інші речі__ воно прийде і тихенько сяде вам на плече. 2. Людина __ що живе для себе __ не може бути щасливою__ живи завжди для інших і будеш щасливою. 3.Якщо ви хочете __ щоб життя посміхалося вам__ подаруйте йому спочатку свій гарний настрій. 4. </a:t>
            </a:r>
            <a:r>
              <a:rPr lang="ru-RU" sz="4000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Щастя </a:t>
            </a:r>
            <a:r>
              <a:rPr lang="uk-UA" sz="4000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  __</a:t>
            </a:r>
            <a:r>
              <a:rPr lang="ru-RU" sz="4000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 як здоров'я ___  його не помічаєш ___ значить воно є. </a:t>
            </a:r>
            <a:endParaRPr lang="uk-UA" sz="4000" smtClean="0">
              <a:solidFill>
                <a:schemeClr val="bg1"/>
              </a:solidFill>
              <a:latin typeface="Arial Narrow" pitchFamily="34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90000"/>
              </a:lnSpc>
            </a:pPr>
            <a:endParaRPr lang="uk-UA" smtClean="0">
              <a:solidFill>
                <a:srgbClr val="0F496F"/>
              </a:solidFill>
            </a:endParaRPr>
          </a:p>
        </p:txBody>
      </p:sp>
    </p:spTree>
  </p:cSld>
  <p:clrMapOvr>
    <a:masterClrMapping/>
  </p:clrMapOvr>
  <p:transition spd="slow"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935038" y="554038"/>
            <a:ext cx="8534400" cy="1506537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uk-UA" sz="3200" cap="none" smtClean="0">
                <a:ln>
                  <a:noFill/>
                </a:ln>
                <a:latin typeface="Arial" charset="0"/>
              </a:rPr>
              <a:t>Домашнє завдання. </a:t>
            </a:r>
            <a:br>
              <a:rPr lang="uk-UA" sz="3200" cap="none" smtClean="0">
                <a:ln>
                  <a:noFill/>
                </a:ln>
                <a:latin typeface="Arial" charset="0"/>
              </a:rPr>
            </a:br>
            <a:r>
              <a:rPr lang="uk-UA" sz="3200" cap="none" smtClean="0">
                <a:ln>
                  <a:noFill/>
                </a:ln>
                <a:latin typeface="Arial" charset="0"/>
              </a:rPr>
              <a:t>Опрацювати теоретичний матеріал параграф 29; вправа 358,359(усно),вправа 360,361(письмово).</a:t>
            </a:r>
            <a:br>
              <a:rPr lang="uk-UA" sz="3200" cap="none" smtClean="0">
                <a:ln>
                  <a:noFill/>
                </a:ln>
                <a:latin typeface="Arial" charset="0"/>
              </a:rPr>
            </a:br>
            <a:r>
              <a:rPr lang="uk-UA" sz="3200" cap="none" smtClean="0">
                <a:ln>
                  <a:noFill/>
                </a:ln>
                <a:latin typeface="Arial" charset="0"/>
              </a:rPr>
              <a:t>Виконати завдання ( слайд 2,3,6).</a:t>
            </a:r>
            <a:endParaRPr lang="ru-RU" sz="3200" cap="none" smtClean="0">
              <a:ln>
                <a:noFill/>
              </a:ln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466</TotalTime>
  <Words>338</Words>
  <Application>Microsoft Office PowerPoint</Application>
  <PresentationFormat>Произвольный</PresentationFormat>
  <Paragraphs>23</Paragraphs>
  <Slides>7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7</vt:i4>
      </vt:variant>
    </vt:vector>
  </HeadingPairs>
  <TitlesOfParts>
    <vt:vector size="18" baseType="lpstr">
      <vt:lpstr>Arial</vt:lpstr>
      <vt:lpstr>Century Gothic</vt:lpstr>
      <vt:lpstr>Wingdings 3</vt:lpstr>
      <vt:lpstr>Calibri</vt:lpstr>
      <vt:lpstr>Arial Narrow</vt:lpstr>
      <vt:lpstr>Times New Roman</vt:lpstr>
      <vt:lpstr>Wingdings</vt:lpstr>
      <vt:lpstr>Сектор</vt:lpstr>
      <vt:lpstr>Сектор</vt:lpstr>
      <vt:lpstr>Сектор</vt:lpstr>
      <vt:lpstr>Сектор</vt:lpstr>
      <vt:lpstr>ТЕМА.СКЛАДНІ  РЕЧЕННЯ   З  РІЗНИМИ ВИДАМИ  СПОЛУЧНИКОВОГО  І БЕЗСПОЛУЧНИКОВОГО  ЗВ’ЯЗКУ </vt:lpstr>
      <vt:lpstr>ІНТЕРАКТИВНА ВПРАВА «ТАК І НІ»    </vt:lpstr>
      <vt:lpstr>Слайд 3</vt:lpstr>
      <vt:lpstr>Слайд 4</vt:lpstr>
      <vt:lpstr>Складне речення, у якому поєднано різні види зв'язку, називається складним реченням з різними видами зв'язку.   Складне речення з різними видами зв'язку:   - із сурядним і підрядним зв'язком; - із сполучниковим і безсполучниковим зв'язком (із сурядним і безсполучниковим, із сурядним, підрядним і безсполучниковим, з підрядним і безсполучниковим).</vt:lpstr>
      <vt:lpstr>ПУНКТУАЦІЙНИЙ ПРАКТИКУМ</vt:lpstr>
      <vt:lpstr>Домашнє завдання.  Опрацювати теоретичний матеріал параграф 29; вправа 358,359(усно),вправа 360,361(письмово). Виконати завдання ( слайд 2,3,6).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Складні  речення   з  різними видами  сполучникового  і безсполучникового  зв’язку</dc:title>
  <dc:creator>Admin</dc:creator>
  <cp:lastModifiedBy>kom</cp:lastModifiedBy>
  <cp:revision>53</cp:revision>
  <dcterms:created xsi:type="dcterms:W3CDTF">2017-02-11T15:27:04Z</dcterms:created>
  <dcterms:modified xsi:type="dcterms:W3CDTF">2020-04-02T07:22:55Z</dcterms:modified>
</cp:coreProperties>
</file>