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8" r:id="rId3"/>
    <p:sldId id="260" r:id="rId4"/>
    <p:sldId id="261" r:id="rId5"/>
    <p:sldId id="262" r:id="rId6"/>
    <p:sldId id="278" r:id="rId7"/>
    <p:sldId id="273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D3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6" autoAdjust="0"/>
    <p:restoredTop sz="94660"/>
  </p:normalViewPr>
  <p:slideViewPr>
    <p:cSldViewPr>
      <p:cViewPr varScale="1">
        <p:scale>
          <a:sx n="79" d="100"/>
          <a:sy n="79" d="100"/>
        </p:scale>
        <p:origin x="-84" y="-15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/>
        </p:nvPicPr>
        <p:blipFill>
          <a:blip r:embed="rId2"/>
          <a:srcRect b="3795"/>
          <a:stretch>
            <a:fillRect/>
          </a:stretch>
        </p:blipFill>
        <p:spPr bwMode="auto">
          <a:xfrm>
            <a:off x="0" y="260350"/>
            <a:ext cx="9144000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620713"/>
            <a:ext cx="8207375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9900" y="1843088"/>
            <a:ext cx="8212138" cy="9810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FDFDF-9E8A-4342-98E2-FACCA493CC20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28D3D-E793-430D-B93B-40169D5714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34740-0C4A-4ABF-B969-58EB587CDB3B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B3965-D9A2-471C-9D60-70F0544BA9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7632B-BF31-4C73-9FD8-4AFEE731FD24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2595A-429E-4BEE-A28B-86A84DEF64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90EA5-10E0-4AEF-8861-C14BFA82D1C0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F5D1A-FD0F-4E74-8255-6A2601E16B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232C0-E269-4F19-B43B-C17A18D68E33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E956C-7732-4FE5-9C91-0AD81A464D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A007F-8160-4CB1-8D1B-E25B3CD32182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14A18-66F0-4058-AB93-0DB5925CEF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CF6FC-22FF-4164-84F5-512DF226621E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877BC-D678-461C-8A7C-81B0341B05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6006E-6DD7-4805-A574-CBF0857602D2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0FEEE-8962-456C-ACA6-7EF239C5E9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BE156-505C-4010-8C50-E849EA6C3D88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94138-F137-46AE-B751-60359F364C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C9C71-68CA-495A-983B-B63353D241DC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03ABA-D2C6-4BB6-A82E-781AF965DA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9E444-14C5-4523-8383-21E9025A60BC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87FE9-725E-4E7B-9A63-888008A9EA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 bwMode="auto"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 bwMode="auto"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F7B032-A36C-4A19-A2F3-29218DC64AEE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CF6161C-96B8-4703-9131-427A883490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187450" y="3357563"/>
            <a:ext cx="7802563" cy="2016125"/>
          </a:xfrm>
          <a:effectLst>
            <a:outerShdw dist="45791" dir="2021404" algn="ctr" rotWithShape="0">
              <a:schemeClr val="bg2"/>
            </a:outerShdw>
          </a:effectLst>
        </p:spPr>
        <p:txBody>
          <a:bodyPr anchor="b"/>
          <a:lstStyle/>
          <a:p>
            <a:pPr eaLnBrk="1" hangingPunct="1">
              <a:defRPr/>
            </a:pPr>
            <a:r>
              <a:rPr lang="en-US" sz="4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4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4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4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СКЛАДНІ РЕЧЕННЯ</a:t>
            </a:r>
            <a:br>
              <a:rPr lang="en-US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зі сполучниковим                   </a:t>
            </a:r>
            <a:br>
              <a:rPr lang="uk-UA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та безсполучниковим зв</a:t>
            </a:r>
            <a:r>
              <a:rPr lang="en-US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uk-UA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язком.</a:t>
            </a:r>
            <a:r>
              <a:rPr lang="en-US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uk-UA" b="1" smtClean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913" y="219075"/>
            <a:ext cx="8229600" cy="5826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i="1" dirty="0" smtClean="0">
                <a:solidFill>
                  <a:srgbClr val="7030A0"/>
                </a:solidFill>
              </a:rPr>
              <a:t>Дайте відповіді на запитання </a:t>
            </a:r>
            <a:r>
              <a:rPr lang="ru-RU" altLang="uk-UA" i="1" dirty="0" smtClean="0">
                <a:solidFill>
                  <a:srgbClr val="7030A0"/>
                </a:solidFill>
              </a:rPr>
              <a:t>усно</a:t>
            </a:r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1203325" y="960438"/>
            <a:ext cx="7354888" cy="4525962"/>
          </a:xfrm>
        </p:spPr>
        <p:txBody>
          <a:bodyPr/>
          <a:lstStyle/>
          <a:p>
            <a:pPr lvl="1"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Що таке граматична основа?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Який член речення називається підметом?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Який член речення називається присудком?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 Як називається речення, у якому  одна граматична основа?</a:t>
            </a:r>
          </a:p>
          <a:p>
            <a:pPr lvl="1" eaLnBrk="1" hangingPunct="1"/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915" y="190500"/>
            <a:ext cx="7860030" cy="1438275"/>
          </a:xfrm>
        </p:spPr>
        <p:txBody>
          <a:bodyPr/>
          <a:lstStyle/>
          <a:p>
            <a:pPr eaLnBrk="1" hangingPunct="1">
              <a:defRPr/>
            </a:pPr>
            <a:r>
              <a:rPr lang="uk-UA" altLang="ru-RU" sz="3200" b="1" i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1. </a:t>
            </a:r>
            <a:r>
              <a:rPr lang="ru-RU" sz="3200" b="1" i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Прочитайте уважно речення</a:t>
            </a:r>
            <a:br>
              <a:rPr lang="ru-RU" sz="3200" b="1" i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</a:br>
            <a:r>
              <a:rPr lang="ru-RU" sz="3200" b="1" i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2</a:t>
            </a:r>
            <a:r>
              <a:rPr lang="uk-UA" altLang="ru-RU" sz="3200" b="1" i="1" dirty="0" err="1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. Це прості речення. Вони мають одну граматичну основу.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1331913" y="1628775"/>
            <a:ext cx="7354887" cy="4525963"/>
          </a:xfrm>
        </p:spPr>
        <p:txBody>
          <a:bodyPr/>
          <a:lstStyle/>
          <a:p>
            <a:pPr eaLnBrk="1" hangingPunct="1"/>
            <a:endParaRPr lang="uk-UA" sz="2800" b="1" i="1" smtClean="0"/>
          </a:p>
          <a:p>
            <a:pPr eaLnBrk="1" hangingPunct="1"/>
            <a:r>
              <a:rPr lang="uk-UA" sz="2400" smtClean="0"/>
              <a:t>Цей </a:t>
            </a:r>
            <a:r>
              <a:rPr lang="uk-UA" sz="2400" u="sng" smtClean="0"/>
              <a:t>мультфільм був популярним</a:t>
            </a:r>
            <a:r>
              <a:rPr lang="uk-UA" sz="2400" smtClean="0"/>
              <a:t> із виходом першої серії. </a:t>
            </a:r>
            <a:endParaRPr lang="ru-RU" sz="2400" smtClean="0"/>
          </a:p>
          <a:p>
            <a:pPr eaLnBrk="1" hangingPunct="1"/>
            <a:r>
              <a:rPr lang="uk-UA" sz="2400" smtClean="0"/>
              <a:t> У сюжетах мультфільму </a:t>
            </a:r>
            <a:r>
              <a:rPr lang="uk-UA" sz="2400" u="sng" smtClean="0"/>
              <a:t>герої</a:t>
            </a:r>
            <a:r>
              <a:rPr lang="uk-UA" sz="2400" smtClean="0"/>
              <a:t> </a:t>
            </a:r>
            <a:r>
              <a:rPr lang="uk-UA" sz="2400" u="sng" smtClean="0"/>
              <a:t>потрапляють</a:t>
            </a:r>
            <a:r>
              <a:rPr lang="uk-UA" sz="2400" smtClean="0"/>
              <a:t> у неймовірні пригоди.</a:t>
            </a:r>
            <a:endParaRPr lang="ru-RU" sz="2400" smtClean="0"/>
          </a:p>
          <a:p>
            <a:pPr eaLnBrk="1" hangingPunct="1"/>
            <a:r>
              <a:rPr lang="uk-UA" sz="2400" u="sng" smtClean="0"/>
              <a:t> Герої </a:t>
            </a:r>
            <a:r>
              <a:rPr lang="ru-RU" sz="2400" u="sng" smtClean="0"/>
              <a:t>зустрічаю</a:t>
            </a:r>
            <a:r>
              <a:rPr lang="uk-UA" sz="2400" u="sng" smtClean="0"/>
              <a:t>ться</a:t>
            </a:r>
            <a:r>
              <a:rPr lang="ru-RU" sz="2400" smtClean="0"/>
              <a:t> з людьми з різних країн і епох, богами </a:t>
            </a:r>
            <a:r>
              <a:rPr lang="uk-UA" sz="2400" smtClean="0"/>
              <a:t>та </a:t>
            </a:r>
            <a:r>
              <a:rPr lang="ru-RU" sz="2400" smtClean="0"/>
              <a:t> інопланетянами.</a:t>
            </a:r>
          </a:p>
          <a:p>
            <a:pPr eaLnBrk="1" hangingPunct="1">
              <a:buFontTx/>
              <a:buNone/>
            </a:pPr>
            <a:r>
              <a:rPr lang="uk-UA" sz="2400" smtClean="0"/>
              <a:t> </a:t>
            </a: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1403350" y="549275"/>
            <a:ext cx="4943475" cy="582613"/>
          </a:xfrm>
        </p:spPr>
        <p:txBody>
          <a:bodyPr/>
          <a:lstStyle/>
          <a:p>
            <a:pPr eaLnBrk="1" hangingPunct="1"/>
            <a:r>
              <a:rPr lang="uk-UA" i="1" smtClean="0">
                <a:solidFill>
                  <a:srgbClr val="7030A0"/>
                </a:solidFill>
              </a:rPr>
              <a:t>Будь уважним!</a:t>
            </a:r>
            <a:endParaRPr lang="ru-RU" i="1" smtClean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7975" y="974750"/>
            <a:ext cx="7355160" cy="4525963"/>
          </a:xfrm>
        </p:spPr>
        <p:txBody>
          <a:bodyPr>
            <a:normAutofit fontScale="70000"/>
          </a:bodyPr>
          <a:lstStyle/>
          <a:p>
            <a:pPr eaLnBrk="1" hangingPunct="1">
              <a:defRPr/>
            </a:pPr>
            <a:r>
              <a:rPr lang="uk-UA" dirty="0"/>
              <a:t>Речення, в якому дві і більше граматичних основ, називається </a:t>
            </a:r>
            <a:r>
              <a:rPr lang="uk-UA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складним</a:t>
            </a:r>
            <a:r>
              <a:rPr lang="uk-UA" dirty="0"/>
              <a:t>.</a:t>
            </a:r>
          </a:p>
          <a:p>
            <a:pPr eaLnBrk="1" hangingPunct="1">
              <a:defRPr/>
            </a:pPr>
            <a:endParaRPr lang="ru-RU" dirty="0"/>
          </a:p>
          <a:p>
            <a:pPr eaLnBrk="1" hangingPunct="1">
              <a:defRPr/>
            </a:pPr>
            <a:r>
              <a:rPr lang="ru-RU" dirty="0" err="1"/>
              <a:t>Частини</a:t>
            </a:r>
            <a:r>
              <a:rPr lang="ru-RU" dirty="0"/>
              <a:t> складного </a:t>
            </a:r>
            <a:r>
              <a:rPr lang="ru-RU" dirty="0" err="1"/>
              <a:t>речення</a:t>
            </a:r>
            <a:r>
              <a:rPr lang="ru-RU" dirty="0"/>
              <a:t> </a:t>
            </a:r>
            <a:r>
              <a:rPr lang="ru-RU" dirty="0" err="1"/>
              <a:t>пов’язані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за </a:t>
            </a:r>
            <a:r>
              <a:rPr lang="ru-RU" dirty="0" err="1"/>
              <a:t>змістом</a:t>
            </a:r>
            <a:r>
              <a:rPr lang="ru-RU" dirty="0"/>
              <a:t>, </a:t>
            </a:r>
            <a:r>
              <a:rPr lang="ru-RU" dirty="0" err="1"/>
              <a:t>з’єднуються</a:t>
            </a:r>
            <a:r>
              <a:rPr lang="ru-RU" dirty="0"/>
              <a:t> в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ціле</a:t>
            </a:r>
            <a:r>
              <a:rPr lang="ru-RU" dirty="0"/>
              <a:t> </a:t>
            </a:r>
            <a:r>
              <a:rPr lang="ru-RU" dirty="0" err="1"/>
              <a:t>інтонаційно</a:t>
            </a:r>
            <a:r>
              <a:rPr lang="ru-RU" dirty="0"/>
              <a:t> і </a:t>
            </a:r>
            <a:r>
              <a:rPr lang="ru-RU" dirty="0" err="1"/>
              <a:t>сполучниками</a:t>
            </a:r>
            <a:r>
              <a:rPr lang="ru-RU" dirty="0"/>
              <a:t> </a:t>
            </a:r>
            <a:r>
              <a:rPr lang="uk-UA" altLang="ru-RU" dirty="0"/>
              <a:t>(</a:t>
            </a:r>
            <a:r>
              <a:rPr lang="uk-UA" altLang="ru-RU" b="1" u="sng" dirty="0">
                <a:solidFill>
                  <a:schemeClr val="accent2">
                    <a:lumMod val="75000"/>
                  </a:schemeClr>
                </a:solidFill>
              </a:rPr>
              <a:t>ЗАПАМ</a:t>
            </a:r>
            <a:r>
              <a:rPr lang="en-US" altLang="uk-UA" b="1" u="sng" dirty="0">
                <a:solidFill>
                  <a:schemeClr val="accent2">
                    <a:lumMod val="75000"/>
                  </a:schemeClr>
                </a:solidFill>
              </a:rPr>
              <a:t>`</a:t>
            </a:r>
            <a:r>
              <a:rPr lang="uk-UA" altLang="uk-UA" b="1" u="sng" dirty="0">
                <a:solidFill>
                  <a:schemeClr val="accent2">
                    <a:lumMod val="75000"/>
                  </a:schemeClr>
                </a:solidFill>
              </a:rPr>
              <a:t>ЯТАЙ сполучники</a:t>
            </a:r>
            <a:r>
              <a:rPr lang="uk-UA" altLang="uk-UA" dirty="0"/>
              <a:t> </a:t>
            </a:r>
            <a:r>
              <a:rPr lang="ru-RU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і, та, чи, або, а, але, щоб, що, якби, бо, мов, наче, як, тому що, хто, якщо, де та ін.</a:t>
            </a:r>
            <a:r>
              <a:rPr lang="uk-UA" altLang="ru-RU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)</a:t>
            </a:r>
            <a:r>
              <a:rPr lang="uk-UA" altLang="ru-RU" dirty="0"/>
              <a:t> називають </a:t>
            </a:r>
            <a:r>
              <a:rPr lang="uk-UA" altLang="ru-RU" b="1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СКЛАДНИМИ РЕЧЕННЯМИ ЗІ СПОЛУЧНИКОВИМ ЗВ</a:t>
            </a:r>
            <a:r>
              <a:rPr lang="en-US" altLang="ru-RU" b="1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`</a:t>
            </a:r>
            <a:r>
              <a:rPr lang="uk-UA" altLang="ru-RU" b="1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ЯЗКОМ.</a:t>
            </a:r>
            <a:endParaRPr lang="ru-RU" dirty="0"/>
          </a:p>
          <a:p>
            <a:pPr marL="0" indent="0" eaLnBrk="1" hangingPunct="1">
              <a:buFontTx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175" y="1116965"/>
            <a:ext cx="8229600" cy="101536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uk-UA" dirty="0" smtClean="0"/>
              <a:t>    </a:t>
            </a:r>
            <a:r>
              <a:rPr lang="ru-RU" altLang="uk-UA" sz="2800" b="1" u="sng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Складне речення з</a:t>
            </a:r>
            <a:r>
              <a:rPr lang="uk-UA" altLang="ru-RU" sz="2800" b="1" u="sng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і сполучниковим зв</a:t>
            </a:r>
            <a:r>
              <a:rPr lang="en-US" altLang="ru-RU" sz="2800" b="1" u="sng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`</a:t>
            </a:r>
            <a:r>
              <a:rPr lang="ru-RU" altLang="ru-RU" sz="2800" b="1" u="sng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язком: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3200" dirty="0"/>
              <a:t> </a:t>
            </a:r>
            <a:r>
              <a:rPr lang="uk-UA" sz="3200" dirty="0" smtClean="0"/>
              <a:t> </a:t>
            </a:r>
            <a:r>
              <a:rPr lang="ru-RU" altLang="uk-UA" sz="3200" dirty="0" smtClean="0"/>
              <a:t>1 </a:t>
            </a:r>
            <a:r>
              <a:rPr lang="uk-UA" sz="2800" dirty="0" smtClean="0"/>
              <a:t>Запорізькі </a:t>
            </a:r>
            <a:r>
              <a:rPr lang="uk-UA" sz="2800" u="sng" dirty="0"/>
              <a:t>козаки</a:t>
            </a:r>
            <a:r>
              <a:rPr lang="uk-UA" sz="2800" dirty="0"/>
              <a:t>  </a:t>
            </a:r>
            <a:r>
              <a:rPr lang="uk-UA" sz="2800" u="dbl" dirty="0"/>
              <a:t>були сміливими</a:t>
            </a:r>
            <a:r>
              <a:rPr lang="uk-UA" sz="2800" dirty="0"/>
              <a:t>, </a:t>
            </a:r>
            <a:r>
              <a:rPr lang="uk-UA" sz="2800" b="1" dirty="0">
                <a:solidFill>
                  <a:srgbClr val="00B050"/>
                </a:solidFill>
              </a:rPr>
              <a:t>а </a:t>
            </a:r>
            <a:br>
              <a:rPr lang="uk-UA" sz="2800" b="1" dirty="0">
                <a:solidFill>
                  <a:srgbClr val="00B050"/>
                </a:solidFill>
              </a:rPr>
            </a:br>
            <a:r>
              <a:rPr lang="ru-RU" altLang="uk-UA" sz="2800" dirty="0" smtClean="0"/>
              <a:t>2 </a:t>
            </a:r>
            <a:r>
              <a:rPr lang="uk-UA" sz="2800" u="sng" dirty="0" smtClean="0"/>
              <a:t>кмітливість </a:t>
            </a:r>
            <a:r>
              <a:rPr lang="uk-UA" sz="2800" u="sng" dirty="0"/>
              <a:t>та винахідливість</a:t>
            </a:r>
            <a:r>
              <a:rPr lang="uk-UA" sz="2800" dirty="0"/>
              <a:t> завжди </a:t>
            </a:r>
            <a:r>
              <a:rPr lang="uk-UA" sz="2800" u="dbl" dirty="0"/>
              <a:t>були</a:t>
            </a:r>
            <a:r>
              <a:rPr lang="uk-UA" sz="2800" dirty="0"/>
              <a:t> їхніми </a:t>
            </a:r>
            <a:r>
              <a:rPr lang="uk-UA" sz="2800" u="dbl" dirty="0"/>
              <a:t>друзями</a:t>
            </a:r>
            <a:r>
              <a:rPr lang="uk-UA" sz="2800" dirty="0"/>
              <a:t>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  </a:t>
            </a:r>
            <a:endParaRPr lang="ru-RU" sz="3200" i="1" dirty="0" smtClean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6200" y="3001010"/>
            <a:ext cx="7355205" cy="2998470"/>
          </a:xfrm>
        </p:spPr>
        <p:txBody>
          <a:bodyPr>
            <a:normAutofit fontScale="90000"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ru-RU" alt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Там</a:t>
            </a:r>
            <a:r>
              <a:rPr lang="uk-UA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, де </a:t>
            </a:r>
            <a:r>
              <a:rPr lang="uk-UA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закінчилась перша частина складного </a:t>
            </a:r>
            <a:r>
              <a:rPr lang="uk-UA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речення, знаходиться сполучник. Отже, два простих речення з’єднуються в одне ціле інтонаційно і сполучником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00B050"/>
                </a:solidFill>
              </a:rPr>
              <a:t>а</a:t>
            </a:r>
            <a:r>
              <a:rPr lang="uk-UA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. Тому в цьому реченні ставиться кома.</a:t>
            </a:r>
            <a:endParaRPr lang="ru-RU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 eaLnBrk="1" hangingPunct="1">
              <a:buFontTx/>
              <a:buNone/>
              <a:defRPr/>
            </a:pPr>
            <a:endParaRPr lang="ru-RU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en-US" smtClean="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uk-UA" dirty="0" smtClean="0">
                <a:sym typeface="+mn-ea"/>
              </a:rPr>
              <a:t>1 Мати сподівалась, </a:t>
            </a:r>
            <a:r>
              <a:rPr lang="uk-UA" b="1" dirty="0" smtClean="0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sym typeface="+mn-ea"/>
              </a:rPr>
              <a:t>що</a:t>
            </a:r>
            <a:r>
              <a:rPr lang="uk-UA" dirty="0" smtClean="0">
                <a:sym typeface="+mn-ea"/>
              </a:rPr>
              <a:t> 2 буде їй захист і опора на старо літ.</a:t>
            </a:r>
            <a:endParaRPr lang="uk-UA" dirty="0" smtClean="0">
              <a:solidFill>
                <a:srgbClr val="FF0000"/>
              </a:solidFill>
              <a:sym typeface="+mn-ea"/>
            </a:endParaRPr>
          </a:p>
          <a:p>
            <a:pPr marL="0" indent="0" eaLnBrk="1" hangingPunct="1">
              <a:buFontTx/>
              <a:buNone/>
              <a:defRPr/>
            </a:pPr>
            <a:endParaRPr lang="uk-UA" dirty="0" smtClean="0">
              <a:solidFill>
                <a:srgbClr val="FF0000"/>
              </a:solidFill>
              <a:sym typeface="+mn-ea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uk-UA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Там</a:t>
            </a:r>
            <a:r>
              <a:rPr lang="uk-UA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, де </a:t>
            </a:r>
            <a:r>
              <a:rPr lang="uk-UA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закінчилась перша частина складного </a:t>
            </a:r>
            <a:r>
              <a:rPr lang="uk-UA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речення, знаходиться сполучник. Отже, два простих речення з’єднуються в одне ціле інтонаційно і сполучником </a:t>
            </a:r>
            <a:r>
              <a:rPr lang="uk-UA" b="1" dirty="0">
                <a:solidFill>
                  <a:srgbClr val="32D30D"/>
                </a:solidFill>
                <a:sym typeface="+mn-ea"/>
              </a:rPr>
              <a:t>що.</a:t>
            </a:r>
            <a:r>
              <a:rPr lang="uk-UA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 Тому в цьому реченні ставиться кома.</a:t>
            </a:r>
            <a:endParaRPr lang="uk-UA" altLang="en-US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en-US" sz="2800" smtClean="0"/>
              <a:t>Складне речення з безсполучниковим зв</a:t>
            </a:r>
            <a:r>
              <a:rPr lang="en-US" altLang="en-US" sz="2800" smtClean="0"/>
              <a:t>`</a:t>
            </a:r>
            <a:r>
              <a:rPr lang="uk-UA" altLang="en-US" sz="2800" smtClean="0"/>
              <a:t>язком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57200" y="-5929313"/>
            <a:ext cx="8229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b="1" i="1" smtClean="0">
              <a:sym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b="1" i="1" smtClean="0">
              <a:sym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b="1" i="1" smtClean="0">
              <a:sym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b="1" i="1" smtClean="0">
              <a:sym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b="1" i="1" smtClean="0">
              <a:sym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b="1" i="1" smtClean="0">
              <a:sym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b="1" i="1" smtClean="0">
              <a:sym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b="1" i="1" smtClean="0">
              <a:sym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b="1" i="1" smtClean="0">
              <a:sym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b="1" i="1" smtClean="0">
              <a:sym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b="1" i="1" smtClean="0">
              <a:sym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b="1" i="1" smtClean="0">
              <a:sym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b="1" i="1" smtClean="0">
              <a:sym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b="1" i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sym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uk-UA" sz="2000" b="1" i="1" smtClean="0">
                <a:solidFill>
                  <a:schemeClr val="accent1"/>
                </a:solidFill>
                <a:sym typeface="+mn-ea"/>
              </a:rPr>
              <a:t>Складне речення з </a:t>
            </a:r>
            <a:r>
              <a:rPr lang="uk-UA" sz="2000" b="1" i="1" smtClean="0">
                <a:solidFill>
                  <a:srgbClr val="631804"/>
                </a:solidFill>
                <a:sym typeface="+mn-ea"/>
              </a:rPr>
              <a:t>без</a:t>
            </a:r>
            <a:r>
              <a:rPr lang="uk-UA" sz="2000" b="1" i="1" smtClean="0">
                <a:solidFill>
                  <a:schemeClr val="accent1"/>
                </a:solidFill>
                <a:sym typeface="+mn-ea"/>
              </a:rPr>
              <a:t>сполучниковим зв</a:t>
            </a:r>
            <a:r>
              <a:rPr lang="en-US" sz="2000" b="1" i="1" smtClean="0">
                <a:solidFill>
                  <a:schemeClr val="accent1"/>
                </a:solidFill>
                <a:sym typeface="+mn-ea"/>
              </a:rPr>
              <a:t>`</a:t>
            </a:r>
            <a:r>
              <a:rPr lang="uk-UA" sz="2000" b="1" i="1" smtClean="0">
                <a:solidFill>
                  <a:schemeClr val="accent1"/>
                </a:solidFill>
                <a:sym typeface="+mn-ea"/>
              </a:rPr>
              <a:t>язком</a:t>
            </a:r>
            <a:endParaRPr lang="uk-UA" sz="2000" b="1" i="1" smtClean="0">
              <a:sym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uk-UA" sz="2000" b="1" i="1" smtClean="0">
                <a:sym typeface="+mn-ea"/>
              </a:rPr>
              <a:t>1. 1 Пишається калинонька,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uk-UA" sz="2000" b="1" i="1" smtClean="0">
                <a:sym typeface="+mn-ea"/>
              </a:rPr>
              <a:t>2 явір молодіє.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sz="2000" b="1" i="1" smtClean="0">
              <a:sym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uk-UA" sz="2000" b="1" i="1" smtClean="0">
                <a:sym typeface="+mn-ea"/>
              </a:rPr>
              <a:t>2. Лягло сонце за горою, зірки засяяли.</a:t>
            </a:r>
            <a:endParaRPr lang="uk-UA" sz="2000" b="1" i="1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2000" b="1" i="1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2000" b="1" i="1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uk-UA" sz="2000" b="1" i="1" smtClean="0"/>
              <a:t>Безсполучникове складне речення - це таке складне речення, частини якого поєднуються без сполучників за допомогою смислових та інтонаційних зв</a:t>
            </a:r>
            <a:r>
              <a:rPr lang="en-US" sz="2000" b="1" i="1" smtClean="0"/>
              <a:t>`</a:t>
            </a:r>
            <a:r>
              <a:rPr lang="uk-UA" sz="2000" b="1" i="1" smtClean="0"/>
              <a:t>язків</a:t>
            </a:r>
            <a:endParaRPr lang="ru-RU" sz="2000" b="1" i="1" smtClean="0"/>
          </a:p>
          <a:p>
            <a:pPr eaLnBrk="1" hangingPunct="1">
              <a:defRPr/>
            </a:pPr>
            <a:endParaRPr lang="ru-RU" altLang="en-US" sz="2000" smtClean="0"/>
          </a:p>
        </p:txBody>
      </p:sp>
      <p:cxnSp>
        <p:nvCxnSpPr>
          <p:cNvPr id="4" name="Прямое соединение 3"/>
          <p:cNvCxnSpPr/>
          <p:nvPr/>
        </p:nvCxnSpPr>
        <p:spPr>
          <a:xfrm>
            <a:off x="5795645" y="3127375"/>
            <a:ext cx="936625" cy="0"/>
          </a:xfrm>
          <a:prstGeom prst="line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 contour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ое соединение 6"/>
          <p:cNvCxnSpPr/>
          <p:nvPr/>
        </p:nvCxnSpPr>
        <p:spPr>
          <a:xfrm>
            <a:off x="2411730" y="3127375"/>
            <a:ext cx="1080135" cy="0"/>
          </a:xfrm>
          <a:prstGeom prst="line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 contour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ое соединение 7"/>
          <p:cNvCxnSpPr/>
          <p:nvPr/>
        </p:nvCxnSpPr>
        <p:spPr>
          <a:xfrm>
            <a:off x="646430" y="3346450"/>
            <a:ext cx="1549400" cy="0"/>
          </a:xfrm>
          <a:prstGeom prst="line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 contour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ое соединение 8"/>
          <p:cNvCxnSpPr/>
          <p:nvPr/>
        </p:nvCxnSpPr>
        <p:spPr>
          <a:xfrm>
            <a:off x="827405" y="3200400"/>
            <a:ext cx="1440180" cy="0"/>
          </a:xfrm>
          <a:prstGeom prst="line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 contour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ое соединение 9"/>
          <p:cNvCxnSpPr/>
          <p:nvPr/>
        </p:nvCxnSpPr>
        <p:spPr>
          <a:xfrm flipV="1">
            <a:off x="1750695" y="2420620"/>
            <a:ext cx="1812925" cy="1905"/>
          </a:xfrm>
          <a:prstGeom prst="line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 contour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ое соединение 10"/>
          <p:cNvCxnSpPr/>
          <p:nvPr/>
        </p:nvCxnSpPr>
        <p:spPr>
          <a:xfrm>
            <a:off x="1839595" y="2275840"/>
            <a:ext cx="1652270" cy="1270"/>
          </a:xfrm>
          <a:prstGeom prst="line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 contour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ое соединение 11"/>
          <p:cNvCxnSpPr/>
          <p:nvPr/>
        </p:nvCxnSpPr>
        <p:spPr>
          <a:xfrm>
            <a:off x="798830" y="2275840"/>
            <a:ext cx="892810" cy="1270"/>
          </a:xfrm>
          <a:prstGeom prst="line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 contour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ое соединение 12"/>
          <p:cNvCxnSpPr/>
          <p:nvPr/>
        </p:nvCxnSpPr>
        <p:spPr>
          <a:xfrm>
            <a:off x="3834765" y="1652588"/>
            <a:ext cx="2376170" cy="0"/>
          </a:xfrm>
          <a:prstGeom prst="line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 contour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ое соединение 13"/>
          <p:cNvCxnSpPr/>
          <p:nvPr/>
        </p:nvCxnSpPr>
        <p:spPr>
          <a:xfrm>
            <a:off x="1331595" y="1773238"/>
            <a:ext cx="2376170" cy="0"/>
          </a:xfrm>
          <a:prstGeom prst="line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 contour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ое соединение 14"/>
          <p:cNvCxnSpPr/>
          <p:nvPr/>
        </p:nvCxnSpPr>
        <p:spPr>
          <a:xfrm>
            <a:off x="1331595" y="1652588"/>
            <a:ext cx="2376170" cy="0"/>
          </a:xfrm>
          <a:prstGeom prst="line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 contour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ое соединение 15"/>
          <p:cNvCxnSpPr/>
          <p:nvPr/>
        </p:nvCxnSpPr>
        <p:spPr>
          <a:xfrm>
            <a:off x="6876415" y="3127375"/>
            <a:ext cx="1656080" cy="0"/>
          </a:xfrm>
          <a:prstGeom prst="line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 contour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ое соединение 16"/>
          <p:cNvCxnSpPr/>
          <p:nvPr/>
        </p:nvCxnSpPr>
        <p:spPr>
          <a:xfrm>
            <a:off x="6876415" y="3273425"/>
            <a:ext cx="1656080" cy="0"/>
          </a:xfrm>
          <a:prstGeom prst="line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 contour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range Waves">
  <a:themeElements>
    <a:clrScheme name="Orang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C73109"/>
      </a:accent1>
      <a:accent2>
        <a:srgbClr val="FF5050"/>
      </a:accent2>
      <a:accent3>
        <a:srgbClr val="FFFFFF"/>
      </a:accent3>
      <a:accent4>
        <a:srgbClr val="000000"/>
      </a:accent4>
      <a:accent5>
        <a:srgbClr val="E0ADAA"/>
      </a:accent5>
      <a:accent6>
        <a:srgbClr val="E74848"/>
      </a:accent6>
      <a:hlink>
        <a:srgbClr val="4D4D4D"/>
      </a:hlink>
      <a:folHlink>
        <a:srgbClr val="777777"/>
      </a:folHlink>
    </a:clrScheme>
    <a:fontScheme name="Orang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Orang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73109"/>
        </a:accent1>
        <a:accent2>
          <a:srgbClr val="FF5050"/>
        </a:accent2>
        <a:accent3>
          <a:srgbClr val="FFFFFF"/>
        </a:accent3>
        <a:accent4>
          <a:srgbClr val="000000"/>
        </a:accent4>
        <a:accent5>
          <a:srgbClr val="E0ADAA"/>
        </a:accent5>
        <a:accent6>
          <a:srgbClr val="E74848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шаблон-2</Template>
  <TotalTime>3</TotalTime>
  <Words>115</Words>
  <Application>WPS Presentation</Application>
  <PresentationFormat>Экран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7</vt:i4>
      </vt:variant>
    </vt:vector>
  </HeadingPairs>
  <TitlesOfParts>
    <vt:vector size="24" baseType="lpstr">
      <vt:lpstr>Arial</vt:lpstr>
      <vt:lpstr>SimSun</vt:lpstr>
      <vt:lpstr>Calibri</vt:lpstr>
      <vt:lpstr>Times New Roman</vt:lpstr>
      <vt:lpstr>+mn-ea</vt:lpstr>
      <vt:lpstr>Orange Waves</vt:lpstr>
      <vt:lpstr>Orange Waves</vt:lpstr>
      <vt:lpstr>Orange Waves</vt:lpstr>
      <vt:lpstr>Orange Waves</vt:lpstr>
      <vt:lpstr>Orange Waves</vt:lpstr>
      <vt:lpstr>Orange Waves</vt:lpstr>
      <vt:lpstr>Orange Waves</vt:lpstr>
      <vt:lpstr>Orange Waves</vt:lpstr>
      <vt:lpstr>Orange Waves</vt:lpstr>
      <vt:lpstr>Orange Waves</vt:lpstr>
      <vt:lpstr>Orange Waves</vt:lpstr>
      <vt:lpstr>Orange Waves</vt:lpstr>
      <vt:lpstr>   СКЛАДНІ РЕЧЕННЯ зі сполучниковим                                     та безсполучниковим зв’язком. </vt:lpstr>
      <vt:lpstr>Дайте відповіді на запитання усно</vt:lpstr>
      <vt:lpstr>Слайд 3</vt:lpstr>
      <vt:lpstr>Будь уважним!</vt:lpstr>
      <vt:lpstr>Слайд 5</vt:lpstr>
      <vt:lpstr>Слайд 6</vt:lpstr>
      <vt:lpstr>Складне речення з безсполучниковим зв`язком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Будьте самі шукачами, дослідниками.  Якщо не буде вогника у вас,  вам ніколи не запалити його в інших…  В.О.Сухомлинський</dc:title>
  <dc:creator>Yterup</dc:creator>
  <cp:lastModifiedBy>kom</cp:lastModifiedBy>
  <cp:revision>71</cp:revision>
  <dcterms:created xsi:type="dcterms:W3CDTF">2016-03-05T11:00:00Z</dcterms:created>
  <dcterms:modified xsi:type="dcterms:W3CDTF">2020-04-21T06:13:54Z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1049-11.2.0.9232</vt:lpwstr>
  </property>
</Properties>
</file>