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8" r:id="rId8"/>
    <p:sldId id="267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660066"/>
    <a:srgbClr val="008000"/>
    <a:srgbClr val="FF0000"/>
    <a:srgbClr val="99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3F6D-2FA7-4F54-8956-85AE17AF7535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E2FE8-2916-4F0C-99ED-3B68410E5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CC856-0F62-45D4-B65E-3F829524AA07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DE0F3-D66A-46C3-9077-E723CBB53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2BB7F-FA98-4C0F-9BD1-902074092F37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19C3B-D3AE-4D51-944E-B659AAE34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B8CD1-EF52-4C3A-8C75-D08C2313D3A9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C121D-8DF4-48A3-8475-04B97862B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40E6-9AFA-46E9-AA1A-7CB718945AEB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BF847-B21B-45D1-9F7F-2DF4F38DE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11569-E0BC-446A-9044-C7DF4F93D394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1610A-FC83-43CD-9D42-B8AE01741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B05DD-8BAC-4FF6-969C-D203780BE8C7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01997-35B4-42CB-94C1-1A098D189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A5D1B-37D8-49BD-9A63-15DFF2BE37B4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57B0-1A2A-4B7F-BC58-B3E56F61D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F770-DFAF-4589-9F93-C7E993D3C486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9E0F5-0015-48F2-ACE1-5D32EB98D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22B84-5E5C-41C2-822F-022B80F69034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1C99-4E74-49AA-ABEC-C697B6F3E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73582-CC4E-4598-8A1D-EDF88AE5239C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8DEA4-970F-4EE9-980A-2676E76D9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17A765-204C-4C0E-8213-5CF58C23ACB4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F84E70-6F2E-4812-A281-B4ABA2F44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1138" y="0"/>
            <a:ext cx="9140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308234" y="1283681"/>
            <a:ext cx="6172199" cy="3539430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Складне </a:t>
            </a:r>
            <a:r>
              <a:rPr lang="ru-RU" sz="3600" b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речення</a:t>
            </a: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із</a:t>
            </a: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сполучниковим</a:t>
            </a: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і</a:t>
            </a: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 </a:t>
            </a:r>
            <a:r>
              <a:rPr lang="ru-RU" sz="3600" b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безсполучниковим</a:t>
            </a: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   </a:t>
            </a:r>
            <a:r>
              <a:rPr lang="ru-RU" sz="3600" b="1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зв’язком</a:t>
            </a:r>
            <a:r>
              <a:rPr lang="ru-RU" sz="3600" b="1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660066"/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i="1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Arno Pro Smbd SmText" panose="02020702040506020403" pitchFamily="18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9 </a:t>
            </a:r>
            <a:r>
              <a:rPr lang="ru-RU" sz="4000" b="1" u="sng" dirty="0" err="1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no Pro Smbd SmText" panose="02020702040506020403" pitchFamily="18" charset="0"/>
                <a:cs typeface="Arial" panose="020B0604020202020204" pitchFamily="34" charset="0"/>
              </a:rPr>
              <a:t>клас</a:t>
            </a:r>
            <a:endParaRPr lang="ru-RU" sz="4000" b="1" u="sng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Arno Pro Smbd SmText" panose="02020702040506020403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Arial" charset="0"/>
              </a:rPr>
              <a:t>         Домашнє завдання </a:t>
            </a:r>
            <a:endParaRPr lang="ru-RU" smtClean="0">
              <a:latin typeface="Arial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>
                <a:latin typeface="Arial" charset="0"/>
              </a:rPr>
              <a:t>Опрацювати параграф 31. Виконати вправу 379,380 (усно), вправа 381,383,384 (письмово). Розглянути послідовність   синтаксичного розбору складного речення з різними видами  сполучникового і безсполучникового зв'язку на стор.177. </a:t>
            </a: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97359" y="668657"/>
            <a:ext cx="775431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spc="150" dirty="0">
                <a:ln w="11430"/>
                <a:solidFill>
                  <a:srgbClr val="99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В одному реченні можемо поєднувати </a:t>
            </a:r>
            <a:r>
              <a:rPr lang="uk-UA" sz="3200" b="1" spc="150" dirty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сурядний</a:t>
            </a:r>
            <a:r>
              <a:rPr lang="uk-UA" sz="3200" b="1" spc="150" dirty="0">
                <a:ln w="11430"/>
                <a:solidFill>
                  <a:srgbClr val="99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, </a:t>
            </a:r>
            <a:r>
              <a:rPr lang="uk-UA" sz="32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підрядний</a:t>
            </a:r>
            <a:r>
              <a:rPr lang="uk-UA" sz="3200" b="1" spc="150" dirty="0">
                <a:ln w="11430"/>
                <a:solidFill>
                  <a:srgbClr val="99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 і </a:t>
            </a:r>
            <a:r>
              <a:rPr lang="uk-UA" sz="3200" b="1" spc="150" dirty="0">
                <a:ln w="11430"/>
                <a:solidFill>
                  <a:srgbClr val="66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безсполучниковий</a:t>
            </a:r>
            <a:r>
              <a:rPr lang="uk-UA" sz="3200" b="1" spc="150" dirty="0">
                <a:ln w="11430"/>
                <a:solidFill>
                  <a:srgbClr val="99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+mn-cs"/>
              </a:rPr>
              <a:t> зв’язок.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01336" y="3679261"/>
            <a:ext cx="7445829" cy="206210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i="1" spc="150" dirty="0">
                <a:ln w="11430"/>
                <a:solidFill>
                  <a:srgbClr val="660066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Складне речення, у якому поєднано різні види зв’язку, називають </a:t>
            </a:r>
            <a:r>
              <a:rPr lang="uk-UA" sz="3200" b="1" i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складним реченням з різними видами зв’язку. </a:t>
            </a:r>
            <a:endParaRPr lang="uk-UA" sz="32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5-конечная звезда 8"/>
          <p:cNvSpPr/>
          <p:nvPr/>
        </p:nvSpPr>
        <p:spPr>
          <a:xfrm>
            <a:off x="2690813" y="2547938"/>
            <a:ext cx="379412" cy="352425"/>
          </a:xfrm>
          <a:prstGeom prst="star5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" name="5-конечная звезда 9"/>
          <p:cNvSpPr/>
          <p:nvPr/>
        </p:nvSpPr>
        <p:spPr>
          <a:xfrm>
            <a:off x="1301750" y="2543175"/>
            <a:ext cx="379413" cy="352425"/>
          </a:xfrm>
          <a:prstGeom prst="star5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1" name="5-конечная звезда 10"/>
          <p:cNvSpPr/>
          <p:nvPr/>
        </p:nvSpPr>
        <p:spPr>
          <a:xfrm>
            <a:off x="4210050" y="2538413"/>
            <a:ext cx="379413" cy="352425"/>
          </a:xfrm>
          <a:prstGeom prst="star5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2" name="5-конечная звезда 11"/>
          <p:cNvSpPr/>
          <p:nvPr/>
        </p:nvSpPr>
        <p:spPr>
          <a:xfrm>
            <a:off x="5748338" y="2533650"/>
            <a:ext cx="377825" cy="354013"/>
          </a:xfrm>
          <a:prstGeom prst="star5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3" name="5-конечная звезда 12"/>
          <p:cNvSpPr/>
          <p:nvPr/>
        </p:nvSpPr>
        <p:spPr>
          <a:xfrm>
            <a:off x="7297738" y="2516188"/>
            <a:ext cx="379412" cy="354012"/>
          </a:xfrm>
          <a:prstGeom prst="star5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0888" y="2443163"/>
            <a:ext cx="7772400" cy="1201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rgbClr val="7030A0"/>
                </a:solidFill>
              </a:rPr>
              <a:t/>
            </a:r>
            <a:br>
              <a:rPr lang="uk-UA" dirty="0" smtClean="0">
                <a:solidFill>
                  <a:srgbClr val="7030A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58863" y="2443163"/>
            <a:ext cx="3460750" cy="7969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/>
              <a:t>Із сурядним і підрядним </a:t>
            </a:r>
            <a:r>
              <a:rPr lang="uk-UA" dirty="0"/>
              <a:t>зв’язком</a:t>
            </a:r>
          </a:p>
        </p:txBody>
      </p:sp>
      <p:cxnSp>
        <p:nvCxnSpPr>
          <p:cNvPr id="12" name="Прямая со стрелкой 11"/>
          <p:cNvCxnSpPr>
            <a:endCxn id="9" idx="0"/>
          </p:cNvCxnSpPr>
          <p:nvPr/>
        </p:nvCxnSpPr>
        <p:spPr>
          <a:xfrm rot="5400000">
            <a:off x="2786063" y="1989138"/>
            <a:ext cx="457200" cy="4508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617369" y="2051844"/>
            <a:ext cx="522287" cy="365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692150" y="4127500"/>
            <a:ext cx="3200400" cy="10461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>
                <a:solidFill>
                  <a:srgbClr val="002060"/>
                </a:solidFill>
              </a:rPr>
              <a:t>Із сурядним і безсполучниковим зв’язком</a:t>
            </a:r>
          </a:p>
        </p:txBody>
      </p:sp>
      <p:sp>
        <p:nvSpPr>
          <p:cNvPr id="16" name="Овал 15"/>
          <p:cNvSpPr/>
          <p:nvPr/>
        </p:nvSpPr>
        <p:spPr>
          <a:xfrm>
            <a:off x="3070225" y="5081588"/>
            <a:ext cx="3225800" cy="11366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>
                <a:solidFill>
                  <a:srgbClr val="002060"/>
                </a:solidFill>
              </a:rPr>
              <a:t>Із сурядним , підрядним і безсполучниковим зв’язком</a:t>
            </a:r>
          </a:p>
        </p:txBody>
      </p:sp>
      <p:sp>
        <p:nvSpPr>
          <p:cNvPr id="17" name="Овал 16"/>
          <p:cNvSpPr/>
          <p:nvPr/>
        </p:nvSpPr>
        <p:spPr>
          <a:xfrm>
            <a:off x="5081588" y="3787775"/>
            <a:ext cx="3317875" cy="12287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>
                <a:solidFill>
                  <a:srgbClr val="002060"/>
                </a:solidFill>
              </a:rPr>
              <a:t>з  підрядним і безсполучниковим зв’язком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2651125" y="3200400"/>
            <a:ext cx="2508250" cy="954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4128294" y="3656806"/>
            <a:ext cx="1906588" cy="9937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5911850" y="3429001"/>
            <a:ext cx="600075" cy="247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4781550" y="2416175"/>
            <a:ext cx="3343275" cy="8096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/>
              <a:t>Із сполучниковим і безсполучниковим </a:t>
            </a:r>
            <a:r>
              <a:rPr lang="uk-UA" dirty="0"/>
              <a:t>зв’язком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08035" y="708229"/>
            <a:ext cx="7267777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i="1" dirty="0">
                <a:ln w="50800"/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Складне реченням з різними видами зв’язку </a:t>
            </a:r>
            <a:endParaRPr lang="uk-UA" sz="4400" b="1" dirty="0">
              <a:ln w="50800"/>
              <a:solidFill>
                <a:srgbClr val="660066"/>
              </a:solidFill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52983" y="96637"/>
            <a:ext cx="28280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egoe Script" pitchFamily="34" charset="0"/>
                <a:cs typeface="+mn-cs"/>
              </a:rPr>
              <a:t>Пригадаймо</a:t>
            </a:r>
            <a:r>
              <a:rPr lang="ru-RU" sz="2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egoe Script" pitchFamily="34" charset="0"/>
                <a:cs typeface="+mn-cs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0888" y="2443163"/>
            <a:ext cx="7772400" cy="1201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7030A0"/>
                </a:solidFill>
              </a:rPr>
              <a:t/>
            </a:r>
            <a:br>
              <a:rPr lang="uk-UA" dirty="0" smtClean="0">
                <a:solidFill>
                  <a:srgbClr val="7030A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66482" y="721676"/>
            <a:ext cx="7584142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                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У складному </a:t>
            </a:r>
            <a:r>
              <a:rPr lang="ru-RU" sz="2400" b="1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реченні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b="1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із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b="1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сполучиковим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b="1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b="1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безсполучиковим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b="1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зв’язком</a:t>
            </a:r>
            <a:r>
              <a:rPr lang="ru-RU" sz="2400" b="1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одні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частини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речення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з’єднано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за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допомогою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сполучників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чи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сполучних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слів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а </a:t>
            </a:r>
            <a:r>
              <a:rPr lang="ru-RU" sz="2400" dirty="0" err="1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інші</a:t>
            </a:r>
            <a:r>
              <a:rPr lang="ru-RU" sz="2400" dirty="0">
                <a:ln w="1905"/>
                <a:solidFill>
                  <a:srgbClr val="99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– без них.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Наприклад</a:t>
            </a:r>
            <a:r>
              <a:rPr lang="ru-RU" sz="2400" b="1" dirty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: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6925" y="2952750"/>
            <a:ext cx="7615238" cy="1908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Вже на річках дитячий </a:t>
            </a:r>
            <a:r>
              <a:rPr lang="uk-UA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галас </a:t>
            </a:r>
            <a:r>
              <a:rPr lang="uk-UA" sz="2400" b="1" i="1" u="db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вщух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u="db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холонуть</a:t>
            </a: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навкруг , </a:t>
            </a:r>
            <a:r>
              <a:rPr lang="uk-UA" sz="2400" b="1" i="1" u="db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холоне</a:t>
            </a: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(Г. Дудка). </a:t>
            </a:r>
            <a:endParaRPr lang="uk-UA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[   ] , [   ], </a:t>
            </a:r>
            <a:r>
              <a:rPr lang="uk-UA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  [   ]. </a:t>
            </a:r>
            <a:endParaRPr lang="uk-UA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 </a:t>
            </a:r>
            <a:endParaRPr lang="uk-UA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32325" y="5178800"/>
            <a:ext cx="7176251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У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цьому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реченні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першу </a:t>
            </a:r>
            <a:r>
              <a:rPr lang="ru-RU" sz="2000" b="1" dirty="0" err="1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й</a:t>
            </a:r>
            <a:r>
              <a:rPr lang="ru-RU" sz="2000" b="1" dirty="0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другу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частини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з’єднано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безсполучниковим</a:t>
            </a:r>
            <a:r>
              <a:rPr lang="ru-RU" sz="2000" b="1" dirty="0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ln w="1905"/>
                <a:solidFill>
                  <a:srgbClr val="66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зв’язком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а </a:t>
            </a:r>
            <a:r>
              <a:rPr lang="ru-RU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другу </a:t>
            </a:r>
            <a:r>
              <a:rPr lang="ru-RU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й</a:t>
            </a:r>
            <a:r>
              <a:rPr lang="ru-RU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третю</a:t>
            </a:r>
            <a:r>
              <a:rPr lang="ru-RU" sz="2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–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сполучниковим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000" b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сурядним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770709" y="709974"/>
            <a:ext cx="7628709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Складні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речення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із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сполучиковим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безсполучиковим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зв’язком</a:t>
            </a:r>
            <a:endParaRPr lang="uk-UA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latin typeface="+mn-lt"/>
              <a:cs typeface="+mn-cs"/>
            </a:endParaRPr>
          </a:p>
        </p:txBody>
      </p:sp>
      <p:sp>
        <p:nvSpPr>
          <p:cNvPr id="17411" name="TextBox 24"/>
          <p:cNvSpPr txBox="1">
            <a:spLocks noChangeArrowheads="1"/>
          </p:cNvSpPr>
          <p:nvPr/>
        </p:nvSpPr>
        <p:spPr bwMode="auto">
          <a:xfrm>
            <a:off x="1893888" y="1973263"/>
            <a:ext cx="65055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latin typeface="Calibri" pitchFamily="34" charset="0"/>
              </a:rPr>
              <a:t>Із сурядним і безсполучниковим зв’язком.</a:t>
            </a:r>
          </a:p>
          <a:p>
            <a:r>
              <a:rPr lang="uk-UA" sz="2400" b="1">
                <a:solidFill>
                  <a:srgbClr val="7030A0"/>
                </a:solidFill>
                <a:latin typeface="Calibri" pitchFamily="34" charset="0"/>
              </a:rPr>
              <a:t>Наприклад: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51883" y="3176340"/>
            <a:ext cx="763793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Пишається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калинонька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явір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молодіє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кругом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їх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верболози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й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лози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зеленіють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(Т.Шевченко).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123950" y="4767263"/>
            <a:ext cx="357822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[   ] ,  [   ] , </a:t>
            </a:r>
            <a:r>
              <a:rPr lang="uk-UA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</a:t>
            </a: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 [   ].</a:t>
            </a:r>
            <a:endParaRPr lang="uk-UA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0000"/>
                </a:solidFill>
                <a:latin typeface="+mn-lt"/>
                <a:cs typeface="+mn-cs"/>
              </a:rPr>
              <a:t>  </a:t>
            </a:r>
            <a:r>
              <a:rPr lang="uk-UA" sz="2400" b="1" dirty="0">
                <a:latin typeface="+mn-lt"/>
                <a:cs typeface="+mn-cs"/>
              </a:rPr>
              <a:t>       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 </a:t>
            </a:r>
            <a:endParaRPr lang="uk-UA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089400" y="4964113"/>
            <a:ext cx="979488" cy="274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035800" y="4972050"/>
            <a:ext cx="981075" cy="2746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  </a:t>
            </a:r>
            <a:r>
              <a:rPr lang="uk-UA" dirty="0"/>
              <a:t>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516563" y="4968875"/>
            <a:ext cx="979487" cy="273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cxnSp>
        <p:nvCxnSpPr>
          <p:cNvPr id="41" name="Прямая соединительная линия 40"/>
          <p:cNvCxnSpPr>
            <a:stCxn id="32" idx="3"/>
            <a:endCxn id="35" idx="1"/>
          </p:cNvCxnSpPr>
          <p:nvPr/>
        </p:nvCxnSpPr>
        <p:spPr>
          <a:xfrm>
            <a:off x="5068888" y="5100638"/>
            <a:ext cx="447675" cy="47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35" idx="3"/>
            <a:endCxn id="34" idx="1"/>
          </p:cNvCxnSpPr>
          <p:nvPr/>
        </p:nvCxnSpPr>
        <p:spPr>
          <a:xfrm>
            <a:off x="6496050" y="5105400"/>
            <a:ext cx="539750" cy="47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5068094" y="4964907"/>
            <a:ext cx="444500" cy="2079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Лента лицом вверх 37"/>
          <p:cNvSpPr/>
          <p:nvPr/>
        </p:nvSpPr>
        <p:spPr>
          <a:xfrm>
            <a:off x="901700" y="2103438"/>
            <a:ext cx="952500" cy="561975"/>
          </a:xfrm>
          <a:prstGeom prst="ribbon2">
            <a:avLst/>
          </a:prstGeom>
          <a:ln>
            <a:solidFill>
              <a:srgbClr val="008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796834" y="522514"/>
            <a:ext cx="753726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Складні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речення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із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сполучиковим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безсполучиковим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зв’язком</a:t>
            </a:r>
            <a:endParaRPr lang="uk-UA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18435" name="TextBox 24"/>
          <p:cNvSpPr txBox="1">
            <a:spLocks noChangeArrowheads="1"/>
          </p:cNvSpPr>
          <p:nvPr/>
        </p:nvSpPr>
        <p:spPr bwMode="auto">
          <a:xfrm>
            <a:off x="2193925" y="1973263"/>
            <a:ext cx="620553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latin typeface="Calibri" pitchFamily="34" charset="0"/>
              </a:rPr>
              <a:t>Із підрядним і безсполучниковим зв’язком;</a:t>
            </a:r>
          </a:p>
          <a:p>
            <a:r>
              <a:rPr lang="uk-UA" sz="2000" b="1">
                <a:latin typeface="Calibri" pitchFamily="34" charset="0"/>
              </a:rPr>
              <a:t> </a:t>
            </a:r>
            <a:r>
              <a:rPr lang="uk-UA" b="1">
                <a:solidFill>
                  <a:srgbClr val="7030A0"/>
                </a:solidFill>
                <a:latin typeface="Calibri" pitchFamily="34" charset="0"/>
              </a:rPr>
              <a:t>Наприклад: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51883" y="3176340"/>
            <a:ext cx="763793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Споконвіку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в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народі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побутує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думка: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хто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першим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побачить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цвіт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ліщини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тому весь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вік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посміхатиметься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щастям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(П. Стефанов).</a:t>
            </a:r>
          </a:p>
        </p:txBody>
      </p:sp>
      <p:sp>
        <p:nvSpPr>
          <p:cNvPr id="18437" name="Прямоугольник 28"/>
          <p:cNvSpPr>
            <a:spLocks noChangeArrowheads="1"/>
          </p:cNvSpPr>
          <p:nvPr/>
        </p:nvSpPr>
        <p:spPr bwMode="auto">
          <a:xfrm>
            <a:off x="1123950" y="5121275"/>
            <a:ext cx="35782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2060"/>
                </a:solidFill>
                <a:latin typeface="Calibri" pitchFamily="34" charset="0"/>
              </a:rPr>
              <a:t>[   ]: </a:t>
            </a:r>
            <a:r>
              <a:rPr lang="uk-UA" sz="2400" b="1">
                <a:solidFill>
                  <a:srgbClr val="FF0000"/>
                </a:solidFill>
                <a:latin typeface="Calibri" pitchFamily="34" charset="0"/>
              </a:rPr>
              <a:t>(хто…) </a:t>
            </a:r>
            <a:r>
              <a:rPr lang="uk-UA" sz="2400" b="1">
                <a:solidFill>
                  <a:srgbClr val="002060"/>
                </a:solidFill>
                <a:latin typeface="Calibri" pitchFamily="34" charset="0"/>
              </a:rPr>
              <a:t>,  [   ].</a:t>
            </a:r>
            <a:endParaRPr lang="uk-UA" sz="2400" b="1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uk-UA" sz="2400" b="1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uk-UA" sz="2400" b="1">
                <a:latin typeface="Calibri" pitchFamily="34" charset="0"/>
              </a:rPr>
              <a:t>                                </a:t>
            </a:r>
          </a:p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 </a:t>
            </a:r>
            <a:endParaRPr lang="uk-UA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84738" y="4846638"/>
            <a:ext cx="981075" cy="274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383338" y="5546725"/>
            <a:ext cx="979487" cy="2746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хто  </a:t>
            </a:r>
            <a:endParaRPr lang="uk-UA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392863" y="4851400"/>
            <a:ext cx="979487" cy="273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cxnSp>
        <p:nvCxnSpPr>
          <p:cNvPr id="41" name="Прямая соединительная линия 40"/>
          <p:cNvCxnSpPr>
            <a:stCxn id="32" idx="3"/>
            <a:endCxn id="35" idx="1"/>
          </p:cNvCxnSpPr>
          <p:nvPr/>
        </p:nvCxnSpPr>
        <p:spPr>
          <a:xfrm>
            <a:off x="5865813" y="4983163"/>
            <a:ext cx="527050" cy="47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5" idx="2"/>
            <a:endCxn id="34" idx="0"/>
          </p:cNvCxnSpPr>
          <p:nvPr/>
        </p:nvCxnSpPr>
        <p:spPr>
          <a:xfrm rot="5400000">
            <a:off x="6666706" y="5331619"/>
            <a:ext cx="422275" cy="7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Выгнутая вверх стрелка 13"/>
          <p:cNvSpPr/>
          <p:nvPr/>
        </p:nvSpPr>
        <p:spPr>
          <a:xfrm flipH="1">
            <a:off x="2141538" y="4951413"/>
            <a:ext cx="954087" cy="2730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schemeClr val="tx1"/>
              </a:solidFill>
            </a:endParaRPr>
          </a:p>
        </p:txBody>
      </p:sp>
      <p:sp>
        <p:nvSpPr>
          <p:cNvPr id="17" name="Лента лицом вверх 16"/>
          <p:cNvSpPr/>
          <p:nvPr/>
        </p:nvSpPr>
        <p:spPr>
          <a:xfrm>
            <a:off x="1109663" y="2103438"/>
            <a:ext cx="954087" cy="561975"/>
          </a:xfrm>
          <a:prstGeom prst="ribbon2">
            <a:avLst/>
          </a:prstGeom>
          <a:ln>
            <a:solidFill>
              <a:srgbClr val="008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2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5910263" y="4852988"/>
            <a:ext cx="419100" cy="2476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796834" y="522514"/>
            <a:ext cx="753726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Складні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речення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із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сполучиковим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і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безсполучиковим</a:t>
            </a:r>
            <a:r>
              <a:rPr lang="ru-RU" sz="2800" b="1" i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зв’язком</a:t>
            </a:r>
            <a:endParaRPr lang="uk-UA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8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19459" name="TextBox 24"/>
          <p:cNvSpPr txBox="1">
            <a:spLocks noChangeArrowheads="1"/>
          </p:cNvSpPr>
          <p:nvPr/>
        </p:nvSpPr>
        <p:spPr bwMode="auto">
          <a:xfrm>
            <a:off x="2193925" y="1973263"/>
            <a:ext cx="620553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latin typeface="Calibri" pitchFamily="34" charset="0"/>
              </a:rPr>
              <a:t>Із сурядним, підрядним і безсполучниковим зв’язком</a:t>
            </a:r>
          </a:p>
          <a:p>
            <a:r>
              <a:rPr lang="uk-UA" sz="2000" b="1">
                <a:latin typeface="Calibri" pitchFamily="34" charset="0"/>
              </a:rPr>
              <a:t> </a:t>
            </a:r>
            <a:r>
              <a:rPr lang="uk-UA" b="1">
                <a:solidFill>
                  <a:srgbClr val="7030A0"/>
                </a:solidFill>
                <a:latin typeface="Calibri" pitchFamily="34" charset="0"/>
              </a:rPr>
              <a:t>Наприклад: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51883" y="3176340"/>
            <a:ext cx="763793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Повний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місяць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стояв над степом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через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нього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перепливали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легкі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хмарки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і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здавалося</a:t>
            </a:r>
            <a:r>
              <a:rPr lang="ru-RU" sz="2800" b="1" i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,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що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місяць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ru-RU" sz="2800" b="1" i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котився</a:t>
            </a:r>
            <a:r>
              <a:rPr lang="ru-RU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морем </a:t>
            </a: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(Ю. </a:t>
            </a:r>
            <a:r>
              <a:rPr lang="ru-RU" sz="2400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Яновський</a:t>
            </a: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).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123950" y="5121275"/>
            <a:ext cx="3578225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[   ], [   ], </a:t>
            </a:r>
            <a:r>
              <a:rPr lang="uk-UA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 [   ], </a:t>
            </a:r>
            <a:r>
              <a:rPr lang="uk-UA" sz="2400" b="1" dirty="0">
                <a:solidFill>
                  <a:srgbClr val="FF0000"/>
                </a:solidFill>
                <a:latin typeface="+mn-lt"/>
                <a:cs typeface="+mn-cs"/>
              </a:rPr>
              <a:t>(</a:t>
            </a:r>
            <a:r>
              <a:rPr lang="uk-UA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uk-UA" sz="2400" b="1" dirty="0">
                <a:solidFill>
                  <a:srgbClr val="FF0000"/>
                </a:solidFill>
                <a:latin typeface="+mn-lt"/>
                <a:cs typeface="+mn-cs"/>
              </a:rPr>
              <a:t>…)</a:t>
            </a:r>
            <a:r>
              <a:rPr lang="uk-UA" sz="2400" b="1" dirty="0">
                <a:solidFill>
                  <a:srgbClr val="002060"/>
                </a:solidFill>
                <a:latin typeface="+mn-lt"/>
                <a:cs typeface="+mn-cs"/>
              </a:rPr>
              <a:t>.</a:t>
            </a:r>
            <a:endParaRPr lang="uk-UA" sz="24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FF0000"/>
                </a:solidFill>
                <a:latin typeface="+mn-lt"/>
                <a:cs typeface="+mn-cs"/>
              </a:rPr>
              <a:t>  </a:t>
            </a:r>
            <a:r>
              <a:rPr lang="uk-UA" sz="2400" b="1" dirty="0">
                <a:latin typeface="+mn-lt"/>
                <a:cs typeface="+mn-cs"/>
              </a:rPr>
              <a:t>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 </a:t>
            </a:r>
            <a:endParaRPr lang="uk-UA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983288" y="5016500"/>
            <a:ext cx="979487" cy="2746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258050" y="5586413"/>
            <a:ext cx="979488" cy="274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0000"/>
                </a:solidFill>
              </a:rPr>
              <a:t>що  </a:t>
            </a:r>
            <a:endParaRPr lang="uk-UA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254875" y="5021263"/>
            <a:ext cx="979488" cy="273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cxnSp>
        <p:nvCxnSpPr>
          <p:cNvPr id="41" name="Прямая соединительная линия 40"/>
          <p:cNvCxnSpPr>
            <a:stCxn id="32" idx="3"/>
            <a:endCxn id="35" idx="1"/>
          </p:cNvCxnSpPr>
          <p:nvPr/>
        </p:nvCxnSpPr>
        <p:spPr>
          <a:xfrm>
            <a:off x="6962775" y="5153025"/>
            <a:ext cx="292100" cy="47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5" idx="2"/>
            <a:endCxn id="34" idx="0"/>
          </p:cNvCxnSpPr>
          <p:nvPr/>
        </p:nvCxnSpPr>
        <p:spPr>
          <a:xfrm rot="16200000" flipH="1">
            <a:off x="7600157" y="5437981"/>
            <a:ext cx="292100" cy="47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Выгнутая вверх стрелка 13"/>
          <p:cNvSpPr/>
          <p:nvPr/>
        </p:nvSpPr>
        <p:spPr>
          <a:xfrm>
            <a:off x="2638425" y="4964113"/>
            <a:ext cx="836613" cy="2476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schemeClr val="tx1"/>
              </a:solidFill>
            </a:endParaRPr>
          </a:p>
        </p:txBody>
      </p:sp>
      <p:sp>
        <p:nvSpPr>
          <p:cNvPr id="17" name="Лента лицом вверх 16"/>
          <p:cNvSpPr/>
          <p:nvPr/>
        </p:nvSpPr>
        <p:spPr>
          <a:xfrm>
            <a:off x="1109663" y="2103438"/>
            <a:ext cx="954087" cy="561975"/>
          </a:xfrm>
          <a:prstGeom prst="ribbon2">
            <a:avLst/>
          </a:prstGeom>
          <a:ln>
            <a:solidFill>
              <a:srgbClr val="008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3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672013" y="5011738"/>
            <a:ext cx="979487" cy="274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cxnSp>
        <p:nvCxnSpPr>
          <p:cNvPr id="30" name="Прямая соединительная линия 29"/>
          <p:cNvCxnSpPr>
            <a:stCxn id="32" idx="1"/>
            <a:endCxn id="15" idx="3"/>
          </p:cNvCxnSpPr>
          <p:nvPr/>
        </p:nvCxnSpPr>
        <p:spPr>
          <a:xfrm rot="10800000">
            <a:off x="5651500" y="5148263"/>
            <a:ext cx="331788" cy="47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731520" y="709974"/>
            <a:ext cx="7667898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  <a:cs typeface="+mn-cs"/>
              </a:rPr>
              <a:t/>
            </a:r>
            <a:b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  <a:cs typeface="+mn-cs"/>
              </a:rPr>
            </a:br>
            <a:endParaRPr lang="uk-UA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5394" y="1935366"/>
            <a:ext cx="7733211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endParaRPr lang="uk-UA" sz="2400" b="1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endParaRPr lang="ru-RU" sz="2000" i="1" dirty="0">
              <a:ln w="1905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9663" y="156754"/>
            <a:ext cx="1412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egoe Script" pitchFamily="34" charset="0"/>
                <a:cs typeface="+mn-cs"/>
              </a:rPr>
              <a:t>Підсумок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Segoe Script" pitchFamily="34" charset="0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4662" y="668272"/>
            <a:ext cx="7622504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Типи</a:t>
            </a: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ru-RU" sz="4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складних</a:t>
            </a: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ru-RU" sz="4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речень</a:t>
            </a:r>
            <a:endParaRPr lang="ru-RU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0138" y="1412854"/>
            <a:ext cx="7722971" cy="1877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І. </a:t>
            </a:r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Сполучникові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+mn-lt"/>
                <a:cs typeface="+mn-cs"/>
              </a:rPr>
              <a:t>Складносурядні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+mn-lt"/>
                <a:cs typeface="+mn-cs"/>
              </a:rPr>
              <a:t>.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+mn-lt"/>
                <a:cs typeface="+mn-cs"/>
              </a:rPr>
              <a:t>Складнопідрядні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+mn-lt"/>
              <a:cs typeface="+mn-cs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0716" y="2908263"/>
            <a:ext cx="6194519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(за </a:t>
            </a:r>
            <a:r>
              <a:rPr lang="ru-RU" sz="2400" u="sng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смисловими</a:t>
            </a:r>
            <a:r>
              <a:rPr lang="ru-RU" sz="2400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2400" u="sng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зв’язками</a:t>
            </a:r>
            <a:r>
              <a:rPr lang="ru-RU" sz="2400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):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а)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означальні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;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б)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з’ясувальні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;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в)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обставинні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(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місця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, часу, мети, причини, способу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дії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ступеня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,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порівняльні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,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умовні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,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наслідкові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,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допустові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);  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(за </a:t>
            </a:r>
            <a:r>
              <a:rPr lang="ru-RU" sz="2400" u="sng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будовою</a:t>
            </a:r>
            <a:r>
              <a:rPr lang="ru-RU" sz="2400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):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а)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з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одним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підрядним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;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б)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з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кількома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 </a:t>
            </a:r>
            <a:r>
              <a:rPr lang="ru-RU" sz="2400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підрядними</a:t>
            </a:r>
            <a:r>
              <a:rPr lang="ru-RU" sz="2400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  <a:cs typeface="Times New Roman" pitchFamily="18" charset="0"/>
              </a:rPr>
              <a:t>.</a:t>
            </a:r>
            <a:endParaRPr lang="uk-UA" sz="24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392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731520" y="709974"/>
            <a:ext cx="7667898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  <a:cs typeface="+mn-cs"/>
              </a:rPr>
              <a:t/>
            </a:r>
            <a:br>
              <a:rPr lang="uk-U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Monotype Corsiva" pitchFamily="66" charset="0"/>
                <a:cs typeface="+mn-cs"/>
              </a:rPr>
            </a:br>
            <a:endParaRPr lang="uk-UA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5394" y="1935366"/>
            <a:ext cx="7733211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endParaRPr lang="uk-UA" sz="2400" b="1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i="1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endParaRPr lang="ru-RU" sz="2000" i="1" dirty="0">
              <a:ln w="1905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412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Segoe Script" pitchFamily="34" charset="0"/>
                <a:cs typeface="+mn-cs"/>
              </a:rPr>
              <a:t>Підсумок</a:t>
            </a:r>
            <a:endParaRPr lang="ru-RU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Segoe Script" pitchFamily="34" charset="0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8535" y="211072"/>
            <a:ext cx="3474721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Типи</a:t>
            </a: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ru-RU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складних</a:t>
            </a: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ru-RU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речень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8698" y="613953"/>
            <a:ext cx="7905851" cy="33547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ІІ. </a:t>
            </a:r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Безсполучникові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З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однорідними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частинами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.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З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неоднорідними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частинами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cs typeface="+mn-cs"/>
              </a:rPr>
              <a:t>.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ІІ. З </a:t>
            </a:r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різними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 видами </a:t>
            </a:r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зв’язку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  <a:p>
            <a:pPr marL="12001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b="1" i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7429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b="1" i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7429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2960" y="2719442"/>
            <a:ext cx="7582982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12001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1. </a:t>
            </a:r>
            <a:r>
              <a:rPr lang="ru-RU" sz="2400" b="1" dirty="0" err="1">
                <a:ln w="50800"/>
                <a:solidFill>
                  <a:srgbClr val="990033"/>
                </a:solidFill>
                <a:latin typeface="+mn-lt"/>
                <a:cs typeface="+mn-cs"/>
              </a:rPr>
              <a:t>Сурядним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solidFill>
                  <a:srgbClr val="990033"/>
                </a:solidFill>
                <a:latin typeface="+mn-lt"/>
                <a:cs typeface="+mn-cs"/>
              </a:rPr>
              <a:t>і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solidFill>
                  <a:srgbClr val="990033"/>
                </a:solidFill>
                <a:latin typeface="+mn-lt"/>
                <a:cs typeface="+mn-cs"/>
              </a:rPr>
              <a:t>підрядним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: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50800"/>
                <a:latin typeface="+mn-lt"/>
                <a:cs typeface="+mn-cs"/>
              </a:rPr>
              <a:t>а)</a:t>
            </a:r>
            <a:r>
              <a:rPr lang="ru-RU" sz="2400" b="1" dirty="0" err="1">
                <a:ln w="50800"/>
                <a:latin typeface="+mn-lt"/>
                <a:cs typeface="+mn-cs"/>
              </a:rPr>
              <a:t>від</a:t>
            </a:r>
            <a:r>
              <a:rPr lang="ru-RU" sz="2400" b="1" dirty="0">
                <a:ln w="50800"/>
                <a:latin typeface="+mn-lt"/>
                <a:cs typeface="+mn-cs"/>
              </a:rPr>
              <a:t> одного </a:t>
            </a:r>
            <a:r>
              <a:rPr lang="ru-RU" sz="2400" b="1" dirty="0" err="1">
                <a:ln w="50800"/>
                <a:latin typeface="+mn-lt"/>
                <a:cs typeface="+mn-cs"/>
              </a:rPr>
              <a:t>з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головних</a:t>
            </a:r>
            <a:r>
              <a:rPr lang="ru-RU" sz="2400" b="1" dirty="0">
                <a:ln w="50800"/>
                <a:latin typeface="+mn-lt"/>
                <a:cs typeface="+mn-cs"/>
              </a:rPr>
              <a:t>  </a:t>
            </a:r>
            <a:r>
              <a:rPr lang="ru-RU" sz="2400" b="1" dirty="0" err="1">
                <a:ln w="50800"/>
                <a:latin typeface="+mn-lt"/>
                <a:cs typeface="+mn-cs"/>
              </a:rPr>
              <a:t>речень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залежить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одне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або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кілька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підрядних</a:t>
            </a:r>
            <a:r>
              <a:rPr lang="ru-RU" sz="2400" b="1" dirty="0">
                <a:ln w="50800"/>
                <a:latin typeface="+mn-lt"/>
                <a:cs typeface="+mn-cs"/>
              </a:rPr>
              <a:t>;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50800"/>
                <a:latin typeface="+mn-lt"/>
                <a:cs typeface="+mn-cs"/>
              </a:rPr>
              <a:t>б) </a:t>
            </a:r>
            <a:r>
              <a:rPr lang="ru-RU" sz="2400" b="1" dirty="0" err="1">
                <a:ln w="50800"/>
                <a:latin typeface="+mn-lt"/>
                <a:cs typeface="+mn-cs"/>
              </a:rPr>
              <a:t>кожне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з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рчень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має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підрядне</a:t>
            </a:r>
            <a:r>
              <a:rPr lang="ru-RU" sz="2400" b="1" dirty="0">
                <a:ln w="50800"/>
                <a:latin typeface="+mn-lt"/>
                <a:cs typeface="+mn-cs"/>
              </a:rPr>
              <a:t>;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50800"/>
                <a:latin typeface="+mn-lt"/>
                <a:cs typeface="+mn-cs"/>
              </a:rPr>
              <a:t>в) </a:t>
            </a:r>
            <a:r>
              <a:rPr lang="ru-RU" sz="2400" b="1" dirty="0" err="1">
                <a:ln w="50800"/>
                <a:latin typeface="+mn-lt"/>
                <a:cs typeface="+mn-cs"/>
              </a:rPr>
              <a:t>сурідні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речення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мають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спільне</a:t>
            </a:r>
            <a:r>
              <a:rPr lang="ru-RU" sz="2400" b="1" dirty="0">
                <a:ln w="50800"/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latin typeface="+mn-lt"/>
                <a:cs typeface="+mn-cs"/>
              </a:rPr>
              <a:t>підрядне</a:t>
            </a:r>
            <a:r>
              <a:rPr lang="ru-RU" sz="2400" b="1" dirty="0">
                <a:ln w="50800"/>
                <a:latin typeface="+mn-lt"/>
                <a:cs typeface="+mn-cs"/>
              </a:rPr>
              <a:t>. </a:t>
            </a:r>
          </a:p>
          <a:p>
            <a:pPr marL="7429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50800"/>
                <a:latin typeface="+mn-lt"/>
                <a:cs typeface="+mn-cs"/>
              </a:rPr>
              <a:t>     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2. </a:t>
            </a:r>
            <a:r>
              <a:rPr lang="ru-RU" sz="2400" b="1" dirty="0" err="1">
                <a:ln w="50800"/>
                <a:solidFill>
                  <a:srgbClr val="990033"/>
                </a:solidFill>
                <a:latin typeface="+mn-lt"/>
                <a:cs typeface="+mn-cs"/>
              </a:rPr>
              <a:t>Сполучниковим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solidFill>
                  <a:srgbClr val="990033"/>
                </a:solidFill>
                <a:latin typeface="+mn-lt"/>
                <a:cs typeface="+mn-cs"/>
              </a:rPr>
              <a:t>і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 </a:t>
            </a:r>
            <a:r>
              <a:rPr lang="ru-RU" sz="2400" b="1" dirty="0" err="1">
                <a:ln w="50800"/>
                <a:solidFill>
                  <a:srgbClr val="990033"/>
                </a:solidFill>
                <a:latin typeface="+mn-lt"/>
                <a:cs typeface="+mn-cs"/>
              </a:rPr>
              <a:t>безсполучниковим</a:t>
            </a:r>
            <a:r>
              <a:rPr lang="ru-RU" sz="2400" b="1" dirty="0">
                <a:ln w="50800"/>
                <a:solidFill>
                  <a:srgbClr val="990033"/>
                </a:solidFill>
                <a:latin typeface="+mn-lt"/>
                <a:cs typeface="+mn-cs"/>
              </a:rPr>
              <a:t>:</a:t>
            </a:r>
          </a:p>
          <a:p>
            <a:pPr marL="7429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50800"/>
                <a:latin typeface="+mn-lt"/>
                <a:cs typeface="+mn-cs"/>
              </a:rPr>
              <a:t>А)</a:t>
            </a:r>
            <a:r>
              <a:rPr lang="uk-UA" sz="2400" b="1" dirty="0">
                <a:ln w="50800"/>
                <a:latin typeface="+mn-lt"/>
                <a:cs typeface="+mn-cs"/>
              </a:rPr>
              <a:t>  сурядний і безсполучниковий зв’язок;</a:t>
            </a:r>
          </a:p>
          <a:p>
            <a:pPr marL="7429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n w="50800"/>
                <a:latin typeface="+mn-lt"/>
                <a:cs typeface="+mn-cs"/>
              </a:rPr>
              <a:t>Б)  підрядний і безсполучниковий зв’язок;</a:t>
            </a:r>
          </a:p>
          <a:p>
            <a:pPr marL="742950" lvl="1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n w="50800"/>
                <a:latin typeface="+mn-lt"/>
                <a:cs typeface="+mn-cs"/>
              </a:rPr>
              <a:t>В)  сурядний , підрядний і безсполучниковий зв’язок.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</TotalTime>
  <Words>96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Calibri</vt:lpstr>
      <vt:lpstr>Times New Roman</vt:lpstr>
      <vt:lpstr>Тема Office</vt:lpstr>
      <vt:lpstr>Слайд 1</vt:lpstr>
      <vt:lpstr>Слайд 2</vt:lpstr>
      <vt:lpstr>   </vt:lpstr>
      <vt:lpstr>           </vt:lpstr>
      <vt:lpstr>Слайд 5</vt:lpstr>
      <vt:lpstr>Слайд 6</vt:lpstr>
      <vt:lpstr>Слайд 7</vt:lpstr>
      <vt:lpstr>Слайд 8</vt:lpstr>
      <vt:lpstr>Слайд 9</vt:lpstr>
      <vt:lpstr>         Домашнє завдання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kom</cp:lastModifiedBy>
  <cp:revision>88</cp:revision>
  <dcterms:created xsi:type="dcterms:W3CDTF">2013-11-19T05:52:05Z</dcterms:created>
  <dcterms:modified xsi:type="dcterms:W3CDTF">2020-04-16T05:24:02Z</dcterms:modified>
</cp:coreProperties>
</file>