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75893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pn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hyperlink" Target="about:bla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C:\Users\Адмін\Desktop\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4450" y="377825"/>
            <a:ext cx="1920875" cy="13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Роберт Шеклі “Запах думки”. Утвердження сили людської думки в оповіданні. Гуманістичний зміст твору – віра в перемогу людського розуму</a:t>
            </a:r>
            <a:r>
              <a:rPr lang="en-US" sz="3200" b="0" i="1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0" i="1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71" name="Google Shape;171;p23"/>
          <p:cNvSpPr txBox="1"/>
          <p:nvPr/>
        </p:nvSpPr>
        <p:spPr>
          <a:xfrm>
            <a:off x="457200" y="-828675"/>
            <a:ext cx="8382000" cy="483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Екранізації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За творами Роберта Шеклі знято 4 кінофільми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:«Десята жертва» (1965, в гол. Ролі Марчелло Мастроянні), «Втікач» (1992, ін. назва «Корпорація "Безсмертя"», в гол. ролях Еміліо Естевес і Мік Джаггер), «Втеча з Пекельного Острова» (1963), «Ціна ризику» (1983). Також, в 2007 році була екранізована повість «Страж-птиця» в серіалі "Хроніки майбутнього".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У середовищі аматорського кінематографа також знайшлися шанувальники творчості Шеклі. Так,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Україні  був знятий аматорський короткометражний фільм «Премія за ризик»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(2009) за однойменним оповіданням.</a:t>
            </a:r>
            <a:endParaRPr/>
          </a:p>
        </p:txBody>
      </p:sp>
      <p:pic>
        <p:nvPicPr>
          <p:cNvPr id="172" name="Google Shape;172;p23" descr="C:\Users\Адмін\Desktop\images (8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862" y="3535362"/>
            <a:ext cx="2841625" cy="329882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73" name="Google Shape;173;p23" descr="C:\Users\Адмін\Desktop\скачанные файлы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4962" y="3535362"/>
            <a:ext cx="2841625" cy="329882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74" name="Google Shape;174;p23" descr="C:\Users\Адмін\Desktop\images (11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8562" y="3535362"/>
            <a:ext cx="2884487" cy="329882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75" name="Google Shape;175;p23" descr="C:\Users\Адмін\Desktop\images (9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0737" y="3535362"/>
            <a:ext cx="2841625" cy="329882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title" idx="4294967295"/>
          </p:nvPr>
        </p:nvSpPr>
        <p:spPr>
          <a:xfrm>
            <a:off x="3810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Times New Roman"/>
              <a:buNone/>
            </a:pP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</a:t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Нагороди </a:t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1954 р. Шеклі отримує нагороду «Кращий дебют» - найвище звання найбільш перспективному молодому автору у фантастиці.      Багато колег по перу і критики визнавали Роберта Шеклі кращим фантастом 50-60х рр.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У 1991 році Роберт Шеклі був відзначений нагородою імені Даніеля Галана (Daniel F. Gallun) за внесок у жанр наукової фантастики. У 1998 в Санкт-Петербурзі йому була вручена премія «Мандрівник» за внесок в області гумору і наукової фантастики.</a:t>
            </a:r>
            <a:r>
              <a:rPr lang="en-US"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181" name="Google Shape;181;p24" descr="C:\Users\Адмін\Desktop\скачанные файлы (2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837" y="3779837"/>
            <a:ext cx="1762125" cy="2279650"/>
          </a:xfrm>
          <a:prstGeom prst="rect">
            <a:avLst/>
          </a:prstGeom>
          <a:noFill/>
          <a:ln w="28575" cap="flat" cmpd="sng">
            <a:solidFill>
              <a:srgbClr val="612A8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2" name="Google Shape;182;p24" descr="C:\Users\Адмін\Desktop\images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21087" y="4078287"/>
            <a:ext cx="1804987" cy="2444750"/>
          </a:xfrm>
          <a:prstGeom prst="ellipse">
            <a:avLst/>
          </a:prstGeom>
          <a:noFill/>
          <a:ln w="28575" cap="flat" cmpd="sng">
            <a:solidFill>
              <a:srgbClr val="612A8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3" name="Google Shape;183;p24" descr="C:\Users\Адмін\Desktop\image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2412" y="3779837"/>
            <a:ext cx="1743075" cy="2200275"/>
          </a:xfrm>
          <a:prstGeom prst="rect">
            <a:avLst/>
          </a:prstGeom>
          <a:noFill/>
          <a:ln w="28575" cap="flat" cmpd="sng">
            <a:solidFill>
              <a:srgbClr val="612A8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5" descr="C:\Users\Адмін\Desktop\images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5791200"/>
            <a:ext cx="12954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/>
          <p:nvPr/>
        </p:nvSpPr>
        <p:spPr>
          <a:xfrm>
            <a:off x="533400" y="152400"/>
            <a:ext cx="8153400" cy="6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</a:t>
            </a: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Останні роки</a:t>
            </a:r>
            <a:endParaRPr sz="20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Іноді Роберт Шеклі приїздив до Росії, оскільки там знаходилися основні його шанувальники.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В останні роки письменник жив на Ібіці разом зі своєю п'ятою дружиною. Згодом - на самоті. Шеклі пише небагато, майже не видається, живе скромно, хворіє.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Роберт Шеклі розглядав можливість оселитися на чорноморському узбережжі - недорогому, теплому і романтичному місці, придатному до творчості. Однак цим планам не судилося збутися.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Навесні 2005 р. під час візиту в Україну на літературний конвент «Портал» стан здоров'я Шеклі внаслідок застуди, перенапруження і похилого віку різко погіршився, і він був госпіталізований. Шеклі не зміг знайти свою обов'язкову медичну страховку, не мав можливості сплатити лікування самостійно, і його борг у дорогій приватній клініці (10 тисяч доларів) був сплачений відомим українським політиком. Також був організований збір коштів, що допомогло йому в тяжкому стані повернутися в США під наглядом українських лікарів. До України за ним приїхала його дочка Ганна.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Роберт Шеклі не зміг одужати і пішов з життя 9 грудня 2005 року в Покіпсі, штат Нью-Йорк, в лікарні, у віці 77 років від ускладнення аневризми мозку через два тижня після не надто вдало проведеної операції.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6" descr="C:\Users\Адмін\Desktop\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4038600"/>
            <a:ext cx="1676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Times New Roman"/>
              <a:buNone/>
            </a:pP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</a:t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Літературознавча довідка</a:t>
            </a: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Наукова фантастика –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різновид художньої літератури, основною темою якої є дослідження й прогнозування наслідків досягнень науково-технічної думки.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Сюжети таких творів зазвичай побудовано на певному науковому припущенні. Змальовуючи фантастичні картини майбутнього, письменники-фантасти, як правило, розкривають реальні проблеми сучасного суспільства. Найкращі твори наукової фантастики порушують вагомі морально-філософські питання. До таких, зокрема, належать книжки Веллса, Бредбері, Азімова, Шеклі та інших.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Times New Roman"/>
              <a:buNone/>
            </a:pP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</a:t>
            </a:r>
            <a:b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Словникова робота</a:t>
            </a: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Оповідання –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невеликий за обсягом прозовий твір, сюжет якого – один чи декілька епізодів з життя одного (рідко кількох) персонажа. Сюжет оповідання лінійний, нерозгалужений. Розповідь найчастіше ведеться від особи оповідача. </a:t>
            </a:r>
            <a:endParaRPr/>
          </a:p>
        </p:txBody>
      </p:sp>
      <p:pic>
        <p:nvPicPr>
          <p:cNvPr id="201" name="Google Shape;201;p27" descr="C:\Users\Адмін\Desktop\342782425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2971800"/>
            <a:ext cx="18288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Оповідання Р.Шеклі “Запах думки”</a:t>
            </a:r>
            <a:endParaRPr/>
          </a:p>
        </p:txBody>
      </p:sp>
      <p:pic>
        <p:nvPicPr>
          <p:cNvPr id="207" name="Google Shape;20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412" y="1365250"/>
            <a:ext cx="8204200" cy="493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</a:t>
            </a: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Сюжет оповідання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Головний герой Лерой Кліві через космічну аварію опинився на незнайомій планеті без засобів до порятунку.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213" name="Google Shape;213;p29" descr="C:\Users\Адмін\Desktop\images (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225" y="1749425"/>
            <a:ext cx="2298700" cy="1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 descr="C:\Users\Адмін\Desktop\images (2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5825" y="1749425"/>
            <a:ext cx="229870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9" descr="C:\Users\Адмін\Desktop\скачанные файлы (4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3250" y="4718050"/>
            <a:ext cx="2225675" cy="1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9" descr="C:\Users\Адмін\Desktop\images (6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8850" y="4718050"/>
            <a:ext cx="2298700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9" descr="C:\Users\Адмін\Desktop\images (1)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21425" y="1749425"/>
            <a:ext cx="2322512" cy="157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 descr="C:\Users\Адмін\Desktop\images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94450" y="4718050"/>
            <a:ext cx="2298700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533400" y="3505200"/>
            <a:ext cx="80772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Героя здивувало, що тварини на планеті сліпі та глухі, вони  спілкуються завдяки телепатії. Він робить спробу керувати своїми думками та придумує різні способи порятунку.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Силою думки він бореться з пантерою, вовками, стерв’ятником, уявляє себе самицею пантери, змією, пташкою, кущем, трупом. </a:t>
            </a:r>
            <a:endParaRPr/>
          </a:p>
        </p:txBody>
      </p:sp>
      <p:pic>
        <p:nvPicPr>
          <p:cNvPr id="225" name="Google Shape;22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6450" y="1749425"/>
            <a:ext cx="237807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0" descr="C:\Users\Адмін\Desktop\images (4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9025" y="1444625"/>
            <a:ext cx="237172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0" descr="C:\Users\Адмін\Desktop\images (7).jpg"/>
          <p:cNvPicPr preferRelativeResize="0"/>
          <p:nvPr/>
        </p:nvPicPr>
        <p:blipFill rotWithShape="1">
          <a:blip r:embed="rId5">
            <a:alphaModFix/>
          </a:blip>
          <a:srcRect b="8695"/>
          <a:stretch/>
        </p:blipFill>
        <p:spPr>
          <a:xfrm>
            <a:off x="603250" y="3651250"/>
            <a:ext cx="2378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0" descr="C:\Users\Адмін\Desktop\images (8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46450" y="4035425"/>
            <a:ext cx="237807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0" descr="C:\Users\Адмін\Desktop\images (9)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42050" y="3651250"/>
            <a:ext cx="2378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0" descr="C:\Users\Адмін\Desktop\images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3250" y="1517650"/>
            <a:ext cx="2298700" cy="16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Останнім зусиллям волі він змушує хижаків відступити,  уявивши себе вогнем.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236" name="Google Shape;236;p31"/>
          <p:cNvSpPr txBox="1"/>
          <p:nvPr/>
        </p:nvSpPr>
        <p:spPr>
          <a:xfrm>
            <a:off x="533400" y="3352800"/>
            <a:ext cx="7696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Він  став телепатом, який переміг інопланетних тварин і здивував рятувальників, що прибули йому  на допомогу. Їх здивувало те, що на тілі Лероя Кліві не було жодного опіку, хоча він перебував  в епіцентрі пожежі.</a:t>
            </a:r>
            <a:b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237" name="Google Shape;237;p31" descr="C:\Users\Адмін\Desktop\images (14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825" y="1822450"/>
            <a:ext cx="2298700" cy="146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1" descr="C:\Users\Адмін\Desktop\images (13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9825" y="1822450"/>
            <a:ext cx="2298700" cy="15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1" descr="C:\Users\Адмін\Desktop\img5.jpg"/>
          <p:cNvPicPr preferRelativeResize="0"/>
          <p:nvPr/>
        </p:nvPicPr>
        <p:blipFill rotWithShape="1">
          <a:blip r:embed="rId5">
            <a:alphaModFix/>
          </a:blip>
          <a:srcRect l="52034" t="9099" r="8484" b="57625"/>
          <a:stretch/>
        </p:blipFill>
        <p:spPr>
          <a:xfrm>
            <a:off x="603250" y="4340225"/>
            <a:ext cx="2908300" cy="18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1" descr="C:\Users\Адмін\Desktop\images (15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59425" y="4340225"/>
            <a:ext cx="2908300" cy="18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625" y="512762"/>
            <a:ext cx="7937500" cy="56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</a:t>
            </a:r>
            <a:r>
              <a:rPr lang="en-US" sz="24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1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</a:t>
            </a:r>
            <a:r>
              <a:rPr lang="en-US" sz="2400" b="1" i="1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«Мені не потрібна вічність,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Times New Roman"/>
              <a:buNone/>
            </a:pPr>
            <a:r>
              <a:rPr lang="en-US" sz="2400" b="1" i="1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мені достатньо миті».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</a:t>
            </a:r>
            <a:r>
              <a:rPr lang="en-US" sz="24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Роберт Шеклі</a:t>
            </a:r>
            <a:endParaRPr/>
          </a:p>
        </p:txBody>
      </p:sp>
      <p:pic>
        <p:nvPicPr>
          <p:cNvPr id="99" name="Google Shape;99;p15" descr="C:\Users\Адмін\Desktop\скачанные файлы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762" y="1878012"/>
            <a:ext cx="2236787" cy="5407025"/>
          </a:xfrm>
          <a:prstGeom prst="roundRect">
            <a:avLst>
              <a:gd name="adj" fmla="val 8594"/>
            </a:avLst>
          </a:prstGeom>
          <a:solidFill>
            <a:srgbClr val="EEEEEE"/>
          </a:solidFill>
          <a:ln w="28575" cap="flat" cmpd="sng">
            <a:solidFill>
              <a:srgbClr val="612A8A"/>
            </a:solidFill>
            <a:prstDash val="solid"/>
            <a:round/>
            <a:headEnd type="none" w="sm" len="sm"/>
            <a:tailEnd type="none" w="sm" len="sm"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00" name="Google Shape;100;p15" descr="C:\Users\Адмін\Desktop\ima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6225" y="450850"/>
            <a:ext cx="1914525" cy="13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Times New Roman"/>
              <a:buNone/>
            </a:pP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</a:t>
            </a: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Домашнє завдання</a:t>
            </a: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-US" sz="29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Прочитати біографію Роберта Шеклі на стор.216 – 218 підручника.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Скласти план до оповідання Р. Шеклі “Запах думки”.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Заповнити таблицю: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251" name="Google Shape;251;p33"/>
          <p:cNvSpPr txBox="1"/>
          <p:nvPr/>
        </p:nvSpPr>
        <p:spPr>
          <a:xfrm>
            <a:off x="838200" y="3200400"/>
            <a:ext cx="7467600" cy="1524000"/>
          </a:xfrm>
          <a:prstGeom prst="rect">
            <a:avLst/>
          </a:prstGeom>
          <a:solidFill>
            <a:schemeClr val="lt1"/>
          </a:solidFill>
          <a:ln w="25400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2" name="Google Shape;252;p33"/>
          <p:cNvCxnSpPr/>
          <p:nvPr/>
        </p:nvCxnSpPr>
        <p:spPr>
          <a:xfrm>
            <a:off x="838200" y="3581400"/>
            <a:ext cx="74676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3" name="Google Shape;253;p33"/>
          <p:cNvCxnSpPr/>
          <p:nvPr/>
        </p:nvCxnSpPr>
        <p:spPr>
          <a:xfrm>
            <a:off x="838200" y="3886200"/>
            <a:ext cx="75438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4" name="Google Shape;254;p33"/>
          <p:cNvCxnSpPr/>
          <p:nvPr/>
        </p:nvCxnSpPr>
        <p:spPr>
          <a:xfrm>
            <a:off x="838200" y="4191000"/>
            <a:ext cx="74676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5" name="Google Shape;255;p33"/>
          <p:cNvCxnSpPr/>
          <p:nvPr/>
        </p:nvCxnSpPr>
        <p:spPr>
          <a:xfrm>
            <a:off x="838200" y="4495800"/>
            <a:ext cx="74676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6" name="Google Shape;256;p33"/>
          <p:cNvCxnSpPr/>
          <p:nvPr/>
        </p:nvCxnSpPr>
        <p:spPr>
          <a:xfrm>
            <a:off x="4572000" y="3200400"/>
            <a:ext cx="0" cy="15240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57" name="Google Shape;257;p33"/>
          <p:cNvSpPr txBox="1"/>
          <p:nvPr/>
        </p:nvSpPr>
        <p:spPr>
          <a:xfrm>
            <a:off x="838200" y="2967037"/>
            <a:ext cx="73914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Фантастичне в оповіданні                       Реальне в оповіданні                       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361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Times New Roman"/>
              <a:buNone/>
            </a:pPr>
            <a:r>
              <a:rPr lang="en-US" sz="4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8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Дякую за увагу!</a:t>
            </a:r>
            <a:endParaRPr/>
          </a:p>
        </p:txBody>
      </p:sp>
      <p:pic>
        <p:nvPicPr>
          <p:cNvPr id="263" name="Google Shape;263;p34" descr="C:\Users\Адмін\Desktop\пчелка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228600"/>
            <a:ext cx="2667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4" descr="C:\Users\Адмін\Desktop\cvetok26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800" y="3429000"/>
            <a:ext cx="3009900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7312" marR="0" lvl="0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Times New Roman"/>
              <a:buNone/>
            </a:pPr>
            <a:r>
              <a:rPr lang="en-US" sz="2900" b="1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 b="1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900" b="1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900" b="1" i="0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Д/З.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4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Ознайомитися з матеріалом. Знати матеріал підручника ст.216-218. Прочитати оповідання «</a:t>
            </a:r>
            <a:r>
              <a:rPr lang="uk-UA" sz="2400" b="1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Запах думки».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4294967295"/>
          </p:nvPr>
        </p:nvSpPr>
        <p:spPr>
          <a:xfrm>
            <a:off x="304800" y="1219200"/>
            <a:ext cx="8305800" cy="49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en-US" sz="2000" b="1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Роберт Шеклі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народився 16 липня 1928 року в нью-йоркському Брукліні, дитинство і юність його минули в містечку Мейплвуд, штат Нью-Джерсі.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 idx="4294967295"/>
          </p:nvPr>
        </p:nvSpPr>
        <p:spPr>
          <a:xfrm>
            <a:off x="1752600" y="274637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Місце народження</a:t>
            </a:r>
            <a:endParaRPr/>
          </a:p>
        </p:txBody>
      </p:sp>
      <p:pic>
        <p:nvPicPr>
          <p:cNvPr id="107" name="Google Shape;107;p16" descr="C:\Users\Адмін\Desktop\скачанные файлы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250" y="4187825"/>
            <a:ext cx="275590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 descr="C:\Users\Адмін\Desktop\скачанные файлы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4850" y="4108450"/>
            <a:ext cx="2755900" cy="17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 descr="C:\Users\Адмін\Desktop\images (2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9650" y="2127250"/>
            <a:ext cx="2682875" cy="17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 descr="C:\Users\Адмін\Desktop\images (1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8850" y="5102225"/>
            <a:ext cx="2219325" cy="15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 descr="C:\Users\Адмін\Desktop\скачанные файлы (3)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57600" y="2438400"/>
            <a:ext cx="1752600" cy="2438400"/>
          </a:xfrm>
          <a:prstGeom prst="rect">
            <a:avLst/>
          </a:prstGeom>
          <a:noFill/>
          <a:ln w="28575" cap="flat" cmpd="sng">
            <a:solidFill>
              <a:srgbClr val="612A8A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12" name="Google Shape;112;p16" descr="C:\Users\Адмін\Desktop\brooklin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8450" y="2127250"/>
            <a:ext cx="2682875" cy="176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</a:t>
            </a: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Навчання та робота</a:t>
            </a:r>
            <a:b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Після закінчення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середньої школи Роберт Шеклі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їде в Каліфорнію: він пробує свої сили в якості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розсильного, буфетника, садівника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З 1946 по 1948 рік Шеклі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служив в армії США в Кореї, де був редактором полкової газети.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Демобілізувавшись, повернувся до Нью-Йорку, де вступив до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Нью-Йоркського університету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також прослухав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факультативний курс літературної творчості у Ірвіна Шоу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По закінченні університету працював на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металургійному заводі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1951 році одержав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ступінь бакалавра мистецтв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18" name="Google Shape;118;p17" descr="C:\Users\Адмін\Desktop\6b98d1f918_19599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7187" y="4541837"/>
            <a:ext cx="2816225" cy="3810000"/>
          </a:xfrm>
          <a:prstGeom prst="roundRect">
            <a:avLst>
              <a:gd name="adj" fmla="val 8594"/>
            </a:avLst>
          </a:prstGeom>
          <a:solidFill>
            <a:srgbClr val="EEEEEE"/>
          </a:solidFill>
          <a:ln w="28575" cap="flat" cmpd="sng">
            <a:solidFill>
              <a:srgbClr val="612A8A"/>
            </a:solidFill>
            <a:prstDash val="solid"/>
            <a:round/>
            <a:headEnd type="none" w="sm" len="sm"/>
            <a:tailEnd type="none" w="sm" len="sm"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19" name="Google Shape;119;p17" descr="C:\Users\Адмін\Desktop\скачанные файлы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4787" y="4541837"/>
            <a:ext cx="2322512" cy="3810000"/>
          </a:xfrm>
          <a:prstGeom prst="roundRect">
            <a:avLst>
              <a:gd name="adj" fmla="val 8594"/>
            </a:avLst>
          </a:prstGeom>
          <a:solidFill>
            <a:srgbClr val="EEEEEE"/>
          </a:solidFill>
          <a:ln w="28575" cap="flat" cmpd="sng">
            <a:solidFill>
              <a:srgbClr val="612A8A"/>
            </a:solidFill>
            <a:prstDash val="solid"/>
            <a:round/>
            <a:headEnd type="none" w="sm" len="sm"/>
            <a:tailEnd type="none" w="sm" len="sm"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20" name="Google Shape;120;p17" descr="C:\Users\Адмін\Desktop\images (1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99250" y="298450"/>
            <a:ext cx="1993900" cy="15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</a:t>
            </a: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Одруження </a:t>
            </a:r>
            <a:b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Шеклі був одружений п'ять разів.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У нього є сестра Джоан Клейн; син Джейсон від першого шлюбу; донька Аліса від другої дружини; дочка Ганна та син Джед від третьої дружини; а також трьох онуків.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В останній період життя Роберт Шеклі був одружений з письменницею Гейл Дана  і жив в Портленді, штат Орегон.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Шеклі завжди був пристрасним курцем, а в останні роки життя - ще й гурманом. На виступах йому як виключення дозволяли курити скрізь і всюди, у тому числі навіть в пожежонебезпечних місцях - бібліотеках, друкарнях та ін. Письменник не міг провести без сигарети й десяти хвилин.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26" name="Google Shape;126;p18" descr="C:\Users\Адмін\Desktop\скачанные файлы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0812" y="4237037"/>
            <a:ext cx="2047875" cy="2279650"/>
          </a:xfrm>
          <a:prstGeom prst="rect">
            <a:avLst/>
          </a:prstGeom>
          <a:noFill/>
          <a:ln w="28575" cap="flat" cmpd="sng">
            <a:solidFill>
              <a:srgbClr val="612A8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7" name="Google Shape;127;p18" descr="C:\Users\Адмін\Desktop\ima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8637" y="4084637"/>
            <a:ext cx="2127250" cy="2279650"/>
          </a:xfrm>
          <a:prstGeom prst="rect">
            <a:avLst/>
          </a:prstGeom>
          <a:noFill/>
          <a:ln w="28575" cap="flat" cmpd="sng">
            <a:solidFill>
              <a:srgbClr val="612A8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ctrTitle" idx="4294967295"/>
          </p:nvPr>
        </p:nvSpPr>
        <p:spPr>
          <a:xfrm>
            <a:off x="609600" y="1676400"/>
            <a:ext cx="7848600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Перші оповідання</a:t>
            </a:r>
            <a:b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початку 50-х років Шеклі почав писати перші оповідання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і, пропонуючи їх у науково-фантастичні журнали, зустрів дуже теплий прийом редакторів і читачів. За наступні десять років написав кілька сотень коротких, дотепних фантастичних оповідань.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Молодий талановитий автор не залишається непоміченим редакцією самого популярного в ті роки в США нового щомісячного журналу «Galaxy» (вих. регулярно 1950-1978гг., останній випуск - березень 1995р.), і починає постійно друкуватися в ньому, одержуючи вже не по 1, а по 3-4 центи за одне слово і з кожним новим випуском - все більшої популярності. Таким чином, гонорари за одну розповідь в 5000 слів становили до 200 $, що в перерахунку цін на сьогодні приблизно 2000 $.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33" name="Google Shape;133;p19" descr="C:\Users\Адмін\Desktop\скачанные файлы (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637" y="4718050"/>
            <a:ext cx="2193925" cy="196373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612A8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4" name="Google Shape;134;p19" descr="C:\Users\Адмін\Desktop\скачанные файлы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0762" y="4559300"/>
            <a:ext cx="2101850" cy="189071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612A8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5" name="Google Shape;135;p19" descr="C:\Users\Адмін\Desktop\images (12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4550" y="4400550"/>
            <a:ext cx="2085975" cy="1828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612A8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001000" cy="141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</a:t>
            </a:r>
            <a:b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Фантастичні та детективні оповідання </a:t>
            </a: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У 60-і роки він активно друкує свої фантастичні оповідання у найвідоміших журналах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Шеклі швидко завойовує визнання і популярність саме як майстер короткого оповідання. Однак продовження зоряного часу журнальної прози в США в 60-е завадило поява і масове поширення телебачення. З появою телевізорів в кожному будинку тиражі журналів впали, багато журналів взагалі закрилися, і письменники короткої форми в більшості залишилися не при справах. Настає важкий період для авторів короткої прози.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Шеклі пробує себе і в великих літературних формах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йдучи на це через вимоги літературного ринку - не так успішно в не настільки улюбленому для себе жанрі. Його перу належать також декілька детективних оповідань, написані, в основному, під псевдонімами.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41" name="Google Shape;141;p20" descr="C:\Users\Адмін\Desktop\images (7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700" y="5211762"/>
            <a:ext cx="1285875" cy="2755900"/>
          </a:xfrm>
          <a:prstGeom prst="rect">
            <a:avLst/>
          </a:prstGeom>
          <a:noFill/>
          <a:ln w="28575" cap="flat" cmpd="sng">
            <a:solidFill>
              <a:srgbClr val="612A8A"/>
            </a:solidFill>
            <a:prstDash val="solid"/>
            <a:round/>
            <a:headEnd type="none" w="sm" len="sm"/>
            <a:tailEnd type="none" w="sm" len="sm"/>
          </a:ln>
          <a:effectLst>
            <a:reflection stA="30000" endPos="30000" dist="5000" dir="5400000" sy="-100000" algn="bl" rotWithShape="0"/>
          </a:effectLst>
        </p:spPr>
      </p:pic>
      <p:pic>
        <p:nvPicPr>
          <p:cNvPr id="142" name="Google Shape;142;p20" descr="C:\Users\Адмін\Desktop\images (9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8700" y="5211762"/>
            <a:ext cx="1285875" cy="2755900"/>
          </a:xfrm>
          <a:prstGeom prst="rect">
            <a:avLst/>
          </a:prstGeom>
          <a:noFill/>
          <a:ln w="28575" cap="flat" cmpd="sng">
            <a:solidFill>
              <a:srgbClr val="612A8A"/>
            </a:solidFill>
            <a:prstDash val="solid"/>
            <a:round/>
            <a:headEnd type="none" w="sm" len="sm"/>
            <a:tailEnd type="none" w="sm" len="sm"/>
          </a:ln>
          <a:effectLst>
            <a:reflection stA="30000" endPos="30000" dist="5000" dir="5400000" sy="-100000" algn="bl" rotWithShape="0"/>
          </a:effectLst>
        </p:spPr>
      </p:pic>
      <p:pic>
        <p:nvPicPr>
          <p:cNvPr id="143" name="Google Shape;143;p20" descr="C:\Users\Адмін\Desktop\images (8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22700" y="5211762"/>
            <a:ext cx="1285875" cy="2755900"/>
          </a:xfrm>
          <a:prstGeom prst="rect">
            <a:avLst/>
          </a:prstGeom>
          <a:noFill/>
          <a:ln w="28575" cap="flat" cmpd="sng">
            <a:solidFill>
              <a:srgbClr val="612A8A"/>
            </a:solidFill>
            <a:prstDash val="solid"/>
            <a:round/>
            <a:headEnd type="none" w="sm" len="sm"/>
            <a:tailEnd type="none" w="sm" len="sm"/>
          </a:ln>
          <a:effectLst>
            <a:reflection stA="30000" endPos="30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2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3276600" y="533400"/>
            <a:ext cx="54102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Усього за своє життя Роберт Шеклі написав 15 романів і більше 400 оповідань і повістей, що склали 9 авторських збірок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які були переведені на багато мов.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Твори Шеклі склали авторські збірки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«Де не ступала нога людини» (1954), «Громадянин в космосі» (1955), Паломництво на Землю» (1957), «Ідеї: Без обмежень» (1960), «Лавка нескінченності» (1960),«Осколки космосу» (1963), «Пастка на людину» (1967), «Ви що-небудь відчуваєте, коли я роблю це?» (1971),«Робот, який був схожий на мене» (1978), «Дивовижні світи Роберта Шеклі» (1979) та інші.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Найбільш відомі романи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«Корпорація "Безсмертя"» (1958), «Цивілізація Статусу» (1960) і «Подорож в післязавтра»( інший переклад (1962), повісті «Обмін розумів», «Координати чудес», «Квиток на планету Транай». </a:t>
            </a:r>
            <a:r>
              <a:rPr lang="en-US"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2743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21" descr="C:\Users\Адмін\Desktop\images (4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962" y="1493837"/>
            <a:ext cx="3078162" cy="5638800"/>
          </a:xfrm>
          <a:prstGeom prst="roundRect">
            <a:avLst>
              <a:gd name="adj" fmla="val 8594"/>
            </a:avLst>
          </a:prstGeom>
          <a:solidFill>
            <a:srgbClr val="EEEEEE"/>
          </a:solidFill>
          <a:ln w="28575" cap="flat" cmpd="sng">
            <a:solidFill>
              <a:srgbClr val="612A8A"/>
            </a:solidFill>
            <a:prstDash val="solid"/>
            <a:round/>
            <a:headEnd type="none" w="sm" len="sm"/>
            <a:tailEnd type="none" w="sm" len="sm"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52" name="Google Shape;152;p21" descr="C:\Users\Адмін\Desktop\ANIMASHKI61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0" y="5334000"/>
            <a:ext cx="1901825" cy="1303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457200" y="-685800"/>
            <a:ext cx="82296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Співпраця з фантастами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158" name="Google Shape;158;p22" descr="C:\Users\Адмін\Desktop\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762" y="1365250"/>
            <a:ext cx="1876425" cy="5376862"/>
          </a:xfrm>
          <a:prstGeom prst="roundRect">
            <a:avLst>
              <a:gd name="adj" fmla="val 8594"/>
            </a:avLst>
          </a:prstGeom>
          <a:solidFill>
            <a:srgbClr val="EEEEEE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59" name="Google Shape;159;p22" descr="C:\Users\Адмін\Desktop\скачанные файлы.jp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68562" y="2865437"/>
            <a:ext cx="2011362" cy="5540375"/>
          </a:xfrm>
          <a:prstGeom prst="roundRect">
            <a:avLst>
              <a:gd name="adj" fmla="val 8594"/>
            </a:avLst>
          </a:prstGeom>
          <a:solidFill>
            <a:srgbClr val="EEEEEE"/>
          </a:solidFill>
          <a:ln w="28575" cap="flat" cmpd="sng">
            <a:solidFill>
              <a:srgbClr val="612A8A"/>
            </a:solidFill>
            <a:prstDash val="solid"/>
            <a:round/>
            <a:headEnd type="none" w="sm" len="sm"/>
            <a:tailEnd type="none" w="sm" len="sm"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60" name="Google Shape;160;p22" descr="C:\Users\Адмін\Desktop\images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02162" y="1341437"/>
            <a:ext cx="2011362" cy="5492750"/>
          </a:xfrm>
          <a:prstGeom prst="roundRect">
            <a:avLst>
              <a:gd name="adj" fmla="val 8594"/>
            </a:avLst>
          </a:prstGeom>
          <a:solidFill>
            <a:srgbClr val="EEEEEE"/>
          </a:solidFill>
          <a:ln w="28575" cap="flat" cmpd="sng">
            <a:solidFill>
              <a:srgbClr val="612A8A"/>
            </a:solidFill>
            <a:prstDash val="solid"/>
            <a:round/>
            <a:headEnd type="none" w="sm" len="sm"/>
            <a:tailEnd type="none" w="sm" len="sm"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61" name="Google Shape;161;p22" descr="C:\Users\Адмін\Desktop\скачанные файлы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35762" y="2865437"/>
            <a:ext cx="1931987" cy="5492750"/>
          </a:xfrm>
          <a:prstGeom prst="roundRect">
            <a:avLst>
              <a:gd name="adj" fmla="val 8594"/>
            </a:avLst>
          </a:prstGeom>
          <a:solidFill>
            <a:srgbClr val="EEEEEE"/>
          </a:solidFill>
          <a:ln w="28575" cap="flat" cmpd="sng">
            <a:solidFill>
              <a:srgbClr val="612A8A"/>
            </a:solidFill>
            <a:prstDash val="solid"/>
            <a:round/>
            <a:headEnd type="none" w="sm" len="sm"/>
            <a:tailEnd type="none" w="sm" len="sm"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62" name="Google Shape;162;p22"/>
          <p:cNvSpPr txBox="1"/>
          <p:nvPr/>
        </p:nvSpPr>
        <p:spPr>
          <a:xfrm>
            <a:off x="304800" y="4114800"/>
            <a:ext cx="2209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strike="noStrike" cap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Роджер Желязни</a:t>
            </a:r>
            <a:endParaRPr/>
          </a:p>
        </p:txBody>
      </p:sp>
      <p:sp>
        <p:nvSpPr>
          <p:cNvPr id="163" name="Google Shape;163;p22"/>
          <p:cNvSpPr txBox="1"/>
          <p:nvPr/>
        </p:nvSpPr>
        <p:spPr>
          <a:xfrm>
            <a:off x="2514600" y="5562600"/>
            <a:ext cx="1981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strike="noStrike" cap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Гаррі Гаррісон</a:t>
            </a:r>
            <a:endParaRPr/>
          </a:p>
        </p:txBody>
      </p:sp>
      <p:sp>
        <p:nvSpPr>
          <p:cNvPr id="164" name="Google Shape;164;p22"/>
          <p:cNvSpPr txBox="1"/>
          <p:nvPr/>
        </p:nvSpPr>
        <p:spPr>
          <a:xfrm>
            <a:off x="4648200" y="4114800"/>
            <a:ext cx="21336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Харлан Еллісон </a:t>
            </a: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6781800" y="5562600"/>
            <a:ext cx="1905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Близький друг      Вільям Тенн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550</Words>
  <Application>Microsoft Office PowerPoint</Application>
  <PresentationFormat>Экран (4:3)</PresentationFormat>
  <Paragraphs>47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Роберт Шеклі “Запах думки”. Утвердження сили людської думки в оповіданні. Гуманістичний зміст твору – віра в перемогу людського розуму  </vt:lpstr>
      <vt:lpstr>Презентация PowerPoint</vt:lpstr>
      <vt:lpstr>Місце народження</vt:lpstr>
      <vt:lpstr>                                                  Навчання та робота          Після закінчення середньої школи Роберт Шеклі їде в Каліфорнію: він пробує свої сили в якості розсильного, буфетника, садівника.         З 1946 по 1948 рік Шеклі служив в армії США в Кореї, де був редактором полкової газети.        Демобілізувавшись, повернувся до Нью-Йорку, де вступив до Нью-Йоркського університету, також прослухав факультативний курс літературної творчості у Ірвіна Шоу.         По закінченні університету працював на металургійному заводі.        1951 році одержав ступінь бакалавра мистецтв.  </vt:lpstr>
      <vt:lpstr>                                                         Одруження          Шеклі був одружений п'ять разів.         У нього є сестра Джоан Клейн; син Джейсон від першого шлюбу; донька Аліса від другої дружини; дочка Ганна та син Джед від третьої дружини; а також трьох онуків.         В останній період життя Роберт Шеклі був одружений з письменницею Гейл Дана  і жив в Портленді, штат Орегон.         Шеклі завжди був пристрасним курцем, а в останні роки життя - ще й гурманом. На виступах йому як виключення дозволяли курити скрізь і всюди, у тому числі навіть в пожежонебезпечних місцях - бібліотеках, друкарнях та ін. Письменник не міг провести без сигарети й десяти хвилин. </vt:lpstr>
      <vt:lpstr>                      Перші оповідання         З початку 50-х років Шеклі почав писати перші оповідання і, пропонуючи їх у науково-фантастичні журнали, зустрів дуже теплий прийом редакторів і читачів. За наступні десять років написав кілька сотень коротких, дотепних фантастичних оповідань.         Молодий талановитий автор не залишається непоміченим редакцією самого популярного в ті роки в США нового щомісячного журналу «Galaxy» (вих. регулярно 1950-1978гг., останній випуск - березень 1995р.), і починає постійно друкуватися в ньому, одержуючи вже не по 1, а по 3-4 центи за одне слово і з кожним новим випуском - все більшої популярності. Таким чином, гонорари за одну розповідь в 5000 слів становили до 200 $, що в перерахунку цін на сьогодні приблизно 2000 $. </vt:lpstr>
      <vt:lpstr>                                                Фантастичні та детективні оповідання           У 60-і роки він активно друкує свої фантастичні оповідання у найвідоміших журналах.        Шеклі швидко завойовує визнання і популярність саме як майстер короткого оповідання. Однак продовження зоряного часу журнальної прози в США в 60-е завадило поява і масове поширення телебачення. З появою телевізорів в кожному будинку тиражі журналів впали, багато журналів взагалі закрилися, і письменники короткої форми в більшості залишилися не при справах. Настає важкий період для авторів короткої прози.         Шеклі пробує себе і в великих літературних формах, йдучи на це через вимоги літературного ринку - не так успішно в не настільки улюбленому для себе жанрі. Його перу належать також декілька детективних оповідань, написані, в основному, під псевдонімами. </vt:lpstr>
      <vt:lpstr>                    </vt:lpstr>
      <vt:lpstr>Співпраця з фантастами </vt:lpstr>
      <vt:lpstr>                    </vt:lpstr>
      <vt:lpstr>                                                                           Нагороди        У 1954 р. Шеклі отримує нагороду «Кращий дебют» - найвище звання найбільш перспективному молодому автору у фантастиці.      Багато колег по перу і критики визнавали Роберта Шеклі кращим фантастом 50-60х рр.        У 1991 році Роберт Шеклі був відзначений нагородою імені Даніеля Галана (Daniel F. Gallun) за внесок у жанр наукової фантастики. У 1998 в Санкт-Петербурзі йому була вручена премія «Мандрівник» за внесок в області гумору і наукової фантастики. </vt:lpstr>
      <vt:lpstr>Презентация PowerPoint</vt:lpstr>
      <vt:lpstr>                                                           Літературознавча довідка         Наукова фантастика – різновид художньої літератури, основною темою якої є дослідження й прогнозування наслідків досягнень науково-технічної думки.           Сюжети таких творів зазвичай побудовано на певному науковому припущенні. Змальовуючи фантастичні картини майбутнього, письменники-фантасти, як правило, розкривають реальні проблеми сучасного суспільства. Найкращі твори наукової фантастики порушують вагомі морально-філософські питання. До таких, зокрема, належать книжки Веллса, Бредбері, Азімова, Шеклі та інших.</vt:lpstr>
      <vt:lpstr>                                                Словникова робота         Оповідання – невеликий за обсягом прозовий твір, сюжет якого – один чи декілька епізодів з життя одного (рідко кількох) персонажа. Сюжет оповідання лінійний, нерозгалужений. Розповідь найчастіше ведеться від особи оповідача. </vt:lpstr>
      <vt:lpstr>Оповідання Р.Шеклі “Запах думки”</vt:lpstr>
      <vt:lpstr>                                         Сюжет оповідання           Головний герой Лерой Кліві через космічну аварію опинився на незнайомій планеті без засобів до порятунку.   </vt:lpstr>
      <vt:lpstr>       Силою думки він бореться з пантерою, вовками, стерв’ятником, уявляє себе самицею пантери, змією, пташкою, кущем, трупом. </vt:lpstr>
      <vt:lpstr>            Останнім зусиллям волі він змушує хижаків відступити,  уявивши себе вогнем. </vt:lpstr>
      <vt:lpstr>Презентация PowerPoint</vt:lpstr>
      <vt:lpstr>                                                            Домашнє завдання  1. Прочитати біографію Роберта Шеклі на стор.216 – 218 підручника.  2. Скласти план до оповідання Р. Шеклі “Запах думки”.  3. Заповнити таблицю:  </vt:lpstr>
      <vt:lpstr>   Дякую за увагу!</vt:lpstr>
      <vt:lpstr>           Д/З.  Ознайомитися з матеріалом. Знати матеріал підручника ст.216-218. Прочитати оповідання «Запах думки».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Роберт Шеклі “Запах думки”. Утвердження сили людської думки в оповіданні. Гуманістичний зміст твору – віра в перемогу людського розуму</dc:title>
  <dc:creator>user</dc:creator>
  <cp:lastModifiedBy>Пользователь Windows</cp:lastModifiedBy>
  <cp:revision>2</cp:revision>
  <dcterms:modified xsi:type="dcterms:W3CDTF">2020-04-13T04:49:07Z</dcterms:modified>
</cp:coreProperties>
</file>