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76" r:id="rId4"/>
    <p:sldId id="258" r:id="rId5"/>
    <p:sldId id="259" r:id="rId6"/>
    <p:sldId id="277" r:id="rId7"/>
    <p:sldId id="261" r:id="rId8"/>
    <p:sldId id="262" r:id="rId9"/>
    <p:sldId id="265" r:id="rId10"/>
    <p:sldId id="271" r:id="rId11"/>
    <p:sldId id="266" r:id="rId12"/>
    <p:sldId id="278" r:id="rId13"/>
    <p:sldId id="268" r:id="rId14"/>
    <p:sldId id="272" r:id="rId15"/>
    <p:sldId id="273" r:id="rId16"/>
    <p:sldId id="275" r:id="rId17"/>
    <p:sldId id="279" r:id="rId18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727" autoAdjust="0"/>
  </p:normalViewPr>
  <p:slideViewPr>
    <p:cSldViewPr>
      <p:cViewPr>
        <p:scale>
          <a:sx n="70" d="100"/>
          <a:sy n="70" d="100"/>
        </p:scale>
        <p:origin x="-41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D4120-257C-4763-92FE-DFC46979BD1A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55C82-0743-4F6D-B957-9EF4F3D53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95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5C82-0743-4F6D-B957-9EF4F3D53BF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3655-846C-4B76-BEA0-A215D88DD10E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1E9-9381-446E-8FD7-7933C24B7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3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3655-846C-4B76-BEA0-A215D88DD10E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1E9-9381-446E-8FD7-7933C24B7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3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3655-846C-4B76-BEA0-A215D88DD10E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1E9-9381-446E-8FD7-7933C24B7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2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3655-846C-4B76-BEA0-A215D88DD10E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1E9-9381-446E-8FD7-7933C24B7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51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3655-846C-4B76-BEA0-A215D88DD10E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1E9-9381-446E-8FD7-7933C24B7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30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3655-846C-4B76-BEA0-A215D88DD10E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1E9-9381-446E-8FD7-7933C24B7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1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3655-846C-4B76-BEA0-A215D88DD10E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1E9-9381-446E-8FD7-7933C24B7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5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3655-846C-4B76-BEA0-A215D88DD10E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1E9-9381-446E-8FD7-7933C24B7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13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3655-846C-4B76-BEA0-A215D88DD10E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1E9-9381-446E-8FD7-7933C24B7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75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3655-846C-4B76-BEA0-A215D88DD10E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1E9-9381-446E-8FD7-7933C24B7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4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3655-846C-4B76-BEA0-A215D88DD10E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1E9-9381-446E-8FD7-7933C24B7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89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43655-846C-4B76-BEA0-A215D88DD10E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01E9-9381-446E-8FD7-7933C24B7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30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nivagold.ru/raznoe1/egle/Photo%20003.gi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2014" y="0"/>
            <a:ext cx="7772400" cy="18288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ТЕМА УРОКА: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3664" y="4365104"/>
            <a:ext cx="1256184" cy="175260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chemeClr val="accent2"/>
                </a:solidFill>
              </a:rPr>
              <a:t>?</a:t>
            </a:r>
            <a:endParaRPr lang="ru-RU" sz="9600" dirty="0">
              <a:solidFill>
                <a:schemeClr val="accent2"/>
              </a:solidFill>
            </a:endParaRPr>
          </a:p>
        </p:txBody>
      </p:sp>
      <p:pic>
        <p:nvPicPr>
          <p:cNvPr id="4" name="Picture 14" descr="EGG00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857552"/>
            <a:ext cx="2460194" cy="200044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152400"/>
            <a:ext cx="7772400" cy="1828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повторение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204864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Жизнь, шило, чудо, щука, чаща</a:t>
            </a:r>
            <a:endParaRPr lang="ru-RU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16242" y="2234939"/>
            <a:ext cx="9127757" cy="175432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Какие звуки называются </a:t>
            </a:r>
            <a:r>
              <a:rPr lang="ru-RU" sz="5400" b="1" dirty="0" smtClean="0"/>
              <a:t>шипящими</a:t>
            </a:r>
            <a:r>
              <a:rPr lang="ru-RU" sz="5400" dirty="0" smtClean="0"/>
              <a:t>? Почему?</a:t>
            </a:r>
            <a:endParaRPr lang="ru-RU" sz="5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5896" y="4395887"/>
            <a:ext cx="12971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82929" y="5072946"/>
            <a:ext cx="14221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07599" y="4111145"/>
            <a:ext cx="10502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08978" y="4895975"/>
            <a:ext cx="14398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Щ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" grpId="0" animBg="1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052" y="1268760"/>
            <a:ext cx="8183880" cy="5472608"/>
          </a:xfrm>
        </p:spPr>
        <p:txBody>
          <a:bodyPr numCol="2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Arial" charset="0"/>
                <a:sym typeface="Wingdings 2" pitchFamily="18" charset="2"/>
              </a:rPr>
              <a:t>«ё»</a:t>
            </a:r>
            <a:br>
              <a:rPr lang="ru-RU" b="1" dirty="0" smtClean="0">
                <a:latin typeface="Arial" charset="0"/>
                <a:sym typeface="Wingdings 2" pitchFamily="18" charset="2"/>
              </a:rPr>
            </a:br>
            <a:r>
              <a:rPr lang="ru-RU" b="1" dirty="0" smtClean="0">
                <a:latin typeface="Arial" charset="0"/>
                <a:sym typeface="Wingdings 2" pitchFamily="18" charset="2"/>
              </a:rPr>
              <a:t>ш…</a:t>
            </a:r>
            <a:r>
              <a:rPr lang="ru-RU" b="1" dirty="0" err="1" smtClean="0">
                <a:latin typeface="Arial" charset="0"/>
                <a:sym typeface="Wingdings 2" pitchFamily="18" charset="2"/>
              </a:rPr>
              <a:t>мпол</a:t>
            </a:r>
            <a:r>
              <a:rPr lang="ru-RU" b="1" dirty="0" smtClean="0">
                <a:latin typeface="Arial" charset="0"/>
                <a:sym typeface="Wingdings 2" pitchFamily="18" charset="2"/>
              </a:rPr>
              <a:t/>
            </a:r>
            <a:br>
              <a:rPr lang="ru-RU" b="1" dirty="0" smtClean="0">
                <a:latin typeface="Arial" charset="0"/>
                <a:sym typeface="Wingdings 2" pitchFamily="18" charset="2"/>
              </a:rPr>
            </a:br>
            <a:r>
              <a:rPr lang="ru-RU" b="1" dirty="0" smtClean="0">
                <a:latin typeface="Arial" charset="0"/>
                <a:sym typeface="Wingdings 2" pitchFamily="18" charset="2"/>
              </a:rPr>
              <a:t>щ…</a:t>
            </a:r>
            <a:r>
              <a:rPr lang="ru-RU" b="1" dirty="0" err="1" smtClean="0">
                <a:latin typeface="Arial" charset="0"/>
                <a:sym typeface="Wingdings 2" pitchFamily="18" charset="2"/>
              </a:rPr>
              <a:t>лкать</a:t>
            </a:r>
            <a:r>
              <a:rPr lang="ru-RU" b="1" dirty="0" smtClean="0">
                <a:latin typeface="Arial" charset="0"/>
                <a:sym typeface="Wingdings 2" pitchFamily="18" charset="2"/>
              </a:rPr>
              <a:t/>
            </a:r>
            <a:br>
              <a:rPr lang="ru-RU" b="1" dirty="0" smtClean="0">
                <a:latin typeface="Arial" charset="0"/>
                <a:sym typeface="Wingdings 2" pitchFamily="18" charset="2"/>
              </a:rPr>
            </a:br>
            <a:r>
              <a:rPr lang="ru-RU" b="1" dirty="0" err="1" smtClean="0">
                <a:latin typeface="Arial" charset="0"/>
                <a:sym typeface="Wingdings 2" pitchFamily="18" charset="2"/>
              </a:rPr>
              <a:t>расч</a:t>
            </a:r>
            <a:r>
              <a:rPr lang="ru-RU" b="1" dirty="0" smtClean="0">
                <a:latin typeface="Arial" charset="0"/>
                <a:sym typeface="Wingdings 2" pitchFamily="18" charset="2"/>
              </a:rPr>
              <a:t>…т</a:t>
            </a:r>
            <a:br>
              <a:rPr lang="ru-RU" b="1" dirty="0" smtClean="0">
                <a:latin typeface="Arial" charset="0"/>
                <a:sym typeface="Wingdings 2" pitchFamily="18" charset="2"/>
              </a:rPr>
            </a:br>
            <a:r>
              <a:rPr lang="ru-RU" b="1" dirty="0" smtClean="0">
                <a:latin typeface="Arial" charset="0"/>
                <a:sym typeface="Wingdings 2" pitchFamily="18" charset="2"/>
              </a:rPr>
              <a:t>ч…</a:t>
            </a:r>
            <a:r>
              <a:rPr lang="ru-RU" b="1" dirty="0" err="1" smtClean="0">
                <a:latin typeface="Arial" charset="0"/>
                <a:sym typeface="Wingdings 2" pitchFamily="18" charset="2"/>
              </a:rPr>
              <a:t>лка</a:t>
            </a:r>
            <a:r>
              <a:rPr lang="ru-RU" b="1" dirty="0" smtClean="0">
                <a:latin typeface="Arial" charset="0"/>
                <a:sym typeface="Wingdings 2" pitchFamily="18" charset="2"/>
              </a:rPr>
              <a:t/>
            </a:r>
            <a:br>
              <a:rPr lang="ru-RU" b="1" dirty="0" smtClean="0">
                <a:latin typeface="Arial" charset="0"/>
                <a:sym typeface="Wingdings 2" pitchFamily="18" charset="2"/>
              </a:rPr>
            </a:br>
            <a:r>
              <a:rPr lang="ru-RU" b="1" dirty="0" err="1" smtClean="0">
                <a:latin typeface="Arial" charset="0"/>
                <a:sym typeface="Wingdings 2" pitchFamily="18" charset="2"/>
              </a:rPr>
              <a:t>обж</a:t>
            </a:r>
            <a:r>
              <a:rPr lang="ru-RU" b="1" dirty="0" smtClean="0">
                <a:latin typeface="Arial" charset="0"/>
                <a:sym typeface="Wingdings 2" pitchFamily="18" charset="2"/>
              </a:rPr>
              <a:t>…</a:t>
            </a:r>
            <a:r>
              <a:rPr lang="ru-RU" b="1" dirty="0" err="1" smtClean="0">
                <a:latin typeface="Arial" charset="0"/>
                <a:sym typeface="Wingdings 2" pitchFamily="18" charset="2"/>
              </a:rPr>
              <a:t>ра</a:t>
            </a:r>
            <a:r>
              <a:rPr lang="ru-RU" b="1" dirty="0" smtClean="0">
                <a:latin typeface="Arial" charset="0"/>
                <a:sym typeface="Wingdings 2" pitchFamily="18" charset="2"/>
              </a:rPr>
              <a:t/>
            </a:r>
            <a:br>
              <a:rPr lang="ru-RU" b="1" dirty="0" smtClean="0">
                <a:latin typeface="Arial" charset="0"/>
                <a:sym typeface="Wingdings 2" pitchFamily="18" charset="2"/>
              </a:rPr>
            </a:br>
            <a:r>
              <a:rPr lang="ru-RU" b="1" dirty="0" smtClean="0">
                <a:latin typeface="Arial" charset="0"/>
                <a:sym typeface="Wingdings 2" pitchFamily="18" charset="2"/>
              </a:rPr>
              <a:t>щ…</a:t>
            </a:r>
            <a:r>
              <a:rPr lang="ru-RU" b="1" dirty="0" err="1" smtClean="0">
                <a:latin typeface="Arial" charset="0"/>
                <a:sym typeface="Wingdings 2" pitchFamily="18" charset="2"/>
              </a:rPr>
              <a:t>чка</a:t>
            </a:r>
            <a:r>
              <a:rPr lang="ru-RU" b="1" dirty="0" smtClean="0">
                <a:latin typeface="Arial" charset="0"/>
                <a:sym typeface="Wingdings 2" pitchFamily="18" charset="2"/>
              </a:rPr>
              <a:t/>
            </a:r>
            <a:br>
              <a:rPr lang="ru-RU" b="1" dirty="0" smtClean="0">
                <a:latin typeface="Arial" charset="0"/>
                <a:sym typeface="Wingdings 2" pitchFamily="18" charset="2"/>
              </a:rPr>
            </a:br>
            <a:r>
              <a:rPr lang="ru-RU" b="1" dirty="0" smtClean="0">
                <a:latin typeface="Arial" charset="0"/>
                <a:sym typeface="Wingdings 2" pitchFamily="18" charset="2"/>
              </a:rPr>
              <a:t/>
            </a:r>
            <a:br>
              <a:rPr lang="ru-RU" b="1" dirty="0" smtClean="0">
                <a:latin typeface="Arial" charset="0"/>
                <a:sym typeface="Wingdings 2" pitchFamily="18" charset="2"/>
              </a:rPr>
            </a:br>
            <a:r>
              <a:rPr lang="ru-RU" b="1" dirty="0" smtClean="0">
                <a:latin typeface="Arial" charset="0"/>
                <a:sym typeface="Wingdings 2" pitchFamily="18" charset="2"/>
              </a:rPr>
              <a:t>«о»</a:t>
            </a:r>
            <a:br>
              <a:rPr lang="ru-RU" b="1" dirty="0" smtClean="0">
                <a:latin typeface="Arial" charset="0"/>
                <a:sym typeface="Wingdings 2" pitchFamily="18" charset="2"/>
              </a:rPr>
            </a:br>
            <a:r>
              <a:rPr lang="ru-RU" b="1" dirty="0" smtClean="0">
                <a:latin typeface="Arial" charset="0"/>
                <a:sym typeface="Wingdings 2" pitchFamily="18" charset="2"/>
              </a:rPr>
              <a:t>ш…</a:t>
            </a:r>
            <a:r>
              <a:rPr lang="ru-RU" b="1" dirty="0" err="1" smtClean="0">
                <a:latin typeface="Arial" charset="0"/>
                <a:sym typeface="Wingdings 2" pitchFamily="18" charset="2"/>
              </a:rPr>
              <a:t>рник</a:t>
            </a:r>
            <a:r>
              <a:rPr lang="ru-RU" b="1" dirty="0" smtClean="0">
                <a:latin typeface="Arial" charset="0"/>
                <a:sym typeface="Wingdings 2" pitchFamily="18" charset="2"/>
              </a:rPr>
              <a:t/>
            </a:r>
            <a:br>
              <a:rPr lang="ru-RU" b="1" dirty="0" smtClean="0">
                <a:latin typeface="Arial" charset="0"/>
                <a:sym typeface="Wingdings 2" pitchFamily="18" charset="2"/>
              </a:rPr>
            </a:br>
            <a:r>
              <a:rPr lang="ru-RU" b="1" dirty="0" smtClean="0">
                <a:latin typeface="Arial" charset="0"/>
                <a:sym typeface="Wingdings 2" pitchFamily="18" charset="2"/>
              </a:rPr>
              <a:t>ш…</a:t>
            </a:r>
            <a:r>
              <a:rPr lang="ru-RU" b="1" dirty="0" err="1" smtClean="0">
                <a:latin typeface="Arial" charset="0"/>
                <a:sym typeface="Wingdings 2" pitchFamily="18" charset="2"/>
              </a:rPr>
              <a:t>рох</a:t>
            </a:r>
            <a:r>
              <a:rPr lang="ru-RU" b="1" dirty="0" smtClean="0">
                <a:latin typeface="Arial" charset="0"/>
                <a:sym typeface="Wingdings 2" pitchFamily="18" charset="2"/>
              </a:rPr>
              <a:t/>
            </a:r>
            <a:br>
              <a:rPr lang="ru-RU" b="1" dirty="0" smtClean="0">
                <a:latin typeface="Arial" charset="0"/>
                <a:sym typeface="Wingdings 2" pitchFamily="18" charset="2"/>
              </a:rPr>
            </a:br>
            <a:r>
              <a:rPr lang="ru-RU" b="1" dirty="0" smtClean="0">
                <a:latin typeface="Arial" charset="0"/>
                <a:sym typeface="Wingdings 2" pitchFamily="18" charset="2"/>
              </a:rPr>
              <a:t>щ…</a:t>
            </a:r>
            <a:r>
              <a:rPr lang="ru-RU" b="1" dirty="0" err="1" smtClean="0">
                <a:latin typeface="Arial" charset="0"/>
                <a:sym typeface="Wingdings 2" pitchFamily="18" charset="2"/>
              </a:rPr>
              <a:t>тка</a:t>
            </a:r>
            <a:r>
              <a:rPr lang="ru-RU" b="1" dirty="0" smtClean="0">
                <a:latin typeface="Arial" charset="0"/>
                <a:sym typeface="Wingdings 2" pitchFamily="18" charset="2"/>
              </a:rPr>
              <a:t/>
            </a:r>
            <a:br>
              <a:rPr lang="ru-RU" b="1" dirty="0" smtClean="0">
                <a:latin typeface="Arial" charset="0"/>
                <a:sym typeface="Wingdings 2" pitchFamily="18" charset="2"/>
              </a:rPr>
            </a:br>
            <a:r>
              <a:rPr lang="ru-RU" b="1" dirty="0" err="1" smtClean="0">
                <a:latin typeface="Arial" charset="0"/>
                <a:sym typeface="Wingdings 2" pitchFamily="18" charset="2"/>
              </a:rPr>
              <a:t>реш</a:t>
            </a:r>
            <a:r>
              <a:rPr lang="ru-RU" b="1" dirty="0" smtClean="0">
                <a:latin typeface="Arial" charset="0"/>
                <a:sym typeface="Wingdings 2" pitchFamily="18" charset="2"/>
              </a:rPr>
              <a:t>…</a:t>
            </a:r>
            <a:r>
              <a:rPr lang="ru-RU" b="1" dirty="0" err="1" smtClean="0">
                <a:latin typeface="Arial" charset="0"/>
                <a:sym typeface="Wingdings 2" pitchFamily="18" charset="2"/>
              </a:rPr>
              <a:t>тка</a:t>
            </a:r>
            <a:r>
              <a:rPr lang="ru-RU" b="1" dirty="0" smtClean="0">
                <a:latin typeface="Arial" charset="0"/>
                <a:sym typeface="Wingdings 2" pitchFamily="18" charset="2"/>
              </a:rPr>
              <a:t/>
            </a:r>
            <a:br>
              <a:rPr lang="ru-RU" b="1" dirty="0" smtClean="0">
                <a:latin typeface="Arial" charset="0"/>
                <a:sym typeface="Wingdings 2" pitchFamily="18" charset="2"/>
              </a:rPr>
            </a:br>
            <a:r>
              <a:rPr lang="ru-RU" b="1" dirty="0" smtClean="0">
                <a:latin typeface="Arial" charset="0"/>
                <a:sym typeface="Wingdings 2" pitchFamily="18" charset="2"/>
              </a:rPr>
              <a:t>ш…в</a:t>
            </a:r>
            <a:br>
              <a:rPr lang="ru-RU" b="1" dirty="0" smtClean="0">
                <a:latin typeface="Arial" charset="0"/>
                <a:sym typeface="Wingdings 2" pitchFamily="18" charset="2"/>
              </a:rPr>
            </a:br>
            <a:r>
              <a:rPr lang="ru-RU" b="1" dirty="0" err="1" smtClean="0">
                <a:latin typeface="Arial" charset="0"/>
                <a:sym typeface="Wingdings 2" pitchFamily="18" charset="2"/>
              </a:rPr>
              <a:t>капюш</a:t>
            </a:r>
            <a:r>
              <a:rPr lang="ru-RU" b="1" dirty="0" smtClean="0">
                <a:latin typeface="Arial" charset="0"/>
                <a:sym typeface="Wingdings 2" pitchFamily="18" charset="2"/>
              </a:rPr>
              <a:t>…н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-19387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Arial" charset="0"/>
                <a:ea typeface="+mj-ea"/>
                <a:cs typeface="+mj-cs"/>
                <a:sym typeface="Wingdings 2" pitchFamily="18" charset="2"/>
              </a:rPr>
              <a:t>Найдите лишние слова в столбиках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124744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Arial" charset="0"/>
                <a:ea typeface="+mj-ea"/>
                <a:cs typeface="+mj-cs"/>
                <a:sym typeface="Wingdings 2" pitchFamily="18" charset="2"/>
              </a:rPr>
              <a:t>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1259236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Arial" charset="0"/>
                <a:ea typeface="+mj-ea"/>
                <a:cs typeface="+mj-cs"/>
                <a:sym typeface="Wingdings 2" pitchFamily="18" charset="2"/>
              </a:rPr>
              <a:t>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5824430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Arial" charset="0"/>
                <a:ea typeface="+mj-ea"/>
                <a:cs typeface="+mj-cs"/>
                <a:sym typeface="Wingdings 2" pitchFamily="18" charset="2"/>
              </a:rPr>
              <a:t>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67325" y="4869160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Arial" charset="0"/>
                <a:ea typeface="+mj-ea"/>
                <a:cs typeface="+mj-cs"/>
                <a:sym typeface="Wingdings 2" pitchFamily="18" charset="2"/>
              </a:rPr>
              <a:t>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2143095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Arial" charset="0"/>
                <a:ea typeface="+mj-ea"/>
                <a:cs typeface="+mj-cs"/>
                <a:sym typeface="Wingdings 2" pitchFamily="18" charset="2"/>
              </a:rPr>
              <a:t>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09564" y="4903687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Arial" charset="0"/>
                <a:ea typeface="+mj-ea"/>
                <a:cs typeface="+mj-cs"/>
                <a:sym typeface="Wingdings 2" pitchFamily="18" charset="2"/>
              </a:rPr>
              <a:t>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09750" y="2140407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" charset="0"/>
                <a:ea typeface="+mj-ea"/>
                <a:cs typeface="+mj-cs"/>
                <a:sym typeface="Wingdings 2" pitchFamily="18" charset="2"/>
              </a:rPr>
              <a:t>ё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60232" y="2924944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" charset="0"/>
                <a:ea typeface="+mj-ea"/>
                <a:cs typeface="+mj-cs"/>
                <a:sym typeface="Wingdings 2" pitchFamily="18" charset="2"/>
              </a:rPr>
              <a:t>ё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92389" y="2924944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" charset="0"/>
                <a:ea typeface="+mj-ea"/>
                <a:cs typeface="+mj-cs"/>
                <a:sym typeface="Wingdings 2" pitchFamily="18" charset="2"/>
              </a:rPr>
              <a:t>ё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16084" y="3862713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" charset="0"/>
                <a:ea typeface="+mj-ea"/>
                <a:cs typeface="+mj-cs"/>
                <a:sym typeface="Wingdings 2" pitchFamily="18" charset="2"/>
              </a:rPr>
              <a:t>ё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98723" y="3888024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" charset="0"/>
                <a:ea typeface="+mj-ea"/>
                <a:cs typeface="+mj-cs"/>
                <a:sym typeface="Wingdings 2" pitchFamily="18" charset="2"/>
              </a:rPr>
              <a:t>ё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26643" y="5733256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" charset="0"/>
                <a:ea typeface="+mj-ea"/>
                <a:cs typeface="+mj-cs"/>
                <a:sym typeface="Wingdings 2" pitchFamily="18" charset="2"/>
              </a:rPr>
              <a:t>ё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707904" y="1767067"/>
            <a:ext cx="151216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777006" y="5411518"/>
            <a:ext cx="151216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067944" y="3645024"/>
            <a:ext cx="151216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777006" y="4653136"/>
            <a:ext cx="151216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183880" cy="1051560"/>
          </a:xfrm>
        </p:spPr>
        <p:txBody>
          <a:bodyPr/>
          <a:lstStyle/>
          <a:p>
            <a:r>
              <a:rPr lang="ru-RU" dirty="0" smtClean="0"/>
              <a:t>Выполни 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10988"/>
            <a:ext cx="8496944" cy="5700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В каких словах допущена ошибка?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4400" b="1" dirty="0" smtClean="0">
                <a:latin typeface="Times New Roman" pitchFamily="18" charset="0"/>
              </a:rPr>
              <a:t>а) </a:t>
            </a:r>
            <a:r>
              <a:rPr lang="ru-RU" sz="4400" b="1" dirty="0" err="1" smtClean="0">
                <a:latin typeface="Times New Roman" pitchFamily="18" charset="0"/>
              </a:rPr>
              <a:t>жолтый</a:t>
            </a:r>
            <a:r>
              <a:rPr lang="ru-RU" sz="4400" b="1" dirty="0" smtClean="0">
                <a:latin typeface="Times New Roman" pitchFamily="18" charset="0"/>
              </a:rPr>
              <a:t>;            </a:t>
            </a:r>
            <a:r>
              <a:rPr lang="ru-RU" sz="4400" b="1" dirty="0" err="1" smtClean="0">
                <a:latin typeface="Times New Roman" pitchFamily="18" charset="0"/>
              </a:rPr>
              <a:t>д</a:t>
            </a:r>
            <a:r>
              <a:rPr lang="ru-RU" sz="4400" b="1" dirty="0" smtClean="0">
                <a:latin typeface="Times New Roman" pitchFamily="18" charset="0"/>
              </a:rPr>
              <a:t>) жокей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4400" b="1" dirty="0" smtClean="0">
                <a:latin typeface="Times New Roman" pitchFamily="18" charset="0"/>
              </a:rPr>
              <a:t>б) </a:t>
            </a:r>
            <a:r>
              <a:rPr lang="ru-RU" sz="4400" b="1" dirty="0" err="1" smtClean="0">
                <a:latin typeface="Times New Roman" pitchFamily="18" charset="0"/>
              </a:rPr>
              <a:t>решотка</a:t>
            </a:r>
            <a:r>
              <a:rPr lang="ru-RU" sz="4400" b="1" dirty="0" smtClean="0">
                <a:latin typeface="Times New Roman" pitchFamily="18" charset="0"/>
              </a:rPr>
              <a:t>             е) шорох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4400" b="1" dirty="0" smtClean="0">
                <a:latin typeface="Times New Roman" pitchFamily="18" charset="0"/>
              </a:rPr>
              <a:t>в) чёрный              ж) крыжовник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4400" b="1" dirty="0" smtClean="0">
                <a:latin typeface="Times New Roman" pitchFamily="18" charset="0"/>
              </a:rPr>
              <a:t>г) </a:t>
            </a:r>
            <a:r>
              <a:rPr lang="ru-RU" sz="4400" b="1" dirty="0" err="1" smtClean="0">
                <a:latin typeface="Times New Roman" pitchFamily="18" charset="0"/>
              </a:rPr>
              <a:t>жёнглёр</a:t>
            </a:r>
            <a:r>
              <a:rPr lang="ru-RU" sz="4400" b="1" dirty="0" smtClean="0">
                <a:latin typeface="Times New Roman" pitchFamily="18" charset="0"/>
              </a:rPr>
              <a:t>              </a:t>
            </a:r>
            <a:r>
              <a:rPr lang="ru-RU" sz="4400" b="1" dirty="0" err="1" smtClean="0">
                <a:latin typeface="Times New Roman" pitchFamily="18" charset="0"/>
              </a:rPr>
              <a:t>з</a:t>
            </a:r>
            <a:r>
              <a:rPr lang="ru-RU" sz="4400" b="1" dirty="0" smtClean="0">
                <a:latin typeface="Times New Roman" pitchFamily="18" charset="0"/>
              </a:rPr>
              <a:t>) </a:t>
            </a:r>
            <a:r>
              <a:rPr lang="ru-RU" sz="4400" b="1" dirty="0" err="1" smtClean="0">
                <a:latin typeface="Times New Roman" pitchFamily="18" charset="0"/>
              </a:rPr>
              <a:t>шопот</a:t>
            </a:r>
            <a:endParaRPr lang="ru-RU" sz="4400" b="1" dirty="0" smtClean="0">
              <a:latin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19672" y="2132856"/>
            <a:ext cx="288032" cy="5760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289595" y="3356992"/>
            <a:ext cx="288032" cy="5760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608106" y="5576132"/>
            <a:ext cx="288032" cy="5760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248221" y="5537593"/>
            <a:ext cx="288032" cy="5760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629312" y="1484784"/>
            <a:ext cx="434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ё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22876" y="2631258"/>
            <a:ext cx="434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ё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4833" y="4928072"/>
            <a:ext cx="434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ё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56207" y="4983984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9234489" y="4652963"/>
            <a:ext cx="12477752" cy="1981200"/>
            <a:chOff x="-5817" y="2976"/>
            <a:chExt cx="7860" cy="1248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-1905" y="3226"/>
              <a:ext cx="1792" cy="998"/>
              <a:chOff x="3061" y="3022"/>
              <a:chExt cx="636" cy="409"/>
            </a:xfrm>
          </p:grpSpPr>
          <p:sp>
            <p:nvSpPr>
              <p:cNvPr id="15" name="Oval 6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sz="4400" b="1" dirty="0" smtClean="0">
                  <a:latin typeface="Vrinda" pitchFamily="2" charset="0"/>
                </a:endParaRPr>
              </a:p>
              <a:p>
                <a:pPr algn="ctr"/>
                <a:r>
                  <a:rPr lang="ru-RU" sz="4400" b="1" dirty="0" smtClean="0">
                    <a:latin typeface="Vrinda" pitchFamily="2" charset="0"/>
                  </a:rPr>
                  <a:t>шок</a:t>
                </a:r>
                <a:r>
                  <a:rPr lang="ru-RU" sz="4400" b="1" dirty="0" smtClean="0">
                    <a:latin typeface="Vrinda" pitchFamily="2" charset="0"/>
                  </a:rPr>
                  <a:t>,</a:t>
                </a:r>
                <a:r>
                  <a:rPr lang="ru-RU" sz="4400" b="1" dirty="0"/>
                  <a:t> шов</a:t>
                </a:r>
              </a:p>
              <a:p>
                <a:pPr algn="ctr"/>
                <a:endParaRPr lang="ru-RU" sz="28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12" name="Oval 10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Oval 11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ru-RU" sz="4400" b="1" dirty="0" smtClean="0"/>
                  <a:t>Капюшон,</a:t>
                </a:r>
              </a:p>
              <a:p>
                <a:pPr algn="ctr"/>
                <a:r>
                  <a:rPr lang="ru-RU" sz="4400" b="1" dirty="0" smtClean="0"/>
                  <a:t>чопорный</a:t>
                </a:r>
                <a:endParaRPr lang="ru-RU" sz="4400" b="1" dirty="0"/>
              </a:p>
            </p:txBody>
          </p:sp>
        </p:grp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-5817" y="3226"/>
              <a:ext cx="1792" cy="998"/>
              <a:chOff x="840" y="3067"/>
              <a:chExt cx="636" cy="409"/>
            </a:xfrm>
          </p:grpSpPr>
          <p:sp>
            <p:nvSpPr>
              <p:cNvPr id="9" name="Oval 14"/>
              <p:cNvSpPr>
                <a:spLocks noChangeArrowheads="1"/>
              </p:cNvSpPr>
              <p:nvPr/>
            </p:nvSpPr>
            <p:spPr bwMode="auto">
              <a:xfrm>
                <a:off x="1235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Oval 15"/>
              <p:cNvSpPr>
                <a:spLocks noChangeArrowheads="1"/>
              </p:cNvSpPr>
              <p:nvPr/>
            </p:nvSpPr>
            <p:spPr bwMode="auto">
              <a:xfrm>
                <a:off x="877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840" y="3067"/>
                <a:ext cx="636" cy="31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vl="0" algn="ctr"/>
                <a:r>
                  <a:rPr lang="ru-RU" sz="4400" b="1" dirty="0">
                    <a:solidFill>
                      <a:prstClr val="black"/>
                    </a:solidFill>
                  </a:rPr>
                  <a:t>трущоба</a:t>
                </a:r>
              </a:p>
              <a:p>
                <a:pPr lvl="0" algn="ctr"/>
                <a:r>
                  <a:rPr lang="ru-RU" sz="4400" b="1" dirty="0" smtClean="0">
                    <a:solidFill>
                      <a:prstClr val="black"/>
                    </a:solidFill>
                  </a:rPr>
                  <a:t>чащоба</a:t>
                </a:r>
                <a:endParaRPr lang="ru-RU" sz="4400" b="1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8" name="Picture 17" descr="поезд-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-9234489" y="2492898"/>
            <a:ext cx="12503151" cy="1981201"/>
            <a:chOff x="-5833" y="2976"/>
            <a:chExt cx="7876" cy="1248"/>
          </a:xfrm>
        </p:grpSpPr>
        <p:grpSp>
          <p:nvGrpSpPr>
            <p:cNvPr id="19" name="Group 6"/>
            <p:cNvGrpSpPr>
              <a:grpSpLocks/>
            </p:cNvGrpSpPr>
            <p:nvPr/>
          </p:nvGrpSpPr>
          <p:grpSpPr bwMode="auto">
            <a:xfrm>
              <a:off x="-1809" y="3226"/>
              <a:ext cx="1792" cy="998"/>
              <a:chOff x="3095" y="3022"/>
              <a:chExt cx="636" cy="409"/>
            </a:xfrm>
          </p:grpSpPr>
          <p:sp>
            <p:nvSpPr>
              <p:cNvPr id="29" name="Oval 7"/>
              <p:cNvSpPr>
                <a:spLocks noChangeArrowheads="1"/>
              </p:cNvSpPr>
              <p:nvPr/>
            </p:nvSpPr>
            <p:spPr bwMode="auto">
              <a:xfrm>
                <a:off x="3482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Oval 8"/>
              <p:cNvSpPr>
                <a:spLocks noChangeArrowheads="1"/>
              </p:cNvSpPr>
              <p:nvPr/>
            </p:nvSpPr>
            <p:spPr bwMode="auto">
              <a:xfrm>
                <a:off x="3131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Rectangle 9"/>
              <p:cNvSpPr>
                <a:spLocks noChangeArrowheads="1"/>
              </p:cNvSpPr>
              <p:nvPr/>
            </p:nvSpPr>
            <p:spPr bwMode="auto">
              <a:xfrm>
                <a:off x="3095" y="3022"/>
                <a:ext cx="636" cy="31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ru-RU" sz="4400" b="1" dirty="0" smtClean="0">
                    <a:latin typeface="Vrinda" pitchFamily="2" charset="0"/>
                  </a:rPr>
                  <a:t>шомпол</a:t>
                </a:r>
                <a:endParaRPr lang="ru-RU" sz="4400" b="1" dirty="0">
                  <a:latin typeface="Vrinda" pitchFamily="2" charset="0"/>
                </a:endParaRPr>
              </a:p>
            </p:txBody>
          </p:sp>
        </p:grpSp>
        <p:grpSp>
          <p:nvGrpSpPr>
            <p:cNvPr id="20" name="Group 10"/>
            <p:cNvGrpSpPr>
              <a:grpSpLocks/>
            </p:cNvGrpSpPr>
            <p:nvPr/>
          </p:nvGrpSpPr>
          <p:grpSpPr bwMode="auto">
            <a:xfrm>
              <a:off x="-4042" y="3067"/>
              <a:ext cx="2137" cy="1157"/>
              <a:chOff x="-3929" y="3067"/>
              <a:chExt cx="2137" cy="1157"/>
            </a:xfrm>
          </p:grpSpPr>
          <p:sp>
            <p:nvSpPr>
              <p:cNvPr id="26" name="Oval 11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Oval 12"/>
              <p:cNvSpPr>
                <a:spLocks noChangeArrowheads="1"/>
              </p:cNvSpPr>
              <p:nvPr/>
            </p:nvSpPr>
            <p:spPr bwMode="auto">
              <a:xfrm>
                <a:off x="-3707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-3929" y="3067"/>
                <a:ext cx="2137" cy="99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ru-RU" sz="4400" b="1" dirty="0"/>
                  <a:t>крыжовник,</a:t>
                </a:r>
              </a:p>
              <a:p>
                <a:pPr algn="ctr"/>
                <a:r>
                  <a:rPr lang="ru-RU" sz="4400" b="1" dirty="0" smtClean="0"/>
                  <a:t>Шотландия</a:t>
                </a:r>
                <a:r>
                  <a:rPr lang="ru-RU" sz="3200" b="1" i="1" dirty="0" smtClean="0"/>
                  <a:t> </a:t>
                </a:r>
                <a:endParaRPr lang="ru-RU" sz="3200" b="1" i="1" dirty="0"/>
              </a:p>
            </p:txBody>
          </p:sp>
        </p:grpSp>
        <p:grpSp>
          <p:nvGrpSpPr>
            <p:cNvPr id="21" name="Group 14"/>
            <p:cNvGrpSpPr>
              <a:grpSpLocks/>
            </p:cNvGrpSpPr>
            <p:nvPr/>
          </p:nvGrpSpPr>
          <p:grpSpPr bwMode="auto">
            <a:xfrm>
              <a:off x="-5833" y="3214"/>
              <a:ext cx="1712" cy="991"/>
              <a:chOff x="835" y="3061"/>
              <a:chExt cx="608" cy="406"/>
            </a:xfrm>
          </p:grpSpPr>
          <p:sp>
            <p:nvSpPr>
              <p:cNvPr id="23" name="Oval 15"/>
              <p:cNvSpPr>
                <a:spLocks noChangeArrowheads="1"/>
              </p:cNvSpPr>
              <p:nvPr/>
            </p:nvSpPr>
            <p:spPr bwMode="auto">
              <a:xfrm>
                <a:off x="1231" y="3285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Oval 16"/>
              <p:cNvSpPr>
                <a:spLocks noChangeArrowheads="1"/>
              </p:cNvSpPr>
              <p:nvPr/>
            </p:nvSpPr>
            <p:spPr bwMode="auto">
              <a:xfrm>
                <a:off x="846" y="3285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835" y="3061"/>
                <a:ext cx="608" cy="31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ru-RU" sz="4400" b="1" dirty="0" smtClean="0"/>
                  <a:t>жокей,</a:t>
                </a:r>
              </a:p>
              <a:p>
                <a:pPr algn="ctr"/>
                <a:r>
                  <a:rPr lang="ru-RU" sz="4400" b="1" dirty="0" smtClean="0"/>
                  <a:t>жонглёр</a:t>
                </a:r>
                <a:endParaRPr lang="ru-RU" sz="4400" b="1" dirty="0"/>
              </a:p>
            </p:txBody>
          </p:sp>
        </p:grpSp>
        <p:pic>
          <p:nvPicPr>
            <p:cNvPr id="22" name="Picture 18" descr="поезд-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5"/>
          <p:cNvGrpSpPr>
            <a:grpSpLocks/>
          </p:cNvGrpSpPr>
          <p:nvPr/>
        </p:nvGrpSpPr>
        <p:grpSpPr bwMode="auto">
          <a:xfrm>
            <a:off x="-8883908" y="404665"/>
            <a:ext cx="12298364" cy="1985963"/>
            <a:chOff x="-5704" y="2976"/>
            <a:chExt cx="7747" cy="1251"/>
          </a:xfrm>
        </p:grpSpPr>
        <p:grpSp>
          <p:nvGrpSpPr>
            <p:cNvPr id="33" name="Group 6"/>
            <p:cNvGrpSpPr>
              <a:grpSpLocks/>
            </p:cNvGrpSpPr>
            <p:nvPr/>
          </p:nvGrpSpPr>
          <p:grpSpPr bwMode="auto">
            <a:xfrm>
              <a:off x="-1905" y="3226"/>
              <a:ext cx="1792" cy="998"/>
              <a:chOff x="3061" y="3022"/>
              <a:chExt cx="636" cy="409"/>
            </a:xfrm>
          </p:grpSpPr>
          <p:sp>
            <p:nvSpPr>
              <p:cNvPr id="43" name="Oval 7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Oval 8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Rectangle 9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sz="4400" b="1" dirty="0" smtClean="0"/>
              </a:p>
              <a:p>
                <a:pPr algn="ctr"/>
                <a:r>
                  <a:rPr lang="ru-RU" sz="4400" b="1" dirty="0" smtClean="0"/>
                  <a:t>шорох</a:t>
                </a:r>
                <a:endParaRPr lang="ru-RU" sz="4400" b="1" dirty="0">
                  <a:latin typeface="Comic Sans MS" pitchFamily="66" charset="0"/>
                </a:endParaRPr>
              </a:p>
              <a:p>
                <a:pPr algn="ctr"/>
                <a:endParaRPr lang="ru-RU" sz="4400" b="1" dirty="0" smtClean="0">
                  <a:latin typeface="+mj-lt"/>
                </a:endParaRPr>
              </a:p>
            </p:txBody>
          </p:sp>
        </p:grpSp>
        <p:grpSp>
          <p:nvGrpSpPr>
            <p:cNvPr id="34" name="Group 10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40" name="Oval 11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Oval 12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Rectangle 13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ru-RU" sz="4400" b="1" dirty="0" smtClean="0"/>
                  <a:t>шоколад</a:t>
                </a:r>
                <a:endParaRPr lang="ru-RU" sz="4400" b="1" dirty="0"/>
              </a:p>
              <a:p>
                <a:pPr algn="ctr"/>
                <a:r>
                  <a:rPr lang="ru-RU" sz="4400" b="1" dirty="0" smtClean="0"/>
                  <a:t>обжора</a:t>
                </a:r>
                <a:endParaRPr lang="ru-RU" sz="4400" b="1" dirty="0"/>
              </a:p>
            </p:txBody>
          </p:sp>
        </p:grpSp>
        <p:grpSp>
          <p:nvGrpSpPr>
            <p:cNvPr id="35" name="Group 14"/>
            <p:cNvGrpSpPr>
              <a:grpSpLocks/>
            </p:cNvGrpSpPr>
            <p:nvPr/>
          </p:nvGrpSpPr>
          <p:grpSpPr bwMode="auto">
            <a:xfrm>
              <a:off x="-5704" y="3214"/>
              <a:ext cx="1792" cy="1013"/>
              <a:chOff x="880" y="3061"/>
              <a:chExt cx="636" cy="415"/>
            </a:xfrm>
          </p:grpSpPr>
          <p:sp>
            <p:nvSpPr>
              <p:cNvPr id="37" name="Oval 15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Oval 16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Rectangle 17"/>
              <p:cNvSpPr>
                <a:spLocks noChangeArrowheads="1"/>
              </p:cNvSpPr>
              <p:nvPr/>
            </p:nvSpPr>
            <p:spPr bwMode="auto">
              <a:xfrm>
                <a:off x="880" y="3061"/>
                <a:ext cx="636" cy="31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ru-RU" sz="4400" b="1" dirty="0" smtClean="0">
                    <a:cs typeface="Times New Roman" pitchFamily="18" charset="0"/>
                  </a:rPr>
                  <a:t>шофёр</a:t>
                </a:r>
              </a:p>
              <a:p>
                <a:pPr algn="ctr"/>
                <a:r>
                  <a:rPr lang="ru-RU" sz="4400" b="1" dirty="0" smtClean="0">
                    <a:latin typeface="+mj-lt"/>
                  </a:rPr>
                  <a:t>шоссе</a:t>
                </a:r>
                <a:endParaRPr lang="ru-RU" sz="4400" b="1" dirty="0">
                  <a:latin typeface="+mj-lt"/>
                </a:endParaRPr>
              </a:p>
            </p:txBody>
          </p:sp>
        </p:grpSp>
        <p:pic>
          <p:nvPicPr>
            <p:cNvPr id="36" name="Picture 18" descr="поезд-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166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6 C 0.01268 0.00579 -0.00069 0.00024 0.02969 0.00371 C 0.03664 0.0044 0.04341 0.00857 0.05 0.01089 C 0.05678 0.0132 0.06146 0.01343 0.06893 0.01459 C 0.15521 0.01089 0.24063 0.00857 0.32709 0.0074 C 0.35747 0.00209 0.41893 0.00186 0.41893 0.00186 C 0.49445 0.01343 0.57136 0.01089 0.64705 0.01274 C 0.69063 0.01528 0.73369 0.01829 0.77709 0.02362 C 0.80226 0.022 0.86407 0.02524 0.89046 0.01621 C 0.93351 0.01876 0.93855 0.01945 0.96893 0.02362 C 0.97865 0.02755 0.98976 0.02177 1 0.02177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4218E-6 L 1.0059 0.0027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9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1.01754 0.0025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6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619268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b="1" dirty="0" smtClean="0">
                <a:latin typeface="Times New Roman" pitchFamily="18" charset="0"/>
              </a:rPr>
              <a:t>Жокей</a:t>
            </a:r>
            <a:r>
              <a:rPr lang="ru-RU" b="1" dirty="0" smtClean="0">
                <a:latin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</a:rPr>
              <a:t>профессиональный  наездник на скачках, бегах.</a:t>
            </a:r>
          </a:p>
          <a:p>
            <a:pPr>
              <a:lnSpc>
                <a:spcPct val="90000"/>
              </a:lnSpc>
              <a:buNone/>
            </a:pPr>
            <a:r>
              <a:rPr lang="ru-RU" sz="3200" b="1" dirty="0" smtClean="0">
                <a:latin typeface="Times New Roman" pitchFamily="18" charset="0"/>
              </a:rPr>
              <a:t>Жонглёр </a:t>
            </a:r>
            <a:r>
              <a:rPr lang="ru-RU" b="1" dirty="0" smtClean="0">
                <a:latin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</a:rPr>
              <a:t>актер цирка, который искусно подбрасывает несколько предметов.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Шорник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ремесленник по изготовлению шор, то есть боковых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наглазников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которые надеваются на лошадей, для ограничения поля зрения. В более широком смысле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шорник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 это специалист по конской упряжке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Чопорный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чрезмерно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неестественно строгий в поведении, в обращении; крайне щепетильный в отношении соблюдения приличий.</a:t>
            </a:r>
          </a:p>
          <a:p>
            <a:pPr>
              <a:lnSpc>
                <a:spcPct val="90000"/>
              </a:lnSpc>
              <a:buNone/>
            </a:pPr>
            <a:r>
              <a:rPr lang="ru-RU" dirty="0"/>
              <a:t> 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Картинка 152 из 26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40258"/>
            <a:ext cx="1267410" cy="162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Подведём итоги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183880" cy="418795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какой орфограммой вы познакомились на уроке? </a:t>
            </a:r>
          </a:p>
          <a:p>
            <a:pPr>
              <a:lnSpc>
                <a:spcPct val="90000"/>
              </a:lnSpc>
              <a:buNone/>
            </a:pP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Расскажите о правописании буквы Ё-О после шипящих в корне слова. Приведите примеры.</a:t>
            </a:r>
          </a:p>
          <a:p>
            <a:pPr>
              <a:lnSpc>
                <a:spcPct val="90000"/>
              </a:lnSpc>
              <a:buNone/>
            </a:pP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Какие орфограммы мы с вами повторили ещё на уроке?</a:t>
            </a:r>
          </a:p>
          <a:p>
            <a:pPr>
              <a:lnSpc>
                <a:spcPct val="90000"/>
              </a:lnSpc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3663" y="1792224"/>
            <a:ext cx="8064896" cy="41879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Я понял тему, смогу объяснить, напишу диктант на 4-5</a:t>
            </a:r>
          </a:p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 совсем понял, не всё могу объяснить, мне есть ещё над чем поработать дома</a:t>
            </a:r>
          </a:p>
          <a:p>
            <a:pPr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Ничего не понял, буду дома до всего доходить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самооценка</a:t>
            </a:r>
            <a:endParaRPr lang="ru-RU" dirty="0"/>
          </a:p>
        </p:txBody>
      </p:sp>
      <p:pic>
        <p:nvPicPr>
          <p:cNvPr id="2051" name="Picture 3" descr="C:\Users\Оля\AppData\Local\Microsoft\Windows\Temporary Internet Files\Content.IE5\W10OK6YZ\MC9004420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64" y="1412776"/>
            <a:ext cx="914140" cy="10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я\AppData\Local\Microsoft\Windows\Temporary Internet Files\Content.IE5\OI5O18NK\MC9004404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1" y="2971800"/>
            <a:ext cx="8683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ля\AppData\Local\Microsoft\Windows\Temporary Internet Files\Content.IE5\IIC9Q8NU\MC9004344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64" y="4751171"/>
            <a:ext cx="812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gif.qbko.ru/_ph/38/81792844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145486" cy="357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BDC1C5"/>
              </a:clrFrom>
              <a:clrTo>
                <a:srgbClr val="BDC1C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6" t="18312" r="2241" b="14128"/>
          <a:stretch/>
        </p:blipFill>
        <p:spPr bwMode="auto">
          <a:xfrm>
            <a:off x="-8968" y="620688"/>
            <a:ext cx="915296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0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183880" cy="509717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effectLst/>
              </a:rPr>
              <a:t>жёлтый  крыжовник </a:t>
            </a:r>
            <a:r>
              <a:rPr lang="ru-RU" sz="5400" b="1" dirty="0">
                <a:solidFill>
                  <a:schemeClr val="tx1"/>
                </a:solidFill>
                <a:effectLst/>
              </a:rPr>
              <a:t>шёлк  </a:t>
            </a:r>
            <a:r>
              <a:rPr lang="ru-RU" sz="5400" b="1" dirty="0" smtClean="0">
                <a:solidFill>
                  <a:schemeClr val="tx1"/>
                </a:solidFill>
                <a:effectLst/>
              </a:rPr>
              <a:t>чётко   пчёлка  шок шов  щёчка шорох трущоба</a:t>
            </a:r>
            <a:r>
              <a:rPr lang="ru-RU" sz="5400" b="1" dirty="0">
                <a:solidFill>
                  <a:schemeClr val="tx1"/>
                </a:solidFill>
                <a:effectLst/>
              </a:rPr>
              <a:t/>
            </a:r>
            <a:br>
              <a:rPr lang="ru-RU" sz="5400" b="1" dirty="0">
                <a:solidFill>
                  <a:schemeClr val="tx1"/>
                </a:solidFill>
                <a:effectLst/>
              </a:rPr>
            </a:br>
            <a:r>
              <a:rPr lang="ru-RU" sz="5400" b="1" dirty="0" smtClean="0">
                <a:solidFill>
                  <a:schemeClr val="tx1"/>
                </a:solidFill>
                <a:effectLst/>
              </a:rPr>
              <a:t>щёлкнуть чопорный </a:t>
            </a:r>
            <a:r>
              <a:rPr lang="ru-RU" sz="5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5400" dirty="0" smtClean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6632"/>
            <a:ext cx="8183880" cy="10001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«НАБЛЮДАЕМ, РАЗМЫШЛЯЕМ»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66124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ПРОЧИТАЙТЕ СЛОВА, ОПРЕДЕЛИТЕ, ЧТО В НИХ </a:t>
            </a:r>
            <a:r>
              <a:rPr lang="ru-RU" b="1" dirty="0" smtClean="0"/>
              <a:t>ОБЩЕГО?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182980"/>
            <a:ext cx="8699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Распределите слова на 2 группы по признаку «Гласная после шипящей»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92795"/>
            <a:ext cx="8183880" cy="396044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4000" u="sng" dirty="0" smtClean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</a:rPr>
              <a:t>жё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лтый          кры</a:t>
            </a:r>
            <a:r>
              <a:rPr lang="ru-RU" sz="4000" u="sng" dirty="0" smtClean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</a:rPr>
              <a:t>жо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вник</a:t>
            </a:r>
            <a:br>
              <a:rPr lang="ru-RU" sz="4000" dirty="0" smtClean="0">
                <a:solidFill>
                  <a:schemeClr val="tx1"/>
                </a:solidFill>
                <a:effectLst/>
              </a:rPr>
            </a:br>
            <a:r>
              <a:rPr lang="ru-RU" sz="4000" u="sng" dirty="0" smtClean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</a:rPr>
              <a:t>шё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лк              </a:t>
            </a:r>
            <a:r>
              <a:rPr lang="ru-RU" sz="4000" u="sng" dirty="0" smtClean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</a:rPr>
              <a:t>шо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к</a:t>
            </a:r>
            <a:br>
              <a:rPr lang="ru-RU" sz="4000" dirty="0" smtClean="0">
                <a:solidFill>
                  <a:schemeClr val="tx1"/>
                </a:solidFill>
                <a:effectLst/>
              </a:rPr>
            </a:br>
            <a:r>
              <a:rPr lang="ru-RU" sz="4000" u="sng" dirty="0" smtClean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</a:rPr>
              <a:t>чё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тко              </a:t>
            </a:r>
            <a:r>
              <a:rPr lang="ru-RU" sz="4000" u="sng" dirty="0" smtClean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</a:rPr>
              <a:t>шо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рох</a:t>
            </a:r>
            <a:br>
              <a:rPr lang="ru-RU" sz="4000" dirty="0" smtClean="0">
                <a:solidFill>
                  <a:schemeClr val="tx1"/>
                </a:solidFill>
                <a:effectLst/>
              </a:rPr>
            </a:br>
            <a:r>
              <a:rPr lang="ru-RU" sz="4000" u="sng" dirty="0" smtClean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</a:rPr>
              <a:t>щё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лкнуть       тру</a:t>
            </a:r>
            <a:r>
              <a:rPr lang="ru-RU" sz="4000" u="sng" dirty="0" smtClean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</a:rPr>
              <a:t>що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ба</a:t>
            </a:r>
            <a:br>
              <a:rPr lang="ru-RU" sz="4000" dirty="0" smtClean="0">
                <a:solidFill>
                  <a:schemeClr val="tx1"/>
                </a:solidFill>
                <a:effectLst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</a:rPr>
              <a:t>п</a:t>
            </a:r>
            <a:r>
              <a:rPr lang="ru-RU" sz="4000" u="sng" dirty="0" smtClean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</a:rPr>
              <a:t>чё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лка           </a:t>
            </a:r>
            <a:r>
              <a:rPr lang="ru-RU" sz="4000" u="sng" dirty="0" smtClean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</a:rPr>
              <a:t>чо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порный</a:t>
            </a:r>
            <a:br>
              <a:rPr lang="ru-RU" sz="4000" dirty="0" smtClean="0">
                <a:solidFill>
                  <a:schemeClr val="tx1"/>
                </a:solidFill>
                <a:effectLst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</a:rPr>
              <a:t>                       </a:t>
            </a:r>
            <a:r>
              <a:rPr lang="ru-RU" sz="4000" u="sng" dirty="0" smtClean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</a:rPr>
              <a:t>шо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0"/>
            <a:ext cx="8183880" cy="6926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«НАБЛЮДАЕМ, РАЗМЫШЛЯЕМ»</a:t>
            </a:r>
            <a:endParaRPr lang="ru-RU" sz="3600" dirty="0">
              <a:solidFill>
                <a:schemeClr val="accent2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1151620" y="870538"/>
            <a:ext cx="72008" cy="220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1223628" y="1844824"/>
            <a:ext cx="72008" cy="220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1081612" y="2776573"/>
            <a:ext cx="72008" cy="220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223628" y="3679393"/>
            <a:ext cx="72008" cy="220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311062" y="4640265"/>
            <a:ext cx="72008" cy="220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242627" y="980728"/>
            <a:ext cx="72008" cy="220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355976" y="1844824"/>
            <a:ext cx="72008" cy="220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430280" y="2776572"/>
            <a:ext cx="72008" cy="220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220072" y="3761056"/>
            <a:ext cx="72008" cy="220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283968" y="4644704"/>
            <a:ext cx="72008" cy="220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496518" y="5593595"/>
            <a:ext cx="72008" cy="220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одзаголовок 2"/>
          <p:cNvSpPr txBox="1">
            <a:spLocks/>
          </p:cNvSpPr>
          <p:nvPr/>
        </p:nvSpPr>
        <p:spPr>
          <a:xfrm>
            <a:off x="7236296" y="2420888"/>
            <a:ext cx="1256184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600" dirty="0" smtClean="0">
                <a:solidFill>
                  <a:schemeClr val="accent2"/>
                </a:solidFill>
              </a:rPr>
              <a:t>?</a:t>
            </a:r>
            <a:endParaRPr lang="ru-RU" sz="9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4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Тема урока: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4187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chemeClr val="accent2"/>
                </a:solidFill>
              </a:rPr>
              <a:t>Буквы О-Ё после шипящих в корне слова</a:t>
            </a:r>
            <a:endParaRPr lang="ru-RU" sz="5400" b="1" i="1" dirty="0">
              <a:solidFill>
                <a:schemeClr val="accent2"/>
              </a:solidFill>
            </a:endParaRPr>
          </a:p>
        </p:txBody>
      </p:sp>
      <p:pic>
        <p:nvPicPr>
          <p:cNvPr id="4" name="Picture 5" descr="Без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996952"/>
            <a:ext cx="200026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83880" cy="105156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Цели на уроке: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44824"/>
            <a:ext cx="7416824" cy="144016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Познакомиться с правилом правописания букв </a:t>
            </a:r>
            <a:r>
              <a:rPr lang="ru-RU" sz="4800" b="1" i="1" dirty="0" smtClean="0"/>
              <a:t>О-Ё</a:t>
            </a: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800" b="1" i="1" dirty="0" smtClean="0"/>
              <a:t>после</a:t>
            </a: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800" b="1" i="1" dirty="0" smtClean="0"/>
              <a:t>шипящих в корне </a:t>
            </a: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слова. </a:t>
            </a:r>
          </a:p>
        </p:txBody>
      </p:sp>
      <p:pic>
        <p:nvPicPr>
          <p:cNvPr id="4" name="Picture 4" descr="antn07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8977"/>
            <a:ext cx="2516432" cy="15872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3212976"/>
            <a:ext cx="81369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sz="5400" kern="0" dirty="0">
                <a:solidFill>
                  <a:srgbClr val="FF0000"/>
                </a:solidFill>
                <a:latin typeface="MS Mincho" pitchFamily="49" charset="-128"/>
              </a:rPr>
              <a:t>Знать</a:t>
            </a:r>
            <a:r>
              <a:rPr lang="ru-RU" sz="2800" kern="0" dirty="0">
                <a:solidFill>
                  <a:srgbClr val="000000"/>
                </a:solidFill>
                <a:latin typeface="Tahoma"/>
              </a:rPr>
              <a:t>: </a:t>
            </a:r>
            <a:r>
              <a:rPr lang="ru-RU" sz="3200" kern="0" dirty="0">
                <a:solidFill>
                  <a:srgbClr val="000000"/>
                </a:solidFill>
                <a:latin typeface="Tahoma"/>
              </a:rPr>
              <a:t>способ выбора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sz="3200" i="1" kern="0" dirty="0">
                <a:solidFill>
                  <a:srgbClr val="000000"/>
                </a:solidFill>
                <a:latin typeface="Tahoma"/>
              </a:rPr>
              <a:t>  о - ё</a:t>
            </a:r>
            <a:r>
              <a:rPr lang="ru-RU" sz="3200" kern="0" dirty="0">
                <a:solidFill>
                  <a:srgbClr val="000000"/>
                </a:solidFill>
                <a:latin typeface="Tahoma"/>
              </a:rPr>
              <a:t> в корнях слов после шипящих</a:t>
            </a:r>
            <a:r>
              <a:rPr lang="ru-RU" sz="2800" kern="0" dirty="0">
                <a:solidFill>
                  <a:srgbClr val="000000"/>
                </a:solidFill>
                <a:latin typeface="Tahoma"/>
              </a:rPr>
              <a:t>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sz="5400" kern="0" dirty="0">
                <a:solidFill>
                  <a:srgbClr val="FF0000"/>
                </a:solidFill>
                <a:latin typeface="MS Mincho" pitchFamily="49" charset="-128"/>
              </a:rPr>
              <a:t>Уметь</a:t>
            </a:r>
            <a:r>
              <a:rPr lang="ru-RU" sz="2800" kern="0" dirty="0">
                <a:solidFill>
                  <a:srgbClr val="000000"/>
                </a:solidFill>
                <a:latin typeface="Tahoma"/>
              </a:rPr>
              <a:t>: </a:t>
            </a:r>
            <a:r>
              <a:rPr lang="ru-RU" sz="3600" kern="0" dirty="0">
                <a:solidFill>
                  <a:srgbClr val="000000"/>
                </a:solidFill>
                <a:latin typeface="Tahoma"/>
              </a:rPr>
              <a:t>обосновывать выбор </a:t>
            </a:r>
            <a:r>
              <a:rPr lang="ru-RU" sz="3600" b="1" i="1" kern="0" dirty="0">
                <a:solidFill>
                  <a:srgbClr val="000000"/>
                </a:solidFill>
                <a:latin typeface="Tahoma"/>
              </a:rPr>
              <a:t>о - ё</a:t>
            </a:r>
            <a:r>
              <a:rPr lang="ru-RU" sz="3600" b="1" kern="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3600" kern="0" dirty="0">
                <a:solidFill>
                  <a:srgbClr val="000000"/>
                </a:solidFill>
                <a:latin typeface="Tahoma"/>
              </a:rPr>
              <a:t>в корнях слов после шипящих.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46013"/>
            <a:ext cx="4716016" cy="438813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3600" b="1" dirty="0" smtClean="0">
                <a:solidFill>
                  <a:schemeClr val="tx1"/>
                </a:solidFill>
                <a:effectLst/>
              </a:rPr>
              <a:t>ж</a:t>
            </a:r>
            <a:r>
              <a:rPr lang="ru-RU" sz="3600" b="1" dirty="0" smtClean="0">
                <a:solidFill>
                  <a:srgbClr val="FF0000"/>
                </a:solidFill>
                <a:effectLst/>
              </a:rPr>
              <a:t>ё</a:t>
            </a:r>
            <a:r>
              <a:rPr lang="ru-RU" sz="3600" b="1" dirty="0" smtClean="0">
                <a:solidFill>
                  <a:schemeClr val="tx1"/>
                </a:solidFill>
                <a:effectLst/>
              </a:rPr>
              <a:t>лтый - ж</a:t>
            </a:r>
            <a:r>
              <a:rPr lang="ru-RU" sz="3600" b="1" dirty="0" smtClean="0">
                <a:solidFill>
                  <a:srgbClr val="FF0000"/>
                </a:solidFill>
                <a:effectLst/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  <a:effectLst/>
              </a:rPr>
              <a:t>лтеть</a:t>
            </a:r>
            <a:br>
              <a:rPr lang="ru-RU" sz="3600" b="1" dirty="0" smtClean="0">
                <a:solidFill>
                  <a:schemeClr val="tx1"/>
                </a:solidFill>
                <a:effectLst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</a:rPr>
              <a:t>ш</a:t>
            </a:r>
            <a:r>
              <a:rPr lang="ru-RU" sz="3600" b="1" dirty="0" smtClean="0">
                <a:solidFill>
                  <a:srgbClr val="FF0000"/>
                </a:solidFill>
                <a:effectLst/>
              </a:rPr>
              <a:t>ё</a:t>
            </a:r>
            <a:r>
              <a:rPr lang="ru-RU" sz="3600" b="1" dirty="0" smtClean="0">
                <a:solidFill>
                  <a:schemeClr val="tx1"/>
                </a:solidFill>
                <a:effectLst/>
              </a:rPr>
              <a:t>лк - ш</a:t>
            </a:r>
            <a:r>
              <a:rPr lang="ru-RU" sz="3600" b="1" dirty="0" smtClean="0">
                <a:solidFill>
                  <a:srgbClr val="FF0000"/>
                </a:solidFill>
                <a:effectLst/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  <a:effectLst/>
              </a:rPr>
              <a:t>лка</a:t>
            </a:r>
            <a:br>
              <a:rPr lang="ru-RU" sz="3600" b="1" dirty="0" smtClean="0">
                <a:solidFill>
                  <a:schemeClr val="tx1"/>
                </a:solidFill>
                <a:effectLst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</a:rPr>
              <a:t>ч</a:t>
            </a:r>
            <a:r>
              <a:rPr lang="ru-RU" sz="3600" b="1" dirty="0" smtClean="0">
                <a:solidFill>
                  <a:srgbClr val="FF0000"/>
                </a:solidFill>
                <a:effectLst/>
              </a:rPr>
              <a:t>ё</a:t>
            </a:r>
            <a:r>
              <a:rPr lang="ru-RU" sz="3600" b="1" dirty="0" smtClean="0">
                <a:solidFill>
                  <a:schemeClr val="tx1"/>
                </a:solidFill>
                <a:effectLst/>
              </a:rPr>
              <a:t>тко- выч</a:t>
            </a:r>
            <a:r>
              <a:rPr lang="ru-RU" sz="3600" b="1" dirty="0" smtClean="0">
                <a:solidFill>
                  <a:srgbClr val="FF0000"/>
                </a:solidFill>
                <a:effectLst/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  <a:effectLst/>
              </a:rPr>
              <a:t>т</a:t>
            </a:r>
            <a:br>
              <a:rPr lang="ru-RU" sz="3600" b="1" dirty="0" smtClean="0">
                <a:solidFill>
                  <a:schemeClr val="tx1"/>
                </a:solidFill>
                <a:effectLst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</a:rPr>
              <a:t>щ</a:t>
            </a:r>
            <a:r>
              <a:rPr lang="ru-RU" sz="3600" b="1" dirty="0" smtClean="0">
                <a:solidFill>
                  <a:srgbClr val="FF0000"/>
                </a:solidFill>
                <a:effectLst/>
              </a:rPr>
              <a:t>ё</a:t>
            </a:r>
            <a:r>
              <a:rPr lang="ru-RU" sz="3600" b="1" dirty="0" smtClean="0">
                <a:solidFill>
                  <a:schemeClr val="tx1"/>
                </a:solidFill>
                <a:effectLst/>
              </a:rPr>
              <a:t>лкнуть - щ</a:t>
            </a:r>
            <a:r>
              <a:rPr lang="ru-RU" sz="3600" b="1" dirty="0" smtClean="0">
                <a:solidFill>
                  <a:srgbClr val="FF0000"/>
                </a:solidFill>
                <a:effectLst/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  <a:effectLst/>
              </a:rPr>
              <a:t>лчок</a:t>
            </a:r>
            <a:br>
              <a:rPr lang="ru-RU" sz="3600" b="1" dirty="0" smtClean="0">
                <a:solidFill>
                  <a:schemeClr val="tx1"/>
                </a:solidFill>
                <a:effectLst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</a:rPr>
              <a:t>пч</a:t>
            </a:r>
            <a:r>
              <a:rPr lang="ru-RU" sz="3600" b="1" dirty="0" smtClean="0">
                <a:solidFill>
                  <a:srgbClr val="FF0000"/>
                </a:solidFill>
                <a:effectLst/>
              </a:rPr>
              <a:t>ё</a:t>
            </a:r>
            <a:r>
              <a:rPr lang="ru-RU" sz="3600" b="1" dirty="0" smtClean="0">
                <a:solidFill>
                  <a:schemeClr val="tx1"/>
                </a:solidFill>
                <a:effectLst/>
              </a:rPr>
              <a:t>лка - пч</a:t>
            </a:r>
            <a:r>
              <a:rPr lang="ru-RU" sz="3600" b="1" dirty="0" smtClean="0">
                <a:solidFill>
                  <a:srgbClr val="FF0000"/>
                </a:solidFill>
                <a:effectLst/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  <a:effectLst/>
              </a:rPr>
              <a:t>ла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5038" y="116632"/>
            <a:ext cx="8183880" cy="10001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«НАБЛЮДАЕМ, РАЗМЫШЛЯЕМ»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05929" y="1657603"/>
            <a:ext cx="3433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mtClean="0">
                <a:solidFill>
                  <a:prstClr val="black"/>
                </a:solidFill>
                <a:ea typeface="+mj-ea"/>
                <a:cs typeface="+mj-cs"/>
              </a:rPr>
              <a:t>крыжовник-</a:t>
            </a:r>
            <a:r>
              <a:rPr lang="ru-RU" sz="3600" b="1" dirty="0" smtClean="0">
                <a:solidFill>
                  <a:prstClr val="black"/>
                </a:solidFill>
                <a:ea typeface="+mj-ea"/>
                <a:cs typeface="+mj-cs"/>
              </a:rPr>
              <a:t>…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82762" y="2469503"/>
            <a:ext cx="1697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ea typeface="+mj-ea"/>
                <a:cs typeface="+mj-cs"/>
              </a:rPr>
              <a:t>шок-…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87216" y="3346560"/>
            <a:ext cx="2404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ea typeface="+mj-ea"/>
                <a:cs typeface="+mj-cs"/>
              </a:rPr>
              <a:t>шорох -…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82762" y="5733256"/>
            <a:ext cx="2085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ea typeface="+mj-ea"/>
                <a:cs typeface="+mj-cs"/>
              </a:rPr>
              <a:t>шов - …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60998" y="4149080"/>
            <a:ext cx="2932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ea typeface="+mj-ea"/>
                <a:cs typeface="+mj-cs"/>
              </a:rPr>
              <a:t>трущоба -…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08722" y="4941168"/>
            <a:ext cx="3939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mtClean="0">
                <a:solidFill>
                  <a:prstClr val="black"/>
                </a:solidFill>
                <a:ea typeface="+mj-ea"/>
                <a:cs typeface="+mj-cs"/>
              </a:rPr>
              <a:t>чопорный </a:t>
            </a:r>
            <a:r>
              <a:rPr lang="ru-RU" sz="3600" b="1" dirty="0" smtClean="0">
                <a:solidFill>
                  <a:prstClr val="black"/>
                </a:solidFill>
                <a:ea typeface="+mj-ea"/>
                <a:cs typeface="+mj-cs"/>
              </a:rPr>
              <a:t>- …</a:t>
            </a:r>
            <a:endParaRPr lang="ru-RU" sz="36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611560" y="1628800"/>
            <a:ext cx="72008" cy="220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546215" y="5623066"/>
            <a:ext cx="72008" cy="220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220072" y="4830978"/>
            <a:ext cx="72008" cy="220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253349" y="4141953"/>
            <a:ext cx="72008" cy="220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686329" y="3272340"/>
            <a:ext cx="72008" cy="220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650325" y="2378227"/>
            <a:ext cx="72008" cy="220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404496" y="1626263"/>
            <a:ext cx="72008" cy="220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605282" y="2433954"/>
            <a:ext cx="72008" cy="220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33274" y="3237503"/>
            <a:ext cx="72008" cy="220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605282" y="4038890"/>
            <a:ext cx="72008" cy="220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799964" y="4831783"/>
            <a:ext cx="72008" cy="220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1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105156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Вывод: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187952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smtClean="0"/>
              <a:t>под ударением в корне слова после шипящего пишем Ё, 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ru-RU" sz="3200" b="1" dirty="0" smtClean="0"/>
              <a:t>если к данному слову можно подобрать проверочное слово с буквой Е;</a:t>
            </a:r>
          </a:p>
          <a:p>
            <a:pPr marL="0" indent="0">
              <a:buNone/>
              <a:tabLst>
                <a:tab pos="0" algn="l"/>
              </a:tabLst>
            </a:pPr>
            <a:endParaRPr lang="ru-RU" sz="3200" b="1" dirty="0" smtClean="0"/>
          </a:p>
          <a:p>
            <a:pPr marL="0" indent="0">
              <a:buNone/>
              <a:tabLst>
                <a:tab pos="0" algn="l"/>
              </a:tabLst>
            </a:pPr>
            <a:r>
              <a:rPr lang="ru-RU" sz="3200" b="1" dirty="0" smtClean="0"/>
              <a:t>пишем О, если проверочного слова нет.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данным проверочным словам подберите проверяемые слова:</a:t>
            </a:r>
            <a:endParaRPr lang="ru-RU" dirty="0"/>
          </a:p>
        </p:txBody>
      </p:sp>
      <p:sp>
        <p:nvSpPr>
          <p:cNvPr id="9" name="AutoShape 6"/>
          <p:cNvSpPr>
            <a:spLocks noGrp="1" noChangeArrowheads="1"/>
          </p:cNvSpPr>
          <p:nvPr>
            <p:ph idx="1"/>
          </p:nvPr>
        </p:nvSpPr>
        <p:spPr bwMode="auto">
          <a:xfrm>
            <a:off x="395536" y="1412776"/>
            <a:ext cx="3718734" cy="5196064"/>
          </a:xfrm>
          <a:prstGeom prst="roundRect">
            <a:avLst/>
          </a:prstGeom>
          <a:solidFill>
            <a:srgbClr val="FBD5F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rmAutofit fontScale="92500" lnSpcReduction="20000"/>
          </a:bodyPr>
          <a:lstStyle/>
          <a:p>
            <a:pPr algn="ctr"/>
            <a:endParaRPr lang="ru-RU" sz="2400" dirty="0"/>
          </a:p>
          <a:p>
            <a:pPr algn="ctr">
              <a:buNone/>
            </a:pPr>
            <a:r>
              <a:rPr lang="ru-RU" sz="5800" dirty="0"/>
              <a:t>реш</a:t>
            </a:r>
            <a:r>
              <a:rPr lang="ru-RU" sz="5800" b="1" u="sng" dirty="0">
                <a:solidFill>
                  <a:srgbClr val="CC3300"/>
                </a:solidFill>
              </a:rPr>
              <a:t>е</a:t>
            </a:r>
            <a:r>
              <a:rPr lang="ru-RU" sz="5800" dirty="0"/>
              <a:t>то</a:t>
            </a:r>
          </a:p>
          <a:p>
            <a:pPr algn="ctr">
              <a:buNone/>
            </a:pPr>
            <a:r>
              <a:rPr lang="ru-RU" sz="5800" dirty="0"/>
              <a:t>щ</a:t>
            </a:r>
            <a:r>
              <a:rPr lang="ru-RU" sz="5800" b="1" u="sng" dirty="0">
                <a:solidFill>
                  <a:srgbClr val="CC3300"/>
                </a:solidFill>
              </a:rPr>
              <a:t>е</a:t>
            </a:r>
            <a:r>
              <a:rPr lang="ru-RU" sz="5800" dirty="0"/>
              <a:t>тина</a:t>
            </a:r>
          </a:p>
          <a:p>
            <a:pPr algn="ctr">
              <a:buNone/>
            </a:pPr>
            <a:r>
              <a:rPr lang="ru-RU" sz="5800" dirty="0"/>
              <a:t>расч</a:t>
            </a:r>
            <a:r>
              <a:rPr lang="ru-RU" sz="5800" b="1" u="sng" dirty="0">
                <a:solidFill>
                  <a:srgbClr val="CC3300"/>
                </a:solidFill>
              </a:rPr>
              <a:t>е</a:t>
            </a:r>
            <a:r>
              <a:rPr lang="ru-RU" sz="5800" dirty="0"/>
              <a:t>сать</a:t>
            </a:r>
          </a:p>
          <a:p>
            <a:pPr algn="ctr">
              <a:buNone/>
            </a:pPr>
            <a:r>
              <a:rPr lang="ru-RU" sz="5800" dirty="0" smtClean="0"/>
              <a:t>ш</a:t>
            </a:r>
            <a:r>
              <a:rPr lang="ru-RU" sz="5800" b="1" u="sng" dirty="0" smtClean="0">
                <a:solidFill>
                  <a:srgbClr val="CC3300"/>
                </a:solidFill>
              </a:rPr>
              <a:t>е</a:t>
            </a:r>
            <a:r>
              <a:rPr lang="ru-RU" sz="5800" dirty="0" smtClean="0"/>
              <a:t>дший</a:t>
            </a:r>
          </a:p>
          <a:p>
            <a:pPr algn="ctr">
              <a:buNone/>
            </a:pPr>
            <a:r>
              <a:rPr lang="ru-RU" sz="5800" dirty="0" smtClean="0"/>
              <a:t>ж</a:t>
            </a:r>
            <a:r>
              <a:rPr lang="ru-RU" sz="5800" b="1" u="sng" dirty="0" smtClean="0">
                <a:solidFill>
                  <a:srgbClr val="CC3300"/>
                </a:solidFill>
              </a:rPr>
              <a:t>е</a:t>
            </a:r>
            <a:r>
              <a:rPr lang="ru-RU" sz="5800" dirty="0" smtClean="0"/>
              <a:t>лобок</a:t>
            </a:r>
            <a:endParaRPr lang="ru-RU" sz="5800" dirty="0"/>
          </a:p>
          <a:p>
            <a:pPr algn="ctr"/>
            <a:endParaRPr lang="ru-RU" sz="2400" dirty="0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10800000">
            <a:off x="5076056" y="1412776"/>
            <a:ext cx="3600400" cy="5256584"/>
          </a:xfrm>
          <a:prstGeom prst="roundRect">
            <a:avLst/>
          </a:prstGeom>
          <a:solidFill>
            <a:srgbClr val="E3FFA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5400" dirty="0" smtClean="0"/>
              <a:t>реш</a:t>
            </a:r>
            <a:r>
              <a:rPr lang="ru-RU" sz="5400" b="1" u="sng" dirty="0" smtClean="0">
                <a:solidFill>
                  <a:srgbClr val="CC3300"/>
                </a:solidFill>
              </a:rPr>
              <a:t>ё</a:t>
            </a:r>
            <a:r>
              <a:rPr lang="ru-RU" sz="5400" dirty="0" smtClean="0"/>
              <a:t>та</a:t>
            </a:r>
            <a:endParaRPr lang="ru-RU" sz="5400" dirty="0"/>
          </a:p>
          <a:p>
            <a:pPr algn="ctr"/>
            <a:r>
              <a:rPr lang="ru-RU" sz="5400" dirty="0"/>
              <a:t>щ</a:t>
            </a:r>
            <a:r>
              <a:rPr lang="ru-RU" sz="5400" b="1" u="sng" dirty="0">
                <a:solidFill>
                  <a:srgbClr val="CC3300"/>
                </a:solidFill>
              </a:rPr>
              <a:t>ё</a:t>
            </a:r>
            <a:r>
              <a:rPr lang="ru-RU" sz="5400" dirty="0"/>
              <a:t>тка</a:t>
            </a:r>
          </a:p>
          <a:p>
            <a:pPr algn="ctr"/>
            <a:r>
              <a:rPr lang="ru-RU" sz="5400" dirty="0"/>
              <a:t>расч</a:t>
            </a:r>
            <a:r>
              <a:rPr lang="ru-RU" sz="5400" b="1" u="sng" dirty="0">
                <a:solidFill>
                  <a:srgbClr val="CC3300"/>
                </a:solidFill>
              </a:rPr>
              <a:t>ё</a:t>
            </a:r>
            <a:r>
              <a:rPr lang="ru-RU" sz="5400" dirty="0"/>
              <a:t>ска</a:t>
            </a:r>
          </a:p>
          <a:p>
            <a:pPr algn="ctr"/>
            <a:r>
              <a:rPr lang="ru-RU" sz="5400" dirty="0"/>
              <a:t>ш</a:t>
            </a:r>
            <a:r>
              <a:rPr lang="ru-RU" sz="5400" b="1" u="sng" dirty="0">
                <a:solidFill>
                  <a:srgbClr val="CC3300"/>
                </a:solidFill>
              </a:rPr>
              <a:t>ё</a:t>
            </a:r>
            <a:r>
              <a:rPr lang="ru-RU" sz="5400" dirty="0"/>
              <a:t>л</a:t>
            </a:r>
          </a:p>
          <a:p>
            <a:pPr algn="ctr"/>
            <a:r>
              <a:rPr lang="ru-RU" sz="5400" dirty="0"/>
              <a:t>ж</a:t>
            </a:r>
            <a:r>
              <a:rPr lang="ru-RU" sz="5400" b="1" u="sng" dirty="0">
                <a:solidFill>
                  <a:srgbClr val="CC3300"/>
                </a:solidFill>
              </a:rPr>
              <a:t>ё</a:t>
            </a:r>
            <a:r>
              <a:rPr lang="ru-RU" sz="5400" dirty="0"/>
              <a:t>лоб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Grp="1" noChangeArrowheads="1"/>
          </p:cNvSpPr>
          <p:nvPr>
            <p:ph idx="1"/>
          </p:nvPr>
        </p:nvSpPr>
        <p:spPr bwMode="auto">
          <a:xfrm>
            <a:off x="179512" y="188640"/>
            <a:ext cx="8712968" cy="2597418"/>
          </a:xfrm>
          <a:prstGeom prst="horizontalScroll">
            <a:avLst/>
          </a:prstGeom>
          <a:solidFill>
            <a:srgbClr val="E5E5F3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/>
              <a:t>К основам </a:t>
            </a:r>
            <a:r>
              <a:rPr lang="ru-RU" sz="2800" b="1" i="1" dirty="0" smtClean="0"/>
              <a:t>существительных  прибавьте уменьшительно-ласкательные суффиксы,       </a:t>
            </a:r>
          </a:p>
          <a:p>
            <a:pPr marL="0" indent="0">
              <a:buNone/>
            </a:pPr>
            <a:r>
              <a:rPr lang="ru-RU" sz="2800" b="1" i="1" dirty="0" smtClean="0"/>
              <a:t>в полученных </a:t>
            </a:r>
            <a:r>
              <a:rPr lang="ru-RU" sz="2800" b="1" i="1" dirty="0"/>
              <a:t>словах обозначьте  </a:t>
            </a:r>
            <a:r>
              <a:rPr lang="ru-RU" sz="2800" b="1" i="1" dirty="0" smtClean="0"/>
              <a:t>орфограмму</a:t>
            </a:r>
            <a:endParaRPr lang="ru-RU" sz="28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24433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 smtClean="0"/>
              <a:t>Образец: Щ</a:t>
            </a:r>
            <a:r>
              <a:rPr lang="ru-RU" sz="4800" i="1" u="sng" dirty="0" smtClean="0"/>
              <a:t>е</a:t>
            </a:r>
            <a:r>
              <a:rPr lang="ru-RU" sz="4800" i="1" dirty="0" smtClean="0"/>
              <a:t>ка – щ</a:t>
            </a:r>
            <a:r>
              <a:rPr lang="ru-RU" sz="4800" i="1" u="sng" dirty="0" smtClean="0"/>
              <a:t>ё</a:t>
            </a:r>
            <a:r>
              <a:rPr lang="ru-RU" sz="4800" i="1" dirty="0" smtClean="0"/>
              <a:t>чка </a:t>
            </a:r>
            <a:endParaRPr lang="ru-RU" sz="48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725144"/>
            <a:ext cx="78186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пчела, шерсть, черта, щель, жердь</a:t>
            </a:r>
            <a:endParaRPr lang="ru-RU" sz="44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V="1">
            <a:off x="6072198" y="3071810"/>
            <a:ext cx="7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5715008" y="307181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951658" y="3153075"/>
            <a:ext cx="71438" cy="2959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Дуга 21"/>
          <p:cNvSpPr/>
          <p:nvPr/>
        </p:nvSpPr>
        <p:spPr>
          <a:xfrm>
            <a:off x="5546410" y="2786058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flipH="1">
            <a:off x="5097784" y="3143248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6876256" y="3188967"/>
            <a:ext cx="71438" cy="2600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394</Words>
  <Application>Microsoft Office PowerPoint</Application>
  <PresentationFormat>Экран (4:3)</PresentationFormat>
  <Paragraphs>111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ТЕМА УРОКА:</vt:lpstr>
      <vt:lpstr>жёлтый  крыжовник шёлк  чётко   пчёлка  шок шов  щёчка шорох трущоба щёлкнуть чопорный    </vt:lpstr>
      <vt:lpstr>жёлтый          крыжовник шёлк              шок чётко              шорох щёлкнуть       трущоба пчёлка           чопорный                        шов</vt:lpstr>
      <vt:lpstr> Тема урока:</vt:lpstr>
      <vt:lpstr>Цели на уроке:</vt:lpstr>
      <vt:lpstr>жёлтый - желтеть шёлк - шелка чётко- вычет щёлкнуть - щелчок пчёлка - пчела</vt:lpstr>
      <vt:lpstr>Вывод:</vt:lpstr>
      <vt:lpstr>К данным проверочным словам подберите проверяемые слова:</vt:lpstr>
      <vt:lpstr>Презентация PowerPoint</vt:lpstr>
      <vt:lpstr>«ё» ш…мпол щ…лкать расч…т ч…лка обж…ра щ…чка  «о» ш…рник ш…рох щ…тка реш…тка ш…в капюш…н</vt:lpstr>
      <vt:lpstr>Выполни тест</vt:lpstr>
      <vt:lpstr>Презентация PowerPoint</vt:lpstr>
      <vt:lpstr>Презентация PowerPoint</vt:lpstr>
      <vt:lpstr>Подведём итоги урока</vt:lpstr>
      <vt:lpstr>самооценка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Grey Wolf</dc:creator>
  <cp:lastModifiedBy>Оля</cp:lastModifiedBy>
  <cp:revision>44</cp:revision>
  <cp:lastPrinted>2013-01-22T18:45:34Z</cp:lastPrinted>
  <dcterms:created xsi:type="dcterms:W3CDTF">2011-01-26T15:03:39Z</dcterms:created>
  <dcterms:modified xsi:type="dcterms:W3CDTF">2013-01-22T19:09:32Z</dcterms:modified>
</cp:coreProperties>
</file>