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1" r:id="rId2"/>
  </p:sldMasterIdLst>
  <p:sldIdLst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77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EFA1E-3667-405B-8298-7257A42091CD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E4D94-1E20-40CF-AC4A-32790250C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789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789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789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789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89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89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89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89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89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90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90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90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790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790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F12C4CF-E740-4550-9DFA-B578D788D0A9}" type="datetimeFigureOut">
              <a:rPr lang="ru-RU"/>
              <a:pPr/>
              <a:t>31.03.2020</a:t>
            </a:fld>
            <a:endParaRPr lang="ru-RU"/>
          </a:p>
        </p:txBody>
      </p:sp>
      <p:sp>
        <p:nvSpPr>
          <p:cNvPr id="3790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90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78EF5AC-8959-462D-8E53-25010438E83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79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79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5D8946-0616-43A2-AE24-B09C127E34D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30AF150-A9E0-4486-BF46-472AA83BEDF9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33FECB-52C6-41D1-800F-586AB25B6F6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4563835-E168-4153-9689-272A15501887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60A302-F35D-4DB2-A7F1-27EECE79C3B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4A12F47-FA7C-4E84-9649-D9D31B238AEF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006BDA-88E8-48AC-97BF-25009262F7B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938F8BC-6AD1-4592-8E42-FA935968544D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8D650C-CAF9-452D-9690-C1E200ADA7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2C041D4-B651-41FF-B2F2-7C25ED5D0938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74045E-4ED3-463B-9D3A-A1CC723C63B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F09BD66-2185-466E-8D9F-633EE0BC5F5C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05066C-C790-4928-8249-99B2E080384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5C812AD-224A-4BEE-877A-0F50786ABB24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DD9D76-E7E9-4B1D-95C7-818CE7FA81E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02196B0-8DF9-49A2-93F0-D3F5DD188F96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C12EB5-50E7-439F-90B0-C17B26240E4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AC507BF-8635-4A68-B1FC-DBB2189624DE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1120E-8BA9-46BF-A099-0B776D62B6D8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AA5E9-7811-463E-91E4-C6F27D8CB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A96A19-E2B1-44AF-AAC3-4321AA763B5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E3A13F2-1440-47CC-91C8-F996E7D77907}" type="datetimeFigureOut">
              <a:rPr lang="ru-RU"/>
              <a:pPr/>
              <a:t>31.03.2020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F6E7F-9676-4B1C-9CD9-A37B1C013D62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8A661-887E-476A-9CBA-8E8E07BA7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5F383-9E2A-43F8-96EC-2A8C0CEE6F45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7FE79-467E-48E5-BF19-9E63F9C23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04D0A-D2B5-48AA-AB85-C692CB7C7039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4705-54C8-48A4-AA7B-7B84D8B325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0DAB0-C0EA-481B-871A-87EEE34E1AE5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BF122-E7C5-4B25-8AF5-95199E52B3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E5D9F-776D-473B-9937-33B32CB78666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F824F-AC2F-4D5B-9FE9-5CADC275B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6F39-9224-43AF-A8CC-2D839E070475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F4520-6860-48EF-B4E8-9D6025676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36DD-7A20-45F3-87D9-04834503D76A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55D71-CC39-45CD-8903-AE97827E3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2E6AF6-8E0F-4A12-AD5B-64ABE0AC4491}" type="datetimeFigureOut">
              <a:rPr lang="ru-RU"/>
              <a:pPr>
                <a:defRPr/>
              </a:pPr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92CE775A-9379-4EB6-B093-155BAE8F1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20" r:id="rId6"/>
    <p:sldLayoutId id="2147483721" r:id="rId7"/>
    <p:sldLayoutId id="2147483704" r:id="rId8"/>
    <p:sldLayoutId id="2147483703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5305EE0B-9A5F-48AF-BB74-3CD1A562890A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686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68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68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368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68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368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3687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AF2CB30-0B6C-46BF-9C1B-542CA7F38EEB}" type="datetimeFigureOut">
              <a:rPr lang="ru-RU"/>
              <a:pPr/>
              <a:t>31.03.2020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-963613"/>
            <a:ext cx="8374063" cy="5400676"/>
          </a:xfrm>
        </p:spPr>
        <p:txBody>
          <a:bodyPr/>
          <a:lstStyle/>
          <a:p>
            <a:r>
              <a:rPr lang="uk-UA" b="1">
                <a:solidFill>
                  <a:srgbClr val="0F7739"/>
                </a:solidFill>
                <a:latin typeface="Monotype Corsiva" pitchFamily="66" charset="0"/>
              </a:rPr>
              <a:t>           </a:t>
            </a:r>
            <a:br>
              <a:rPr lang="uk-UA" b="1">
                <a:solidFill>
                  <a:srgbClr val="0F7739"/>
                </a:solidFill>
                <a:latin typeface="Monotype Corsiva" pitchFamily="66" charset="0"/>
              </a:rPr>
            </a:br>
            <a:r>
              <a:rPr lang="uk-UA" b="1">
                <a:solidFill>
                  <a:srgbClr val="0F7739"/>
                </a:solidFill>
                <a:latin typeface="Monotype Corsiva" pitchFamily="66" charset="0"/>
              </a:rPr>
              <a:t>                Тема. </a:t>
            </a:r>
            <a:br>
              <a:rPr lang="uk-UA" b="1">
                <a:solidFill>
                  <a:srgbClr val="0F7739"/>
                </a:solidFill>
                <a:latin typeface="Monotype Corsiva" pitchFamily="66" charset="0"/>
              </a:rPr>
            </a:br>
            <a:r>
              <a:rPr lang="uk-UA" b="1">
                <a:solidFill>
                  <a:srgbClr val="0F7739"/>
                </a:solidFill>
                <a:latin typeface="Monotype Corsiva" pitchFamily="66" charset="0"/>
              </a:rPr>
              <a:t>Двокрапка і тире при     </a:t>
            </a:r>
            <a:br>
              <a:rPr lang="uk-UA" b="1">
                <a:solidFill>
                  <a:srgbClr val="0F7739"/>
                </a:solidFill>
                <a:latin typeface="Monotype Corsiva" pitchFamily="66" charset="0"/>
              </a:rPr>
            </a:br>
            <a:r>
              <a:rPr lang="uk-UA" b="1">
                <a:solidFill>
                  <a:srgbClr val="0F7739"/>
                </a:solidFill>
                <a:latin typeface="Monotype Corsiva" pitchFamily="66" charset="0"/>
              </a:rPr>
              <a:t>  узагальнювальних словах у  </a:t>
            </a:r>
            <a:br>
              <a:rPr lang="uk-UA" b="1">
                <a:solidFill>
                  <a:srgbClr val="0F7739"/>
                </a:solidFill>
                <a:latin typeface="Monotype Corsiva" pitchFamily="66" charset="0"/>
              </a:rPr>
            </a:br>
            <a:r>
              <a:rPr lang="uk-UA" b="1">
                <a:solidFill>
                  <a:srgbClr val="0F7739"/>
                </a:solidFill>
                <a:latin typeface="Monotype Corsiva" pitchFamily="66" charset="0"/>
              </a:rPr>
              <a:t>    реченнях з однорідними </a:t>
            </a:r>
            <a:br>
              <a:rPr lang="uk-UA" b="1">
                <a:solidFill>
                  <a:srgbClr val="0F7739"/>
                </a:solidFill>
                <a:latin typeface="Monotype Corsiva" pitchFamily="66" charset="0"/>
              </a:rPr>
            </a:br>
            <a:r>
              <a:rPr lang="uk-UA" b="1">
                <a:solidFill>
                  <a:srgbClr val="0F7739"/>
                </a:solidFill>
                <a:latin typeface="Monotype Corsiva" pitchFamily="66" charset="0"/>
              </a:rPr>
              <a:t>                 членами.</a:t>
            </a:r>
            <a:endParaRPr lang="ru-RU" b="1">
              <a:solidFill>
                <a:srgbClr val="0F7739"/>
              </a:solidFill>
              <a:latin typeface="Monotype Corsiva" pitchFamily="66" charset="0"/>
            </a:endParaRPr>
          </a:p>
        </p:txBody>
      </p:sp>
      <p:pic>
        <p:nvPicPr>
          <p:cNvPr id="27656" name="Picture 2" descr="Результат пошуку зображень за запитом &quot;учн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3413" y="3000375"/>
            <a:ext cx="2160587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Результат пошуку зображень за запитом &quot;школа png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52963"/>
            <a:ext cx="91440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3924300" y="981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1547813" y="692150"/>
            <a:ext cx="64325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6600" b="1">
                <a:solidFill>
                  <a:schemeClr val="accent1"/>
                </a:solidFill>
              </a:rPr>
              <a:t>Бажаю успіхів!</a:t>
            </a:r>
          </a:p>
          <a:p>
            <a:r>
              <a:rPr lang="uk-UA" sz="6600" b="1">
                <a:solidFill>
                  <a:schemeClr val="accent1"/>
                </a:solidFill>
              </a:rPr>
              <a:t>Гарного дня!</a:t>
            </a:r>
            <a:endParaRPr lang="ru-RU" sz="66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Пов’язане зображенн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92600"/>
            <a:ext cx="235902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075612" cy="1417638"/>
          </a:xfrm>
          <a:solidFill>
            <a:schemeClr val="accent1">
              <a:alpha val="98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i="1" dirty="0" smtClean="0">
                <a:solidFill>
                  <a:schemeClr val="bg1"/>
                </a:solidFill>
              </a:rPr>
              <a:t>Чому в реченнях з однаковими однорідними членами різні розділові знаки? Чим можна це пояснити?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44675"/>
            <a:ext cx="7772400" cy="4175125"/>
          </a:xfrm>
        </p:spPr>
        <p:txBody>
          <a:bodyPr>
            <a:normAutofit/>
          </a:bodyPr>
          <a:lstStyle/>
          <a:p>
            <a:pPr marL="274320" indent="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uk-UA" sz="3200" dirty="0" smtClean="0"/>
              <a:t>Для дитячого організму корисні страви: борщ і каша, овочевий салат і молочний суп.</a:t>
            </a:r>
          </a:p>
          <a:p>
            <a:pPr marL="274320" indent="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uk-UA" sz="3200" dirty="0" smtClean="0"/>
              <a:t>Для дитячого організму корисні борщ і каша, овочевий салат і молочний суп.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17145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sz="3200" b="1" dirty="0" smtClean="0">
                <a:solidFill>
                  <a:schemeClr val="bg1"/>
                </a:solidFill>
              </a:rPr>
              <a:t>Доповніть речення потрібними за змістом однорідними членами речення. Визначити, чи всі речення мають узагальню вальне слово?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sz="quarter" idx="1"/>
          </p:nvPr>
        </p:nvSpPr>
        <p:spPr>
          <a:xfrm>
            <a:off x="539750" y="2276475"/>
            <a:ext cx="8147050" cy="3743325"/>
          </a:xfrm>
        </p:spPr>
        <p:txBody>
          <a:bodyPr/>
          <a:lstStyle/>
          <a:p>
            <a:pPr eaLnBrk="1" hangingPunct="1"/>
            <a:r>
              <a:rPr lang="uk-UA" sz="3600" smtClean="0"/>
              <a:t>Шкодять моєму здоров’ю такі продукти: … </a:t>
            </a:r>
          </a:p>
          <a:p>
            <a:pPr eaLnBrk="1" hangingPunct="1"/>
            <a:r>
              <a:rPr lang="uk-UA" sz="3600" smtClean="0"/>
              <a:t>Шкодять моїм зубам такі продукти: …</a:t>
            </a:r>
          </a:p>
          <a:p>
            <a:pPr eaLnBrk="1" hangingPunct="1"/>
            <a:r>
              <a:rPr lang="uk-UA" sz="3600" smtClean="0"/>
              <a:t>Шкодять моєму зорові …</a:t>
            </a:r>
          </a:p>
          <a:p>
            <a:pPr eaLnBrk="1" hangingPunct="1"/>
            <a:endParaRPr lang="ru-RU" smtClean="0"/>
          </a:p>
        </p:txBody>
      </p:sp>
      <p:pic>
        <p:nvPicPr>
          <p:cNvPr id="15363" name="Picture 4" descr="Пов’язане зображенн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2875" y="4076700"/>
            <a:ext cx="265112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Укажіть, який розділовий знак і де саме потрібно поставити в поданому реченні:</a:t>
            </a: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>
          <a:xfrm>
            <a:off x="684213" y="1557338"/>
            <a:ext cx="8002587" cy="46799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z="2800" b="1" i="1" smtClean="0"/>
              <a:t>Радощі і чорну днину все я з вами розділю </a:t>
            </a:r>
            <a:r>
              <a:rPr lang="uk-UA" sz="2800" i="1" smtClean="0"/>
              <a:t>(П. Тичина).</a:t>
            </a:r>
            <a:endParaRPr lang="uk-UA" sz="28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800" smtClean="0"/>
              <a:t>а) тире після слова «днину»;</a:t>
            </a:r>
          </a:p>
          <a:p>
            <a:pPr eaLnBrk="1" hangingPunct="1">
              <a:buFont typeface="Wingdings 2" pitchFamily="18" charset="2"/>
              <a:buNone/>
            </a:pPr>
            <a:endParaRPr lang="uk-UA" sz="28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800" smtClean="0"/>
              <a:t>б) двокрапку після слова «все»;</a:t>
            </a:r>
          </a:p>
          <a:p>
            <a:pPr eaLnBrk="1" hangingPunct="1">
              <a:buFont typeface="Wingdings 2" pitchFamily="18" charset="2"/>
              <a:buNone/>
            </a:pPr>
            <a:endParaRPr lang="uk-UA" sz="28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800" smtClean="0"/>
              <a:t>в) кому після слова «радощі»;</a:t>
            </a:r>
          </a:p>
          <a:p>
            <a:pPr eaLnBrk="1" hangingPunct="1">
              <a:buFont typeface="Wingdings 2" pitchFamily="18" charset="2"/>
              <a:buNone/>
            </a:pPr>
            <a:endParaRPr lang="uk-UA" sz="28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800" smtClean="0"/>
              <a:t>г) тире після слова «все».</a:t>
            </a:r>
          </a:p>
          <a:p>
            <a:pPr eaLnBrk="1" hangingPunct="1"/>
            <a:endParaRPr lang="ru-RU" smtClean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79388" y="2420938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03232" cy="151216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Позначте речення, у якому перед виділеним сполучником потрібно поставити кому: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>
          <a:xfrm>
            <a:off x="755650" y="2060575"/>
            <a:ext cx="7772400" cy="4572000"/>
          </a:xfrm>
        </p:spPr>
        <p:txBody>
          <a:bodyPr/>
          <a:lstStyle/>
          <a:p>
            <a:pPr eaLnBrk="1" hangingPunct="1"/>
            <a:r>
              <a:rPr lang="uk-UA" sz="3200" smtClean="0"/>
              <a:t>а) Осінь стояла напрочуд погожа </a:t>
            </a:r>
            <a:r>
              <a:rPr lang="uk-UA" sz="3200" b="1" u="sng" smtClean="0"/>
              <a:t>й</a:t>
            </a:r>
            <a:r>
              <a:rPr lang="uk-UA" sz="3200" smtClean="0"/>
              <a:t> тепла.</a:t>
            </a:r>
            <a:endParaRPr lang="en-US" sz="3200" smtClean="0"/>
          </a:p>
          <a:p>
            <a:pPr eaLnBrk="1" hangingPunct="1"/>
            <a:r>
              <a:rPr lang="uk-UA" sz="3200" smtClean="0"/>
              <a:t>б) Степові волошки дивляться на нас із трави, похитують своїми голівками </a:t>
            </a:r>
            <a:r>
              <a:rPr lang="uk-UA" sz="3200" b="1" u="sng" smtClean="0"/>
              <a:t>і</a:t>
            </a:r>
            <a:r>
              <a:rPr lang="uk-UA" sz="3200" smtClean="0"/>
              <a:t> манять до себе.</a:t>
            </a:r>
            <a:endParaRPr lang="en-US" sz="3200" smtClean="0"/>
          </a:p>
          <a:p>
            <a:pPr eaLnBrk="1" hangingPunct="1"/>
            <a:r>
              <a:rPr lang="uk-UA" sz="3200" smtClean="0"/>
              <a:t>в) Я люблю і вітер</a:t>
            </a:r>
            <a:r>
              <a:rPr lang="uk-UA" sz="3200" b="1" u="sng" smtClean="0"/>
              <a:t> і</a:t>
            </a:r>
            <a:r>
              <a:rPr lang="uk-UA" sz="3200" smtClean="0"/>
              <a:t> сніг.</a:t>
            </a:r>
            <a:endParaRPr lang="en-US" sz="3200" smtClean="0"/>
          </a:p>
          <a:p>
            <a:pPr eaLnBrk="1" hangingPunct="1"/>
            <a:r>
              <a:rPr lang="uk-UA" sz="3200" smtClean="0"/>
              <a:t>г) Налетів сильний</a:t>
            </a:r>
            <a:r>
              <a:rPr lang="uk-UA" sz="3200" b="1" u="sng" smtClean="0"/>
              <a:t> і</a:t>
            </a:r>
            <a:r>
              <a:rPr lang="uk-UA" sz="3200" smtClean="0"/>
              <a:t> холодний вітер і зірвав останні листочки.</a:t>
            </a:r>
            <a:endParaRPr lang="en-US" sz="3200" smtClean="0"/>
          </a:p>
          <a:p>
            <a:pPr eaLnBrk="1" hangingPunct="1"/>
            <a:endParaRPr lang="ru-RU" smtClean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395288" y="4508500"/>
            <a:ext cx="1081087" cy="79216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03232" cy="144016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Якщо узагальнююче слово стоїть перед однорідними членами речення, то після нього ставимо:</a:t>
            </a: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989138"/>
            <a:ext cx="7772400" cy="4030662"/>
          </a:xfrm>
        </p:spPr>
        <p:txBody>
          <a:bodyPr/>
          <a:lstStyle/>
          <a:p>
            <a:pPr eaLnBrk="1" hangingPunct="1"/>
            <a:r>
              <a:rPr lang="uk-UA" sz="2800" smtClean="0"/>
              <a:t>а) кому; </a:t>
            </a:r>
          </a:p>
          <a:p>
            <a:pPr eaLnBrk="1" hangingPunct="1"/>
            <a:endParaRPr lang="uk-UA" sz="2800" smtClean="0"/>
          </a:p>
          <a:p>
            <a:pPr eaLnBrk="1" hangingPunct="1"/>
            <a:r>
              <a:rPr lang="uk-UA" sz="2800" smtClean="0"/>
              <a:t>б) тире; </a:t>
            </a:r>
          </a:p>
          <a:p>
            <a:pPr eaLnBrk="1" hangingPunct="1"/>
            <a:endParaRPr lang="uk-UA" sz="2800" smtClean="0"/>
          </a:p>
          <a:p>
            <a:pPr eaLnBrk="1" hangingPunct="1"/>
            <a:r>
              <a:rPr lang="uk-UA" sz="2800" smtClean="0"/>
              <a:t>в) двокрапку:</a:t>
            </a:r>
          </a:p>
          <a:p>
            <a:pPr eaLnBrk="1" hangingPunct="1"/>
            <a:endParaRPr lang="uk-UA" sz="2800" smtClean="0"/>
          </a:p>
          <a:p>
            <a:pPr eaLnBrk="1" hangingPunct="1"/>
            <a:r>
              <a:rPr lang="uk-UA" sz="2800" smtClean="0"/>
              <a:t>г) крапку з комою.</a:t>
            </a:r>
          </a:p>
          <a:p>
            <a:pPr eaLnBrk="1" hangingPunct="1"/>
            <a:endParaRPr lang="ru-RU" smtClean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539750" y="3860800"/>
            <a:ext cx="1079500" cy="93662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 Однорідними членами речення можуть бути:</a:t>
            </a: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uk-UA" sz="2800" smtClean="0"/>
              <a:t>а) головні члени речення;</a:t>
            </a:r>
            <a:endParaRPr lang="en-US" sz="2800" smtClean="0"/>
          </a:p>
          <a:p>
            <a:pPr eaLnBrk="1" hangingPunct="1"/>
            <a:endParaRPr lang="uk-UA" sz="2800" smtClean="0"/>
          </a:p>
          <a:p>
            <a:pPr eaLnBrk="1" hangingPunct="1"/>
            <a:r>
              <a:rPr lang="uk-UA" sz="2800" smtClean="0"/>
              <a:t>б) другорядні члени речення;</a:t>
            </a:r>
            <a:endParaRPr lang="en-US" sz="2800" smtClean="0"/>
          </a:p>
          <a:p>
            <a:pPr eaLnBrk="1" hangingPunct="1"/>
            <a:endParaRPr lang="uk-UA" sz="2800" smtClean="0"/>
          </a:p>
          <a:p>
            <a:pPr eaLnBrk="1" hangingPunct="1"/>
            <a:r>
              <a:rPr lang="uk-UA" sz="2800" smtClean="0"/>
              <a:t>в) головні і другорядні члени речення;</a:t>
            </a:r>
            <a:endParaRPr lang="en-US" sz="2800" smtClean="0"/>
          </a:p>
          <a:p>
            <a:pPr eaLnBrk="1" hangingPunct="1"/>
            <a:endParaRPr lang="uk-UA" sz="2800" smtClean="0"/>
          </a:p>
          <a:p>
            <a:pPr eaLnBrk="1" hangingPunct="1"/>
            <a:r>
              <a:rPr lang="uk-UA" sz="2800" smtClean="0"/>
              <a:t>г) службові частини мови.</a:t>
            </a:r>
          </a:p>
          <a:p>
            <a:pPr eaLnBrk="1" hangingPunct="1"/>
            <a:endParaRPr lang="ru-RU" smtClean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611188" y="3284538"/>
            <a:ext cx="1008062" cy="86518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Узагальнююче слово в реченні виступає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sz="2800" dirty="0" smtClean="0"/>
              <a:t>а) завжди додатком;</a:t>
            </a:r>
            <a:endParaRPr lang="en-US" sz="2800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б) завжди означенням;</a:t>
            </a:r>
            <a:endParaRPr lang="en-US" sz="2800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в) тим самим членом речення, що й однорідні члени речення, до яких воно відноситься;</a:t>
            </a:r>
            <a:endParaRPr lang="en-US" sz="2800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    </a:t>
            </a:r>
            <a:r>
              <a:rPr lang="uk-UA" sz="2800" dirty="0" smtClean="0"/>
              <a:t>г) завжди підметом.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468313" y="3141663"/>
            <a:ext cx="1223962" cy="935037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uk-UA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Домашня робота</a:t>
            </a:r>
            <a:endParaRPr lang="ru-RU" b="1" dirty="0"/>
          </a:p>
        </p:txBody>
      </p:sp>
      <p:sp>
        <p:nvSpPr>
          <p:cNvPr id="21506" name="Содержимое 2"/>
          <p:cNvSpPr>
            <a:spLocks noGrp="1"/>
          </p:cNvSpPr>
          <p:nvPr>
            <p:ph sz="quarter" idx="1"/>
          </p:nvPr>
        </p:nvSpPr>
        <p:spPr>
          <a:solidFill>
            <a:srgbClr val="0F7739"/>
          </a:solidFill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uk-UA" sz="4000" smtClean="0">
                <a:solidFill>
                  <a:schemeClr val="bg1"/>
                </a:solidFill>
                <a:latin typeface="Arial" charset="0"/>
              </a:rPr>
              <a:t>Повторити параграф 55, вивчити правила.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uk-UA" sz="4000" smtClean="0">
                <a:solidFill>
                  <a:schemeClr val="bg1"/>
                </a:solidFill>
                <a:latin typeface="Arial" charset="0"/>
              </a:rPr>
              <a:t>Виконати завдання в зошиті (слайд 4,5,6,7,8), вправа 440,444 (усно),вправа 441,443,447 (письмово).</a:t>
            </a:r>
            <a:endParaRPr lang="ru-RU" sz="400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</TotalTime>
  <Words>222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23" baseType="lpstr">
      <vt:lpstr>Arial</vt:lpstr>
      <vt:lpstr>Calibri</vt:lpstr>
      <vt:lpstr>Cambria</vt:lpstr>
      <vt:lpstr>Wingdings 2</vt:lpstr>
      <vt:lpstr>Times New Roman</vt:lpstr>
      <vt:lpstr>Wingdings</vt:lpstr>
      <vt:lpstr>Perpetua</vt:lpstr>
      <vt:lpstr>Arial Black</vt:lpstr>
      <vt:lpstr>Monotype Corsiva</vt:lpstr>
      <vt:lpstr>Справедливость</vt:lpstr>
      <vt:lpstr>Справедливость</vt:lpstr>
      <vt:lpstr>Справедливость</vt:lpstr>
      <vt:lpstr>Пиксел</vt:lpstr>
      <vt:lpstr>                            Тема.  Двокрапка і тире при        узагальнювальних словах у       реченнях з однорідними                   членами.</vt:lpstr>
      <vt:lpstr>   Чому в реченнях з однаковими однорідними членами різні розділові знаки? Чим можна це пояснити?</vt:lpstr>
      <vt:lpstr> Доповніть речення потрібними за змістом однорідними членами речення. Визначити, чи всі речення мають узагальню вальне слово?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Узагальнювальне слово при однорідних членах речення</dc:title>
  <dc:creator>Надія Павленко</dc:creator>
  <cp:lastModifiedBy>kom</cp:lastModifiedBy>
  <cp:revision>9</cp:revision>
  <dcterms:created xsi:type="dcterms:W3CDTF">2018-04-03T06:23:46Z</dcterms:created>
  <dcterms:modified xsi:type="dcterms:W3CDTF">2020-03-31T14:15:43Z</dcterms:modified>
</cp:coreProperties>
</file>