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4" r:id="rId6"/>
    <p:sldId id="267" r:id="rId7"/>
  </p:sldIdLst>
  <p:sldSz cx="9144000" cy="5143500" type="screen16x9"/>
  <p:notesSz cx="6858000" cy="9144000"/>
  <p:embeddedFontLst>
    <p:embeddedFont>
      <p:font typeface="Source Code Pro" charset="0"/>
      <p:regular r:id="rId9"/>
      <p:bold r:id="rId10"/>
      <p:italic r:id="rId11"/>
      <p:boldItalic r:id="rId12"/>
    </p:embeddedFont>
    <p:embeddedFont>
      <p:font typeface="Amatic SC" charset="-79"/>
      <p:regular r:id="rId13"/>
      <p:bold r:id="rId14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6" y="-11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3;n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6147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53;p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8194" name="Google Shape;54;p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Google Shape;73;g72038fc034_0_14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2290" name="Google Shape;74;g72038fc034_0_1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Google Shape;81;g72038fc034_0_22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4338" name="Google Shape;82;g72038fc034_0_2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90;g72038fc034_0_30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6386" name="Google Shape;91;g72038fc034_0_3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111;g72038fc034_0_52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8434" name="Google Shape;112;g72038fc034_0_5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134;g72038fc034_0_74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20482" name="Google Shape;135;g72038fc034_0_7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tx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;p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" name="Google Shape;13;p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90F50-5EE9-44AE-A45C-B27E94AC3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tx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" name="Google Shape;16;p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CF96C-55EB-494B-A6ED-42B691D1B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" name="Google Shape;35;p8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A87AEA-9805-4F8B-A4DA-6F1B8D85D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7;p9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cxnSp>
        <p:nvCxnSpPr>
          <p:cNvPr id="6" name="Google Shape;38;p9"/>
          <p:cNvCxnSpPr>
            <a:cxnSpLocks noChangeShapeType="1"/>
          </p:cNvCxnSpPr>
          <p:nvPr/>
        </p:nvCxnSpPr>
        <p:spPr bwMode="auto">
          <a:xfrm>
            <a:off x="5029200" y="4495800"/>
            <a:ext cx="468313" cy="0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7" name="Google Shape;42;p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6437-CE62-463E-A495-5B9342378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292100"/>
            <a:ext cx="85217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228725"/>
            <a:ext cx="8521700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41990" name="Google Shape;42;p9"/>
          <p:cNvSpPr txBox="1">
            <a:spLocks noGrp="1"/>
          </p:cNvSpPr>
          <p:nvPr>
            <p:ph type="sldNum" idx="4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chemeClr val="accent1"/>
                </a:solidFill>
                <a:latin typeface="Source Code Pro" charset="-52"/>
                <a:sym typeface="Source Code Pro" charset="-52"/>
              </a:defRPr>
            </a:lvl1pPr>
          </a:lstStyle>
          <a:p>
            <a:pPr>
              <a:defRPr/>
            </a:pPr>
            <a:fld id="{DC8974E2-1054-4B20-B134-DC78ABA32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+mj-lt"/>
          <a:ea typeface="+mj-ea"/>
          <a:cs typeface="+mj-cs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+mn-ea"/>
          <a:cs typeface="+mn-cs"/>
          <a:sym typeface="Arial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56;p13"/>
          <p:cNvSpPr txBox="1">
            <a:spLocks noGrp="1"/>
          </p:cNvSpPr>
          <p:nvPr>
            <p:ph type="ctrTitle"/>
          </p:nvPr>
        </p:nvSpPr>
        <p:spPr>
          <a:xfrm>
            <a:off x="311150" y="392113"/>
            <a:ext cx="8521700" cy="2690812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matic SC"/>
              <a:buNone/>
            </a:pPr>
            <a:r>
              <a:rPr lang="ru-RU" sz="3000" b="1" smtClean="0">
                <a:solidFill>
                  <a:schemeClr val="accent1"/>
                </a:solidFill>
                <a:latin typeface="Amatic SC"/>
                <a:sym typeface="Amatic SC"/>
              </a:rPr>
              <a:t/>
            </a:r>
            <a:br>
              <a:rPr lang="ru-RU" sz="3000" b="1" smtClean="0">
                <a:solidFill>
                  <a:schemeClr val="accent1"/>
                </a:solidFill>
                <a:latin typeface="Amatic SC"/>
                <a:sym typeface="Amatic SC"/>
              </a:rPr>
            </a:br>
            <a:r>
              <a:rPr lang="ru-RU" b="1" smtClean="0">
                <a:solidFill>
                  <a:schemeClr val="accent1"/>
                </a:solidFill>
                <a:latin typeface="Amatic SC"/>
                <a:sym typeface="Amatic SC"/>
              </a:rPr>
              <a:t> Відокремлені прикладки</a:t>
            </a:r>
          </a:p>
        </p:txBody>
      </p:sp>
      <p:sp>
        <p:nvSpPr>
          <p:cNvPr id="7170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211138" y="3398838"/>
            <a:ext cx="8621712" cy="119856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Font typeface="Source Code Pro"/>
              <a:buNone/>
            </a:pPr>
            <a:endParaRPr lang="ru-RU" smtClean="0">
              <a:latin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265500" y="260900"/>
            <a:ext cx="4045200" cy="2530800"/>
          </a:xfrm>
        </p:spPr>
        <p:txBody>
          <a:bodyPr/>
          <a:lstStyle/>
          <a:p>
            <a:pPr eaLnBrk="1" fontAlgn="auto" hangingPunct="1">
              <a:buClr>
                <a:schemeClr val="accent1"/>
              </a:buClr>
              <a:buFont typeface="Amatic SC"/>
              <a:buNone/>
              <a:defRPr/>
            </a:pPr>
            <a:r>
              <a:rPr lang="ru" sz="1400" b="1">
                <a:latin typeface="Verdana"/>
                <a:ea typeface="Verdana"/>
                <a:cs typeface="Verdana"/>
                <a:sym typeface="Verdana"/>
              </a:rPr>
              <a:t>Відокремлена прикладка</a:t>
            </a:r>
            <a:r>
              <a:rPr lang="ru" sz="1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– це один із способів ускладнення простого речення. Нагадаємо, що прикладка – це особливий вид означення, яке виражене іменником та узгоджується з пояснювальним словом лише у відмінку.</a:t>
            </a:r>
            <a:endParaRPr sz="1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eaLnBrk="1" fontAlgn="auto" hangingPunct="1">
              <a:buClr>
                <a:schemeClr val="accent1"/>
              </a:buClr>
              <a:buFont typeface="Amatic SC"/>
              <a:buNone/>
              <a:defRPr/>
            </a:pP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eaLnBrk="1" fontAlgn="auto" hangingPunct="1">
              <a:buClr>
                <a:schemeClr val="accent1"/>
              </a:buClr>
              <a:buFont typeface="Amatic SC"/>
              <a:buNone/>
              <a:defRPr/>
            </a:pPr>
            <a:endParaRPr b="1">
              <a:solidFill>
                <a:schemeClr val="accen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1266" name="Google Shape;77;p16"/>
          <p:cNvSpPr txBox="1">
            <a:spLocks noGrp="1"/>
          </p:cNvSpPr>
          <p:nvPr>
            <p:ph type="subTitle" idx="1"/>
          </p:nvPr>
        </p:nvSpPr>
        <p:spPr>
          <a:xfrm>
            <a:off x="265113" y="2844800"/>
            <a:ext cx="4044950" cy="1346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Source Code Pro"/>
              <a:buNone/>
            </a:pPr>
            <a:r>
              <a:rPr lang="ru-RU" sz="1800" smtClean="0">
                <a:solidFill>
                  <a:srgbClr val="FF0000"/>
                </a:solidFill>
                <a:latin typeface="Source Code Pro"/>
                <a:sym typeface="Source Code Pro"/>
              </a:rPr>
              <a:t>Перепиши це визначення у зошит та запам’ятай!</a:t>
            </a: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2"/>
          </p:nvPr>
        </p:nvSpPr>
        <p:spPr>
          <a:xfrm>
            <a:off x="4938713" y="723900"/>
            <a:ext cx="3838575" cy="3695700"/>
          </a:xfrm>
        </p:spPr>
        <p:txBody>
          <a:bodyPr/>
          <a:lstStyle/>
          <a:p>
            <a:pPr marL="0" indent="0" eaLnBrk="1" fontAlgn="auto" hangingPunct="1">
              <a:lnSpc>
                <a:spcPct val="115000"/>
              </a:lnSpc>
              <a:spcAft>
                <a:spcPts val="1600"/>
              </a:spcAft>
              <a:buFont typeface="Source Code Pro"/>
              <a:buNone/>
              <a:defRPr/>
            </a:pP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11268" name="Google Shape;79;p1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6300" y="647700"/>
            <a:ext cx="4343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Google Shape;84;p17"/>
          <p:cNvSpPr txBox="1">
            <a:spLocks noGrp="1"/>
          </p:cNvSpPr>
          <p:nvPr>
            <p:ph type="title"/>
          </p:nvPr>
        </p:nvSpPr>
        <p:spPr>
          <a:xfrm>
            <a:off x="265113" y="1081088"/>
            <a:ext cx="4044950" cy="17113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matic SC"/>
              <a:buNone/>
            </a:pPr>
            <a:r>
              <a:rPr lang="ru-RU" sz="2400" b="1" smtClean="0">
                <a:solidFill>
                  <a:schemeClr val="accent1"/>
                </a:solidFill>
                <a:latin typeface="Amatic SC"/>
                <a:sym typeface="Amatic SC"/>
              </a:rPr>
              <a:t>Прикладка - це іменник, означення, завжди друга назва, той самий відмінок</a:t>
            </a:r>
          </a:p>
        </p:txBody>
      </p:sp>
      <p:sp>
        <p:nvSpPr>
          <p:cNvPr id="13314" name="Google Shape;85;p17"/>
          <p:cNvSpPr txBox="1">
            <a:spLocks noGrp="1"/>
          </p:cNvSpPr>
          <p:nvPr>
            <p:ph type="subTitle" idx="1"/>
          </p:nvPr>
        </p:nvSpPr>
        <p:spPr>
          <a:xfrm>
            <a:off x="265113" y="2844800"/>
            <a:ext cx="4044950" cy="1346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Source Code Pro"/>
              <a:buNone/>
            </a:pPr>
            <a:r>
              <a:rPr lang="ru-RU" sz="1800" smtClean="0">
                <a:solidFill>
                  <a:srgbClr val="FF0000"/>
                </a:solidFill>
                <a:latin typeface="Source Code Pro"/>
                <a:sym typeface="Source Code Pro"/>
              </a:rPr>
              <a:t>Пригадай які бувають прикладки???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Source Code Pro"/>
              <a:buNone/>
            </a:pPr>
            <a:endParaRPr lang="ru-RU" sz="1800" smtClean="0">
              <a:solidFill>
                <a:srgbClr val="666666"/>
              </a:solidFill>
              <a:latin typeface="Source Code Pro"/>
              <a:sym typeface="Source Code Pro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2"/>
          </p:nvPr>
        </p:nvSpPr>
        <p:spPr>
          <a:xfrm>
            <a:off x="4938713" y="723900"/>
            <a:ext cx="3838575" cy="3695700"/>
          </a:xfrm>
        </p:spPr>
        <p:txBody>
          <a:bodyPr/>
          <a:lstStyle/>
          <a:p>
            <a:pPr marL="0" indent="0" eaLnBrk="1" fontAlgn="auto" hangingPunct="1">
              <a:lnSpc>
                <a:spcPct val="115000"/>
              </a:lnSpc>
              <a:spcAft>
                <a:spcPts val="1600"/>
              </a:spcAft>
              <a:buFont typeface="Source Code Pro"/>
              <a:buNone/>
              <a:defRPr/>
            </a:pP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3316" name="Google Shape;87;p17"/>
          <p:cNvSpPr>
            <a:spLocks noChangeArrowheads="1"/>
          </p:cNvSpPr>
          <p:nvPr/>
        </p:nvSpPr>
        <p:spPr bwMode="auto">
          <a:xfrm>
            <a:off x="773113" y="3509963"/>
            <a:ext cx="3030537" cy="1168400"/>
          </a:xfrm>
          <a:prstGeom prst="rightArrow">
            <a:avLst>
              <a:gd name="adj1" fmla="val 50000"/>
              <a:gd name="adj2" fmla="val 49966"/>
            </a:avLst>
          </a:prstGeom>
          <a:solidFill>
            <a:schemeClr val="tx2"/>
          </a:solidFill>
          <a:ln w="952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pic>
        <p:nvPicPr>
          <p:cNvPr id="88" name="Google Shape;88;p17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641350"/>
            <a:ext cx="4765675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93;p18"/>
          <p:cNvSpPr txBox="1">
            <a:spLocks noGrp="1"/>
          </p:cNvSpPr>
          <p:nvPr>
            <p:ph type="title"/>
          </p:nvPr>
        </p:nvSpPr>
        <p:spPr>
          <a:xfrm>
            <a:off x="0" y="198438"/>
            <a:ext cx="5618163" cy="4089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matic SC"/>
              <a:buNone/>
            </a:pP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                   </a:t>
            </a:r>
            <a:r>
              <a:rPr lang="ru-RU" sz="3000" b="1" smtClean="0">
                <a:solidFill>
                  <a:srgbClr val="FFFFFF"/>
                </a:solidFill>
                <a:latin typeface="Amatic SC"/>
                <a:sym typeface="Amatic SC"/>
              </a:rPr>
              <a:t>  Ознаки прикладки:</a:t>
            </a:r>
            <a:br>
              <a:rPr lang="ru-RU" sz="30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Синтаксична роль - означення</a:t>
            </a:r>
            <a:b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Функція - друга назва предмета</a:t>
            </a:r>
            <a:b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Спосіб вираження - іменник</a:t>
            </a:r>
            <a:b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Позиція - перед і після означуваного слова</a:t>
            </a:r>
            <a:b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Граматичне узгодження -  насамперед у відмінку</a:t>
            </a:r>
            <a:b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 </a:t>
            </a:r>
            <a:b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rgbClr val="FFFFFF"/>
                </a:solidFill>
                <a:latin typeface="Amatic SC"/>
                <a:sym typeface="Amatic SC"/>
              </a:rPr>
              <a:t>Забув                 </a:t>
            </a:r>
            <a:r>
              <a:rPr lang="ru-RU" sz="2400" b="1" smtClean="0">
                <a:solidFill>
                  <a:srgbClr val="FF0000"/>
                </a:solidFill>
                <a:latin typeface="Amatic SC"/>
                <a:sym typeface="Amatic SC"/>
              </a:rPr>
              <a:t>перепиши в зошит!!!!</a:t>
            </a:r>
          </a:p>
        </p:txBody>
      </p:sp>
      <p:sp>
        <p:nvSpPr>
          <p:cNvPr id="15362" name="Google Shape;94;p18"/>
          <p:cNvSpPr>
            <a:spLocks noChangeArrowheads="1"/>
          </p:cNvSpPr>
          <p:nvPr/>
        </p:nvSpPr>
        <p:spPr bwMode="auto">
          <a:xfrm>
            <a:off x="1279525" y="3424238"/>
            <a:ext cx="596900" cy="1192212"/>
          </a:xfrm>
          <a:prstGeom prst="upArrow">
            <a:avLst>
              <a:gd name="adj1" fmla="val 50000"/>
              <a:gd name="adj2" fmla="val 49933"/>
            </a:avLst>
          </a:prstGeom>
          <a:solidFill>
            <a:schemeClr val="tx2"/>
          </a:solidFill>
          <a:ln w="952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114;p21"/>
          <p:cNvSpPr txBox="1">
            <a:spLocks noGrp="1"/>
          </p:cNvSpPr>
          <p:nvPr>
            <p:ph type="title"/>
          </p:nvPr>
        </p:nvSpPr>
        <p:spPr>
          <a:xfrm>
            <a:off x="215900" y="180975"/>
            <a:ext cx="4094163" cy="17399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matic SC"/>
              <a:buNone/>
            </a:pPr>
            <a:r>
              <a:rPr lang="ru-RU" sz="2400" b="1" smtClean="0">
                <a:solidFill>
                  <a:schemeClr val="accent1"/>
                </a:solidFill>
                <a:latin typeface="Amatic SC"/>
                <a:sym typeface="Amatic SC"/>
              </a:rPr>
              <a:t>На письмі відокремлені прикладки виділяємо комами, рідше - тире</a:t>
            </a:r>
          </a:p>
        </p:txBody>
      </p:sp>
      <p:sp>
        <p:nvSpPr>
          <p:cNvPr id="17410" name="Google Shape;115;p21"/>
          <p:cNvSpPr txBox="1">
            <a:spLocks noGrp="1"/>
          </p:cNvSpPr>
          <p:nvPr>
            <p:ph type="subTitle" idx="1"/>
          </p:nvPr>
        </p:nvSpPr>
        <p:spPr>
          <a:xfrm>
            <a:off x="169863" y="2227263"/>
            <a:ext cx="4572000" cy="260826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Source Code Pro"/>
              <a:buNone/>
            </a:pPr>
            <a:r>
              <a:rPr lang="ru-RU" sz="1800" smtClean="0">
                <a:latin typeface="Source Code Pro"/>
                <a:sym typeface="Source Code Pro"/>
              </a:rPr>
              <a:t>Тире ставимо, якщо: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Font typeface="Source Code Pro"/>
              <a:buAutoNum type="arabicPeriod"/>
            </a:pPr>
            <a:r>
              <a:rPr lang="ru-RU" sz="1800" smtClean="0">
                <a:latin typeface="Source Code Pro"/>
                <a:sym typeface="Source Code Pro"/>
              </a:rPr>
              <a:t>Прикладка стоїть у кінці речення ( щоб відрізнити прикладку від ОЧР)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Font typeface="Source Code Pro"/>
              <a:buAutoNum type="arabicPeriod"/>
            </a:pPr>
            <a:r>
              <a:rPr lang="ru-RU" sz="1800" smtClean="0">
                <a:latin typeface="Source Code Pro"/>
                <a:sym typeface="Source Code Pro"/>
              </a:rPr>
              <a:t> Автор хоче підкреслити значення прикладки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Source Code Pro"/>
              <a:buNone/>
            </a:pPr>
            <a:endParaRPr lang="ru-RU" sz="1800" smtClean="0">
              <a:solidFill>
                <a:srgbClr val="666666"/>
              </a:solidFill>
              <a:latin typeface="Source Code Pro"/>
              <a:sym typeface="Source Code Pro"/>
            </a:endParaRPr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0" indent="0" eaLnBrk="1" fontAlgn="auto" hangingPunct="1">
              <a:lnSpc>
                <a:spcPct val="115000"/>
              </a:lnSpc>
              <a:buFont typeface="Source Code Pro"/>
              <a:buNone/>
              <a:defRPr/>
            </a:pPr>
            <a:r>
              <a:rPr lang="ru" sz="1800" b="1">
                <a:latin typeface="Source Code Pro"/>
                <a:ea typeface="Source Code Pro"/>
                <a:cs typeface="Source Code Pro"/>
                <a:sym typeface="Source Code Pro"/>
              </a:rPr>
              <a:t>Наприклад:</a:t>
            </a:r>
            <a:endParaRPr sz="1800" b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buFont typeface="Source Code Pro"/>
              <a:buNone/>
              <a:defRPr/>
            </a:pPr>
            <a:r>
              <a:rPr lang="ru" sz="2400">
                <a:latin typeface="Source Code Pro"/>
                <a:ea typeface="Source Code Pro"/>
                <a:cs typeface="Source Code Pro"/>
                <a:sym typeface="Source Code Pro"/>
              </a:rPr>
              <a:t>Урочисто вишикувалася проспектами зелена варта каштанів -</a:t>
            </a:r>
            <a:r>
              <a:rPr lang="ru" sz="2400" i="1">
                <a:latin typeface="Source Code Pro"/>
                <a:ea typeface="Source Code Pro"/>
                <a:cs typeface="Source Code Pro"/>
                <a:sym typeface="Source Code Pro"/>
              </a:rPr>
              <a:t> почесна варта весни.</a:t>
            </a:r>
            <a:endParaRPr sz="2400" i="1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buFont typeface="Source Code Pro"/>
              <a:buNone/>
              <a:defRPr/>
            </a:pP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Font typeface="Source Code Pro"/>
              <a:buNone/>
              <a:defRPr/>
            </a:pP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412" name="Google Shape;117;p21"/>
          <p:cNvSpPr>
            <a:spLocks noChangeArrowheads="1"/>
          </p:cNvSpPr>
          <p:nvPr/>
        </p:nvSpPr>
        <p:spPr bwMode="auto">
          <a:xfrm>
            <a:off x="3975100" y="1851025"/>
            <a:ext cx="963613" cy="720725"/>
          </a:xfrm>
          <a:prstGeom prst="rightArrow">
            <a:avLst>
              <a:gd name="adj1" fmla="val 50000"/>
              <a:gd name="adj2" fmla="val 49977"/>
            </a:avLst>
          </a:prstGeom>
          <a:solidFill>
            <a:schemeClr val="tx2"/>
          </a:solidFill>
          <a:ln w="952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pic>
        <p:nvPicPr>
          <p:cNvPr id="118" name="Google Shape;118;p2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0313" y="3205163"/>
            <a:ext cx="2940050" cy="17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37;p24"/>
          <p:cNvSpPr txBox="1">
            <a:spLocks noGrp="1"/>
          </p:cNvSpPr>
          <p:nvPr>
            <p:ph type="title"/>
          </p:nvPr>
        </p:nvSpPr>
        <p:spPr>
          <a:xfrm>
            <a:off x="1560513" y="536575"/>
            <a:ext cx="5310187" cy="37242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400"/>
              <a:buFont typeface="Amatic SC"/>
              <a:buNone/>
            </a:pPr>
            <a:r>
              <a:rPr lang="ru-RU" sz="2400" b="1" smtClean="0">
                <a:solidFill>
                  <a:schemeClr val="accent1"/>
                </a:solidFill>
                <a:latin typeface="Amatic SC"/>
                <a:sym typeface="Amatic SC"/>
              </a:rPr>
              <a:t>Домашнє завдання:</a:t>
            </a:r>
            <a:br>
              <a:rPr lang="ru-RU" sz="2400" b="1" smtClean="0">
                <a:solidFill>
                  <a:schemeClr val="accent1"/>
                </a:solidFill>
                <a:latin typeface="Amatic SC"/>
                <a:sym typeface="Amatic SC"/>
              </a:rPr>
            </a:br>
            <a:r>
              <a:rPr lang="ru-RU" sz="2400" b="1" smtClean="0">
                <a:solidFill>
                  <a:schemeClr val="accent1"/>
                </a:solidFill>
                <a:latin typeface="Times New Roman" pitchFamily="18" charset="0"/>
                <a:sym typeface="Amatic SC"/>
              </a:rPr>
              <a:t>Опрацювати параграф 33.Розглянути таблицю «Умови відокремлення прикладок» (вправа 331).Виконати вправу 332,333,334 (усно), вправа 336,337,338,342,344 (письмово).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Beach Day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PresentationFormat>Экран (16:9)</PresentationFormat>
  <Paragraphs>10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Source Code Pro</vt:lpstr>
      <vt:lpstr>Amatic SC</vt:lpstr>
      <vt:lpstr>Times New Roman</vt:lpstr>
      <vt:lpstr>Beach Day</vt:lpstr>
      <vt:lpstr>Beach Day</vt:lpstr>
      <vt:lpstr>Beach Day</vt:lpstr>
      <vt:lpstr>Beach Day</vt:lpstr>
      <vt:lpstr>Beach Day</vt:lpstr>
      <vt:lpstr>  Відокремлені прикладки</vt:lpstr>
      <vt:lpstr>Слайд 2</vt:lpstr>
      <vt:lpstr>Прикладка - це іменник, означення, завжди друга назва, той самий відмінок</vt:lpstr>
      <vt:lpstr>                     Ознаки прикладки: Синтаксична роль - означення Функція - друга назва предмета Спосіб вираження - іменник Позиція - перед і після означуваного слова Граматичне узгодження -  насамперед у відмінку   Забув                 перепиши в зошит!!!!</vt:lpstr>
      <vt:lpstr>На письмі відокремлені прикладки виділяємо комами, рідше - тире</vt:lpstr>
      <vt:lpstr>Домашнє завдання: Опрацювати параграф 33.Розглянути таблицю «Умови відокремлення прикладок» (вправа 331).Виконати вправу 332,333,334 (усно), вправа 336,337,338,342,344 (письмово).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 Відокремлені прикладки”</dc:title>
  <cp:lastModifiedBy>kom</cp:lastModifiedBy>
  <cp:revision>2</cp:revision>
  <dcterms:modified xsi:type="dcterms:W3CDTF">2020-04-15T15:59:38Z</dcterms:modified>
</cp:coreProperties>
</file>