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Override5.xml" ContentType="application/vnd.openxmlformats-officedocument.themeOverride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Override6.xml" ContentType="application/vnd.openxmlformats-officedocument.themeOverride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Override4.xml" ContentType="application/vnd.openxmlformats-officedocument.themeOverride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Override7.xml" ContentType="application/vnd.openxmlformats-officedocument.themeOverride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Override3.xml" ContentType="application/vnd.openxmlformats-officedocument.themeOverride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Override8.xml" ContentType="application/vnd.openxmlformats-officedocument.themeOverride+xml"/>
  <Override PartName="/ppt/slideLayouts/slideLayout96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</p:sldMasterIdLst>
  <p:notesMasterIdLst>
    <p:notesMasterId r:id="rId20"/>
  </p:notesMasterIdLst>
  <p:sldIdLst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F16E8EC-466A-481B-886B-9A8A116C08D1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0386DB-B59C-442C-8F78-0B03E828C6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1198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F7D02-3BF9-4324-BDC9-7839750BC2FC}" type="slidenum">
              <a:rPr lang="uk-UA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uk-UA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733C9-D27E-458C-9A87-5DEBDA9B13B2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20CC8-69FA-402C-AD5F-9B161F549F0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A305B-DDF4-44C4-A3EA-ADBB84983AE3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7910A-50A5-40BE-86F5-8AC18987BDC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A3576-8CE2-4736-B780-FA60363C7F48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41A12-EFDB-4816-996C-AA3CD8E2B47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B7A3B-44B2-44E3-ACD3-771B63F4A9A9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A6177-7C35-484E-A612-80DF49A3F20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8171-B3FB-46E6-9F69-9F4F662986C8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8ECA3-CC83-45C5-8869-61A89AEDE36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42C1D-BC8C-4D72-8136-6E1DA0DB864B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15CF3-F911-47F0-9F2B-F5FF0D56FE7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A0CE3-B917-4FF6-A604-44BB08DD9276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AC7CC-A0F3-49D8-A42C-9ADCFA0A8B2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58F98-7566-4689-8AB2-539EE88F0928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48A55-BD24-4070-B1A8-A026B82E95C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12195-A8DE-4507-B379-13BE32B7A1D0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FFEEE-5A71-411C-9080-A89C25670CC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667BE-8CD3-4E4C-A0E3-0AFCC564ECA7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9BB96-2426-4EAD-B140-62C5CB4DDC0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48E9B-7EFD-47C6-BE7A-580CCF4F9057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D1762-6E7A-41D1-9B92-8CCF25AC76F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122E7-5C3A-489D-955C-0A9C6CABFFE0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65695-4CA6-4083-9C59-1675D95FBED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BC71A-E99C-4F47-88A1-D3DB05C031AC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C30B8-EE44-4E49-BA6B-8B312DF077E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A442F-F68A-490B-B736-A8526033BBFE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B5228-519F-4F44-9DFD-FF9103CE622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97DF-75C4-4892-B610-64F45FB2ED0A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EB257-2455-4C34-B83D-522A13D83E3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2B1F8-CB3D-4C41-BF0A-AE3AA471BAE4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876B6-60FF-442A-84AF-4DC5C4B6EBF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F9851-CF81-4125-8705-4450F87EADC8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E4891-68C3-4069-8774-73BCAC9D173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511D4-7360-42D3-8CA7-C14C9ECCA609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F042F-0FE6-4BA7-8B2A-04924455A7A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439D1-7FB3-481B-911B-84C24475C236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7D8C-CFD8-49B6-86F3-62F5303A2F7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444D0-C1F9-4FF8-8391-4C901945D2BD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5C399-E1CA-408C-A236-3C05702AD6C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F536A-932E-4E73-8CEF-582D0CD6276D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F61E1-BBE2-4445-AFAF-CC0230ADD5F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362CF-71E6-4EAF-A866-A1C0E66A6448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B6B14-D7F8-4B25-A712-DF4CD4B0F5B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CE087-AE20-491E-8694-E8B182D1300E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16AF5-90BF-4CAE-AFDE-290A557F6DF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49D12-C67F-40A4-8352-EA4756DB3561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2946B-B170-4208-9868-81B7A688F09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62147-732F-403E-87F2-336417EA13E8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FEF1F-9034-4460-883D-F05D8EAF865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0A436-045B-4E6F-B158-A3BBD4EEC729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86400-C0C6-4327-93DA-C9049081F4D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A909E-4E35-406B-9488-D8DA72DFA003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3EE7E-9D93-49A2-A3A0-9F71966F2DA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ED537-A27E-46A2-B18C-C475D56D532E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911A7-D929-490B-9EA2-4E632727167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879D5-BD5E-4E33-B7FB-CE47C9B66BD8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8A7FA-5246-4973-B96F-54FC3CF4FF5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CA29E-5210-415C-B458-E69FE6A1B373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E6717-1825-493B-9A04-A389A616A52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7E185-9DB8-4B28-B83C-B2672C7381FB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56CF3-90BE-4226-A38C-2DF42B4C23F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30BE0-2B5A-4D90-B5A1-48D3FA8A01BD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1ECA7-D4F4-48DF-BBB2-B750954650D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5057F-3FAE-4527-871C-50C6C4BEA86A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CDA7-B5B7-455B-B4CF-CD06C5A3370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CDE6F-FC95-4AEE-B412-233B73674FE5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6583C-4363-4F12-8D7E-8508D27967B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7B002-342F-462A-B254-DFDA3F2322B1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FC910-1B5F-4917-9528-DA1CF2967A8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A7C00-0538-4030-8267-FA8128205DED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76A07-4CF1-4A0E-9461-7AFF59B6907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A96A9-51BE-4647-A71C-DE23B5ECD786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74D6D-59B8-4753-B4C6-E438D96B754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D1C48-F7AD-4AEA-8EEC-89652E38C270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8A4F6-ED89-4E23-8F0E-B4750BD034D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DC537-641C-4C6E-9158-09D179610E2B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A0554-3E92-492C-87CE-452B5D5A981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833DF-854F-4F95-83B9-8B93CD3CC65B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3FDB2-516C-4622-BB06-8BD839A8850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00820-8E40-4182-8F49-F5A98CAB958B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0DB90-7BCD-497B-B50A-4E410CF1EAC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4B6C5-DEDA-42E4-9331-9B9A2190D39A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19065-4897-49D6-BF40-4082BF3A9FC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F6FD3-1BCB-4614-A876-9794FC85E1A1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DEC9F-7847-47B4-A3C4-AEE9443C850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03357-2627-4232-B489-ED4CD586471C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AF0FF-97E7-454C-9862-5A0ADF8FA96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15B10-5A4F-40DC-997B-A4473100CD40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519A4-032F-457D-97CE-47C4CCC1A0C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AB6F6-1536-4889-9E9D-D0C113B45AEA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99F6E-589E-4015-A5F4-143BCF4F309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96DD-CDB8-4F8D-BBC3-1C8B18FB47C7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B160C-4DA7-4F22-B5E7-DA146161B91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A65F4-A0AC-4CAE-A482-182A0E416DA7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5813F-5DCB-4D4F-8194-E37E749851F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38AAA-90B0-453F-8DD2-16AC497A2920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A24A0-4A2F-47AC-B196-50357C151E6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04EE8-D1A8-47EE-A29A-75D4D244D497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0FD91-D14B-4D3E-8037-44D5D65628F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AC684-CD53-4D26-8AE9-E1B33E01D8BA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1002A-512E-41AA-9DDE-66368C66CBA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CE4C2-F4C1-45CE-A364-7D65134A08C3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14556-3221-405E-9784-965DF794B9E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3971F-E0F5-4BB1-890E-E042D2B2A31E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1EF69-5190-4BEA-AD33-7689021DD9A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CB47D-7945-4724-957E-39C9471FDBC1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67DB1-0B88-4ECD-9916-D4043C2903A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4102F-EDF2-4477-8740-A7CE903BF868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DEC8A-E898-4DA9-AAAF-788602788A9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27246-063D-42AB-A61C-0885F811116C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7005B-7D06-4BA2-B90F-2D120D06D4F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AD00C-5F58-4041-921E-F236D44BCA0D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60EF4-1C34-4AC6-8F68-DAA004E4F0D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0DD70-DDA3-41B4-AC79-8FCA36A0E0F2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E6DCD-912B-4A9D-9799-140559187BD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1966C-BBC4-4F05-A1EA-D88448BA90A9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075AB-DBC5-423C-A653-191E7F36CB9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D367F-50E9-404A-AEBE-6B27A15FC330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A3212-79B1-4055-851D-4D0264073AD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3B0D9-13A1-4D87-9978-9A1E83620939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624CE-1AF7-4EC9-BFD4-B7AB653769A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61B72-674C-43EA-9E59-CCB907B204CF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81932-0510-4619-8387-6C5543D34F5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6DC3D-B159-4EF4-9424-9065D7F69825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2194E-C024-4972-93B2-85119373BB9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712D0-AA10-456C-84F2-FA0B81C0B00E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CF667-FFDF-4CB2-8087-CDD7A35C32B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623AE-EEF8-4EB3-9D71-6145AFD2E750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A0E66-F82C-4C29-B2BA-CBF3E0A0650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D39C7-4836-4197-AB55-DDB90EE592FC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CCC97-000A-4DC1-9B1E-F724E55DCE7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C8BA1-B42C-418B-835D-77673FE6404B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FECDF-3745-4EBC-9BC0-9BBFF4772B7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78527-144B-4A1B-B4AC-AF816B5DB1E5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DBC52-64E8-443F-B665-BA981613E62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0DC8F-C027-4EB4-AFAF-6C2DD1F1D237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C8959-D364-43A3-B6DD-B66115AB2E8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3870B-8F1F-4315-9C4F-D07BBF3516C2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599C5-8E39-4E8C-9656-90D2D78DF11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AE9F9-ACE1-46D2-A74E-7EA493E067A0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770BD-C82C-49DD-BBAD-6A9459EDFAC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03818-FAF7-452E-A9A3-F928568758F5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2EA87-40CF-4072-AF62-E3563B63A9A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FFF21-3176-4CA3-859C-D6361C96AFD0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C7057-F7CE-40ED-A216-7926411958A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71D30-0AC3-47AE-AB06-D03F38697B2B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26D66-26A1-41B3-BF89-D62D8E657B0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5EB57-80E7-4DE9-A736-E76100E33E06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1DDEB-969A-47F6-8C78-5C74A13E6A6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0F41D-A1B8-4F2D-B028-5480F032CE66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BC316-EE79-44C5-A6B8-58B9D92BB43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3C46C-65FB-464D-A75B-93BF54FE6672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138F5-891C-45F0-96B6-0EC620C3DE8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85B8D-ADF7-4061-BC92-A723107269BE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428ED-6BFE-4421-BFC7-F7ADA59A81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2E5BE-C834-4F0D-8098-05923B2A9E58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7AEAF-7B87-47D1-AF76-7B50B83E01C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60EC2-6DA7-428C-A495-F3D52F0D5E50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CC57C-44A5-47E8-B28D-2804FA528BF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12216-675F-4FBF-9BF2-93F8AE397010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0FE55-43BF-4CC4-9565-0D11EB3B868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986F7-5A7D-48C1-BE36-CF2A201FFD72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6899B-04CF-4C00-A85B-D04B94F3736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4BC29-E718-4C01-A4A9-5A0B8DA0F90C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15DB0-7A47-4939-8DDB-717AE46D5FF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60F28-B062-4F41-BD6D-06A7C8B0890C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65A58-5078-49CD-8B37-B408E6C76D1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A1FC4-DE8C-4278-9BD3-15376F975EBE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055B6-C6EE-4515-B647-5B649611E3C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DC8B4-385B-4AD1-A3BF-03C0075D2334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A73AE-F994-47E5-9000-99E99676659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A2A96-7193-48A9-95B3-E8D3A11A6B60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029F7-D11F-4478-99E9-9FD47E5B908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87B27-EBFC-41D2-945C-2C56629843B3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BCFE8-1C53-4CF8-984A-0912A7A5D0B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8BD5F-C3F9-488D-A58D-0279E8C6B3DA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7938B-0977-4123-987C-914CE37CE1B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F0F3D-48C1-442F-B936-6DEAB3357E2D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3CA88-C15F-495B-BDB0-BBFAF122F73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E412D-BF65-4CB1-BB37-F6FCC26E0C9D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D3BEB-FBAE-4FC5-B406-F29719E24C1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B361F-227F-4CAA-8630-919229E11283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E7EDC-5489-4B08-81D8-5D81CACD6B8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15C14-1C39-44DD-B234-5B81A74BD0E0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5474F-ABF9-4905-8AB8-673F77541AB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9251B-C788-4E98-BA73-97FC34D031EA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7DAE3-17AD-4871-B4A5-1689BCF3421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7AC32-07ED-4D37-9522-2644AA3B6862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A7D18-1947-4281-B6B0-83A8EBD94F5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40CCB-92EA-4013-8536-834D0A6971E7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FF8D5-D564-44AF-83F2-9DA0D87E971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9A25-B3AD-44FA-9FF5-A20D617E43C7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A4120-9AED-4201-9874-42837CF213D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08BF5-4260-48D7-9B82-F62CFAB3A5AE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6C2E8-10B3-4049-8B85-B6E8BA82BAD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0C4AD-9E49-4D50-B83D-F123CDF253C5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40D8B-C5C8-47F0-AA73-7C0B350DF52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5F7136-0BA1-496F-B1C6-59620BF71AF9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7A873E-64C5-420F-9234-9DF8DC6FAAA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31" r:id="rId4"/>
    <p:sldLayoutId id="2147483859" r:id="rId5"/>
    <p:sldLayoutId id="2147483830" r:id="rId6"/>
    <p:sldLayoutId id="2147483860" r:id="rId7"/>
    <p:sldLayoutId id="2147483861" r:id="rId8"/>
    <p:sldLayoutId id="2147483862" r:id="rId9"/>
    <p:sldLayoutId id="2147483829" r:id="rId10"/>
    <p:sldLayoutId id="21474838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3317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7BEEA2-ACEF-4902-AA24-C59F7874D63E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088E37-9EDF-4943-BDF3-392C0558FDC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34" r:id="rId4"/>
    <p:sldLayoutId id="2147483867" r:id="rId5"/>
    <p:sldLayoutId id="2147483833" r:id="rId6"/>
    <p:sldLayoutId id="2147483868" r:id="rId7"/>
    <p:sldLayoutId id="2147483869" r:id="rId8"/>
    <p:sldLayoutId id="2147483870" r:id="rId9"/>
    <p:sldLayoutId id="2147483832" r:id="rId10"/>
    <p:sldLayoutId id="21474838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5605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F8C7C7-B538-42DC-B4B2-550B315AFD4E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5059FE-CF08-42BE-8F38-93C7DE6F19E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37" r:id="rId4"/>
    <p:sldLayoutId id="2147483875" r:id="rId5"/>
    <p:sldLayoutId id="2147483836" r:id="rId6"/>
    <p:sldLayoutId id="2147483876" r:id="rId7"/>
    <p:sldLayoutId id="2147483877" r:id="rId8"/>
    <p:sldLayoutId id="2147483878" r:id="rId9"/>
    <p:sldLayoutId id="2147483835" r:id="rId10"/>
    <p:sldLayoutId id="21474838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37893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FAF444-A027-47D8-B1DF-1CCBF58EC51D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6FDE76-EC85-4E48-9FFD-45D9DB418A8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40" r:id="rId4"/>
    <p:sldLayoutId id="2147483883" r:id="rId5"/>
    <p:sldLayoutId id="2147483839" r:id="rId6"/>
    <p:sldLayoutId id="2147483884" r:id="rId7"/>
    <p:sldLayoutId id="2147483885" r:id="rId8"/>
    <p:sldLayoutId id="2147483886" r:id="rId9"/>
    <p:sldLayoutId id="2147483838" r:id="rId10"/>
    <p:sldLayoutId id="21474838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50181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63043D-782E-460B-B9DE-80349D1E0107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8E0078-88BE-4035-BBA4-59C5547BD14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43" r:id="rId4"/>
    <p:sldLayoutId id="2147483891" r:id="rId5"/>
    <p:sldLayoutId id="2147483842" r:id="rId6"/>
    <p:sldLayoutId id="2147483892" r:id="rId7"/>
    <p:sldLayoutId id="2147483893" r:id="rId8"/>
    <p:sldLayoutId id="2147483894" r:id="rId9"/>
    <p:sldLayoutId id="2147483841" r:id="rId10"/>
    <p:sldLayoutId id="21474838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246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372ACC-02A0-44DD-B8DE-A36ABC7D5A0D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B205D5-2502-4CA8-BEE2-FEEFABF39C4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46" r:id="rId4"/>
    <p:sldLayoutId id="2147483899" r:id="rId5"/>
    <p:sldLayoutId id="2147483845" r:id="rId6"/>
    <p:sldLayoutId id="2147483900" r:id="rId7"/>
    <p:sldLayoutId id="2147483901" r:id="rId8"/>
    <p:sldLayoutId id="2147483902" r:id="rId9"/>
    <p:sldLayoutId id="2147483844" r:id="rId10"/>
    <p:sldLayoutId id="21474839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4757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F1F905-683A-451A-82C9-AEBA2B6E01B3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A9FB77-74A9-40D1-889E-CC2938373D9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849" r:id="rId4"/>
    <p:sldLayoutId id="2147483907" r:id="rId5"/>
    <p:sldLayoutId id="2147483848" r:id="rId6"/>
    <p:sldLayoutId id="2147483908" r:id="rId7"/>
    <p:sldLayoutId id="2147483909" r:id="rId8"/>
    <p:sldLayoutId id="2147483910" r:id="rId9"/>
    <p:sldLayoutId id="2147483847" r:id="rId10"/>
    <p:sldLayoutId id="21474839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7045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D3F646-D354-451C-AFE0-99B1C2A9A785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47141A-B929-4560-8DF2-24A58016F1A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852" r:id="rId4"/>
    <p:sldLayoutId id="2147483915" r:id="rId5"/>
    <p:sldLayoutId id="2147483851" r:id="rId6"/>
    <p:sldLayoutId id="2147483916" r:id="rId7"/>
    <p:sldLayoutId id="2147483917" r:id="rId8"/>
    <p:sldLayoutId id="2147483918" r:id="rId9"/>
    <p:sldLayoutId id="2147483850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99333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CDA11C-C1F4-49AE-999A-2616B9D17E2D}" type="datetimeFigureOut">
              <a:rPr lang="uk-UA"/>
              <a:pPr>
                <a:defRPr/>
              </a:pPr>
              <a:t>07.04.2020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4696EF-2495-4F81-8F66-D0D3F62C555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855" r:id="rId4"/>
    <p:sldLayoutId id="2147483923" r:id="rId5"/>
    <p:sldLayoutId id="2147483854" r:id="rId6"/>
    <p:sldLayoutId id="2147483924" r:id="rId7"/>
    <p:sldLayoutId id="2147483925" r:id="rId8"/>
    <p:sldLayoutId id="2147483926" r:id="rId9"/>
    <p:sldLayoutId id="2147483853" r:id="rId10"/>
    <p:sldLayoutId id="21474839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70C0"/>
                </a:solidFill>
              </a:rPr>
              <a:t>числівник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8075" y="1295400"/>
            <a:ext cx="8001000" cy="4525963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1900" b="1" dirty="0" smtClean="0">
                <a:solidFill>
                  <a:srgbClr val="FF0000"/>
                </a:solidFill>
              </a:rPr>
              <a:t>Числівник </a:t>
            </a:r>
            <a:r>
              <a:rPr lang="uk-UA" sz="1900" b="1" dirty="0" smtClean="0"/>
              <a:t>– самостійна частина мови, яка означає число, кількість або порядок предметів при лічбі.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1900" b="1" dirty="0" smtClean="0"/>
              <a:t>Числівник відповідає на питання </a:t>
            </a:r>
            <a:r>
              <a:rPr lang="uk-UA" sz="1900" b="1" dirty="0" smtClean="0">
                <a:solidFill>
                  <a:srgbClr val="00B050"/>
                </a:solidFill>
              </a:rPr>
              <a:t>скільки? </a:t>
            </a:r>
            <a:r>
              <a:rPr lang="uk-UA" sz="1900" b="1" dirty="0">
                <a:solidFill>
                  <a:srgbClr val="00B050"/>
                </a:solidFill>
              </a:rPr>
              <a:t>к</a:t>
            </a:r>
            <a:r>
              <a:rPr lang="uk-UA" sz="1900" b="1" dirty="0" smtClean="0">
                <a:solidFill>
                  <a:srgbClr val="00B050"/>
                </a:solidFill>
              </a:rPr>
              <a:t>отрий? котра? котре? котрі?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1900" b="1" dirty="0" smtClean="0"/>
              <a:t>Наприклад: </a:t>
            </a:r>
            <a:r>
              <a:rPr lang="uk-UA" sz="1900" b="1" dirty="0" smtClean="0">
                <a:solidFill>
                  <a:srgbClr val="7030A0"/>
                </a:solidFill>
              </a:rPr>
              <a:t>вісім, одинадцять, дванадцятий, сорок третя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1900" b="1" dirty="0" smtClean="0"/>
              <a:t>За значенням і граматичними ознаками числівники поділяються на 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1900" b="1" dirty="0" smtClean="0">
                <a:solidFill>
                  <a:srgbClr val="0070C0"/>
                </a:solidFill>
              </a:rPr>
              <a:t>к і л ь к і с н і  та  п о р я д к о в і.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1900" b="1" dirty="0" smtClean="0">
                <a:solidFill>
                  <a:srgbClr val="C00000"/>
                </a:solidFill>
              </a:rPr>
              <a:t>Кількісні числівники </a:t>
            </a:r>
            <a:r>
              <a:rPr lang="uk-UA" sz="1900" b="1" dirty="0" smtClean="0"/>
              <a:t>означають число або кількість і відповідають на питання </a:t>
            </a:r>
            <a:r>
              <a:rPr lang="uk-UA" sz="1900" b="1" dirty="0" smtClean="0">
                <a:solidFill>
                  <a:srgbClr val="00B050"/>
                </a:solidFill>
              </a:rPr>
              <a:t>скільки? </a:t>
            </a:r>
            <a:r>
              <a:rPr lang="uk-UA" sz="1900" b="1" dirty="0" smtClean="0">
                <a:solidFill>
                  <a:srgbClr val="7030A0"/>
                </a:solidFill>
              </a:rPr>
              <a:t>(три, тридцять чотири)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1900" b="1" dirty="0" smtClean="0">
                <a:solidFill>
                  <a:srgbClr val="C00000"/>
                </a:solidFill>
              </a:rPr>
              <a:t>Порядкові числівники </a:t>
            </a:r>
            <a:r>
              <a:rPr lang="uk-UA" sz="1900" b="1" dirty="0" smtClean="0"/>
              <a:t>означають порядок предметів при лічбі і відповідають на питання</a:t>
            </a:r>
            <a:r>
              <a:rPr lang="uk-UA" sz="1900" b="1" dirty="0">
                <a:solidFill>
                  <a:srgbClr val="4E3B30"/>
                </a:solidFill>
              </a:rPr>
              <a:t> </a:t>
            </a:r>
            <a:r>
              <a:rPr lang="uk-UA" sz="1900" b="1" dirty="0">
                <a:solidFill>
                  <a:srgbClr val="00B050"/>
                </a:solidFill>
              </a:rPr>
              <a:t>котрий? котра? котре? котрі</a:t>
            </a:r>
            <a:r>
              <a:rPr lang="uk-UA" sz="1900" b="1" dirty="0" smtClean="0">
                <a:solidFill>
                  <a:srgbClr val="00B050"/>
                </a:solidFill>
              </a:rPr>
              <a:t>? </a:t>
            </a:r>
            <a:r>
              <a:rPr lang="uk-UA" sz="1900" b="1" dirty="0" smtClean="0">
                <a:solidFill>
                  <a:srgbClr val="4E3B30"/>
                </a:solidFill>
              </a:rPr>
              <a:t>(</a:t>
            </a:r>
            <a:r>
              <a:rPr lang="uk-UA" sz="1900" b="1" dirty="0" smtClean="0">
                <a:solidFill>
                  <a:srgbClr val="7030A0"/>
                </a:solidFill>
              </a:rPr>
              <a:t>третій, тридцять четверте).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1900" b="1" u="sng" dirty="0" smtClean="0">
                <a:solidFill>
                  <a:srgbClr val="FF0000"/>
                </a:solidFill>
              </a:rPr>
              <a:t>Числівники бувають різними членами речення.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1900" b="1" u="sng" dirty="0" smtClean="0">
                <a:solidFill>
                  <a:srgbClr val="4E3B30"/>
                </a:solidFill>
              </a:rPr>
              <a:t>Двоє</a:t>
            </a:r>
            <a:r>
              <a:rPr lang="uk-UA" sz="1900" b="1" dirty="0" smtClean="0">
                <a:solidFill>
                  <a:srgbClr val="4E3B30"/>
                </a:solidFill>
              </a:rPr>
              <a:t> третього не чекають.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1900" b="1" dirty="0" smtClean="0">
                <a:solidFill>
                  <a:srgbClr val="4E3B30"/>
                </a:solidFill>
              </a:rPr>
              <a:t>Світ широкий, а мати </a:t>
            </a:r>
            <a:r>
              <a:rPr lang="uk-UA" sz="1900" b="1" u="dbl" dirty="0" smtClean="0">
                <a:solidFill>
                  <a:srgbClr val="4E3B30"/>
                </a:solidFill>
              </a:rPr>
              <a:t>одна!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1900" b="1" u="dash" dirty="0">
                <a:solidFill>
                  <a:srgbClr val="4E3B30"/>
                </a:solidFill>
              </a:rPr>
              <a:t>В</a:t>
            </a:r>
            <a:r>
              <a:rPr lang="uk-UA" sz="1900" b="1" u="dash" dirty="0" smtClean="0">
                <a:solidFill>
                  <a:srgbClr val="4E3B30"/>
                </a:solidFill>
              </a:rPr>
              <a:t>ісім синів </a:t>
            </a:r>
            <a:r>
              <a:rPr lang="uk-UA" sz="1900" b="1" dirty="0" smtClean="0">
                <a:solidFill>
                  <a:srgbClr val="4E3B30"/>
                </a:solidFill>
              </a:rPr>
              <a:t>вдова мала, а </a:t>
            </a:r>
            <a:r>
              <a:rPr lang="uk-UA" sz="1900" b="1" u="wavy" dirty="0" err="1" smtClean="0">
                <a:solidFill>
                  <a:srgbClr val="4E3B30"/>
                </a:solidFill>
              </a:rPr>
              <a:t>дев</a:t>
            </a:r>
            <a:r>
              <a:rPr lang="en-US" sz="1900" b="1" u="wavy" dirty="0" smtClean="0">
                <a:solidFill>
                  <a:srgbClr val="4E3B30"/>
                </a:solidFill>
              </a:rPr>
              <a:t>’</a:t>
            </a:r>
            <a:r>
              <a:rPr lang="uk-UA" sz="1900" b="1" u="wavy" dirty="0" err="1" smtClean="0">
                <a:solidFill>
                  <a:srgbClr val="4E3B30"/>
                </a:solidFill>
              </a:rPr>
              <a:t>яту</a:t>
            </a:r>
            <a:r>
              <a:rPr lang="uk-UA" sz="1900" b="1" u="wavy" dirty="0" smtClean="0">
                <a:solidFill>
                  <a:srgbClr val="4E3B30"/>
                </a:solidFill>
              </a:rPr>
              <a:t> </a:t>
            </a:r>
            <a:r>
              <a:rPr lang="uk-UA" sz="1900" b="1" dirty="0" smtClean="0">
                <a:solidFill>
                  <a:srgbClr val="4E3B30"/>
                </a:solidFill>
              </a:rPr>
              <a:t>дочку.</a:t>
            </a:r>
            <a:endParaRPr lang="uk-UA" sz="1900" b="1" dirty="0"/>
          </a:p>
        </p:txBody>
      </p:sp>
      <p:pic>
        <p:nvPicPr>
          <p:cNvPr id="112643" name="Picture 6" descr="http://img1.liveinternet.ru/images/attach/c/4/78/682/78682021_r12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2550" y="34925"/>
            <a:ext cx="941388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uk-UA" sz="3200" cap="none" smtClean="0">
                <a:effectLst/>
                <a:latin typeface="Arial" charset="0"/>
              </a:rPr>
              <a:t>Домашнє завдання</a:t>
            </a:r>
            <a:br>
              <a:rPr lang="uk-UA" sz="3200" cap="none" smtClean="0">
                <a:effectLst/>
                <a:latin typeface="Arial" charset="0"/>
              </a:rPr>
            </a:br>
            <a:endParaRPr lang="ru-RU" sz="3200" cap="none" smtClean="0">
              <a:effectLst/>
              <a:latin typeface="Arial" charset="0"/>
            </a:endParaRPr>
          </a:p>
        </p:txBody>
      </p:sp>
      <p:sp>
        <p:nvSpPr>
          <p:cNvPr id="12288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uk-UA" smtClean="0">
                <a:latin typeface="Arial" charset="0"/>
              </a:rPr>
              <a:t>Опрацювати параграф 38. Виконати вправу429 (усно) стор.189,</a:t>
            </a:r>
          </a:p>
          <a:p>
            <a:pPr eaLnBrk="1" hangingPunct="1"/>
            <a:r>
              <a:rPr lang="uk-UA" smtClean="0">
                <a:latin typeface="Arial" charset="0"/>
              </a:rPr>
              <a:t>вправа ,431,432, 433 (письмово).</a:t>
            </a: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70C0"/>
                </a:solidFill>
              </a:rPr>
              <a:t>Кількісні числівники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0" y="1554163"/>
            <a:ext cx="7696200" cy="4525962"/>
          </a:xfrm>
        </p:spPr>
        <p:txBody>
          <a:bodyPr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u="sng" dirty="0" smtClean="0">
                <a:solidFill>
                  <a:srgbClr val="7030A0"/>
                </a:solidFill>
              </a:rPr>
              <a:t>Кількісні числівники змінюються за відмінками.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C00000"/>
                </a:solidFill>
              </a:rPr>
              <a:t>Кількісні числівники поділяються на розряди: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uk-UA" b="1" dirty="0" smtClean="0">
                <a:solidFill>
                  <a:srgbClr val="00B050"/>
                </a:solidFill>
              </a:rPr>
              <a:t>цілі числа </a:t>
            </a:r>
            <a:r>
              <a:rPr lang="uk-UA" b="1" dirty="0" smtClean="0"/>
              <a:t>(означають кількість предметів у цілих одиницях): </a:t>
            </a:r>
            <a:r>
              <a:rPr lang="uk-UA" b="1" dirty="0" smtClean="0">
                <a:solidFill>
                  <a:srgbClr val="0070C0"/>
                </a:solidFill>
              </a:rPr>
              <a:t>сорок;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uk-UA" b="1" dirty="0" smtClean="0">
                <a:solidFill>
                  <a:srgbClr val="00B050"/>
                </a:solidFill>
              </a:rPr>
              <a:t>дробові</a:t>
            </a:r>
            <a:r>
              <a:rPr lang="uk-UA" b="1" dirty="0" smtClean="0"/>
              <a:t> (означають кількість частин, виділених у складі цілого): </a:t>
            </a:r>
            <a:r>
              <a:rPr lang="uk-UA" b="1" dirty="0" smtClean="0">
                <a:solidFill>
                  <a:srgbClr val="0070C0"/>
                </a:solidFill>
              </a:rPr>
              <a:t>дві цілі і чотири сьомих;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uk-UA" b="1" dirty="0" smtClean="0">
                <a:solidFill>
                  <a:srgbClr val="00B050"/>
                </a:solidFill>
              </a:rPr>
              <a:t>збірні</a:t>
            </a:r>
            <a:r>
              <a:rPr lang="uk-UA" b="1" dirty="0" smtClean="0"/>
              <a:t> (означають кількість предметів, яку сприймаємо як єдине неподільне ціле): </a:t>
            </a:r>
            <a:r>
              <a:rPr lang="uk-UA" b="1" dirty="0" smtClean="0">
                <a:solidFill>
                  <a:srgbClr val="0070C0"/>
                </a:solidFill>
              </a:rPr>
              <a:t>троє  </a:t>
            </a:r>
            <a:endParaRPr lang="uk-UA" b="1" dirty="0">
              <a:solidFill>
                <a:srgbClr val="0070C0"/>
              </a:solidFill>
            </a:endParaRPr>
          </a:p>
        </p:txBody>
      </p:sp>
      <p:pic>
        <p:nvPicPr>
          <p:cNvPr id="113667" name="Picture 6" descr="http://img1.liveinternet.ru/images/attach/c/4/78/682/78682021_r12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"/>
            <a:ext cx="941388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8486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Зверніть увагу!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00" y="1219200"/>
            <a:ext cx="7924800" cy="5334000"/>
          </a:xfrm>
        </p:spPr>
        <p:txBody>
          <a:bodyPr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/>
              <a:t>     </a:t>
            </a:r>
            <a:r>
              <a:rPr lang="uk-UA" b="1" dirty="0" smtClean="0">
                <a:solidFill>
                  <a:srgbClr val="FF0000"/>
                </a:solidFill>
              </a:rPr>
              <a:t>Збірні числівники </a:t>
            </a:r>
            <a:r>
              <a:rPr lang="uk-UA" b="1" dirty="0" smtClean="0">
                <a:solidFill>
                  <a:schemeClr val="tx1"/>
                </a:solidFill>
              </a:rPr>
              <a:t>утворюються тільки від числівників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i="1" u="sng" dirty="0" smtClean="0">
                <a:solidFill>
                  <a:srgbClr val="0070C0"/>
                </a:solidFill>
              </a:rPr>
              <a:t>два – двадцять та тридцять.</a:t>
            </a:r>
            <a:r>
              <a:rPr lang="uk-UA" b="1" dirty="0" smtClean="0"/>
              <a:t> 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/>
              <a:t>     </a:t>
            </a:r>
            <a:r>
              <a:rPr lang="uk-UA" b="1" dirty="0" smtClean="0">
                <a:solidFill>
                  <a:schemeClr val="tx1"/>
                </a:solidFill>
              </a:rPr>
              <a:t>До збірних належать числівники </a:t>
            </a:r>
            <a:r>
              <a:rPr lang="uk-UA" b="1" u="sng" dirty="0" smtClean="0">
                <a:solidFill>
                  <a:srgbClr val="00B050"/>
                </a:solidFill>
              </a:rPr>
              <a:t>обоє, обидва, обидві</a:t>
            </a:r>
            <a:r>
              <a:rPr lang="uk-UA" b="1" dirty="0" smtClean="0"/>
              <a:t>. </a:t>
            </a:r>
            <a:r>
              <a:rPr lang="uk-UA" b="1" dirty="0" smtClean="0">
                <a:solidFill>
                  <a:schemeClr val="tx1"/>
                </a:solidFill>
              </a:rPr>
              <a:t>Від деяких збірних числівників утворюються числівники з пестливим значенням: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7030A0"/>
                </a:solidFill>
              </a:rPr>
              <a:t>двійко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FF0000"/>
                </a:solidFill>
              </a:rPr>
              <a:t>Збірні числівники вживаються з іменниками, які: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* </a:t>
            </a:r>
            <a:r>
              <a:rPr lang="uk-UA" b="1" dirty="0">
                <a:solidFill>
                  <a:schemeClr val="tx1"/>
                </a:solidFill>
              </a:rPr>
              <a:t>є</a:t>
            </a:r>
            <a:r>
              <a:rPr lang="uk-UA" b="1" dirty="0" smtClean="0">
                <a:solidFill>
                  <a:schemeClr val="tx1"/>
                </a:solidFill>
              </a:rPr>
              <a:t> назвами істот чоловічого роду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7030A0"/>
                </a:solidFill>
              </a:rPr>
              <a:t>(четверо юнаків, троє коней</a:t>
            </a:r>
            <a:r>
              <a:rPr lang="uk-UA" b="1" dirty="0" smtClean="0"/>
              <a:t>);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* належать до четвертої відміни </a:t>
            </a:r>
            <a:r>
              <a:rPr lang="uk-UA" b="1" dirty="0" smtClean="0">
                <a:solidFill>
                  <a:srgbClr val="7030A0"/>
                </a:solidFill>
              </a:rPr>
              <a:t>(шестеро кошенят);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* є назвами неістот середнього роду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7030A0"/>
                </a:solidFill>
              </a:rPr>
              <a:t>(двоє імен);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* уживаються тільки у формі множини </a:t>
            </a:r>
            <a:r>
              <a:rPr lang="uk-UA" b="1" dirty="0" smtClean="0">
                <a:solidFill>
                  <a:srgbClr val="7030A0"/>
                </a:solidFill>
              </a:rPr>
              <a:t>(двоє </a:t>
            </a:r>
            <a:r>
              <a:rPr lang="uk-UA" b="1" dirty="0" err="1" smtClean="0">
                <a:solidFill>
                  <a:srgbClr val="7030A0"/>
                </a:solidFill>
              </a:rPr>
              <a:t>ножиць</a:t>
            </a:r>
            <a:r>
              <a:rPr lang="uk-UA" b="1" dirty="0" smtClean="0">
                <a:solidFill>
                  <a:srgbClr val="7030A0"/>
                </a:solidFill>
              </a:rPr>
              <a:t>)</a:t>
            </a:r>
            <a:r>
              <a:rPr lang="uk-UA" b="1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0070C0"/>
                </a:solidFill>
              </a:rPr>
              <a:t>     З іменниками </a:t>
            </a:r>
            <a:r>
              <a:rPr lang="uk-UA" b="1" dirty="0" smtClean="0">
                <a:solidFill>
                  <a:srgbClr val="FF0000"/>
                </a:solidFill>
              </a:rPr>
              <a:t>жіночого роду та іменниками чоловічого роду – назвами неістот </a:t>
            </a:r>
            <a:r>
              <a:rPr lang="uk-UA" b="1" dirty="0" smtClean="0">
                <a:solidFill>
                  <a:srgbClr val="0070C0"/>
                </a:solidFill>
              </a:rPr>
              <a:t>збірні числівники не вживаються</a:t>
            </a:r>
            <a:r>
              <a:rPr lang="uk-UA" b="1" dirty="0" smtClean="0"/>
              <a:t>.</a:t>
            </a:r>
            <a:endParaRPr lang="uk-UA" b="1" dirty="0"/>
          </a:p>
        </p:txBody>
      </p:sp>
      <p:pic>
        <p:nvPicPr>
          <p:cNvPr id="114691" name="Picture 6" descr="http://img1.liveinternet.ru/images/attach/c/4/78/682/78682021_r12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"/>
            <a:ext cx="941388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80010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0000"/>
                </a:solidFill>
              </a:rPr>
              <a:t>За будовою числівники поділяють на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219200"/>
            <a:ext cx="7848600" cy="5486400"/>
          </a:xfrm>
        </p:spPr>
        <p:txBody>
          <a:bodyPr>
            <a:normAutofit fontScale="70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3900" b="1" u="sng" dirty="0">
                <a:solidFill>
                  <a:srgbClr val="0070C0"/>
                </a:solidFill>
              </a:rPr>
              <a:t>п</a:t>
            </a:r>
            <a:r>
              <a:rPr lang="uk-UA" sz="3900" b="1" u="sng" dirty="0" smtClean="0">
                <a:solidFill>
                  <a:srgbClr val="0070C0"/>
                </a:solidFill>
              </a:rPr>
              <a:t> р о с т і,   с к л а д н і,   с к л а д е н і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/>
              <a:t>* </a:t>
            </a:r>
            <a:r>
              <a:rPr lang="uk-UA" b="1" dirty="0" smtClean="0">
                <a:solidFill>
                  <a:schemeClr val="tx1"/>
                </a:solidFill>
              </a:rPr>
              <a:t>прості  мають  один корінь: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7030A0"/>
                </a:solidFill>
              </a:rPr>
              <a:t>два, десятеро;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/>
              <a:t>* </a:t>
            </a:r>
            <a:r>
              <a:rPr lang="uk-UA" b="1" dirty="0" smtClean="0">
                <a:solidFill>
                  <a:schemeClr val="tx1"/>
                </a:solidFill>
              </a:rPr>
              <a:t>складні утворені поєднанням двох коренів: </a:t>
            </a:r>
            <a:r>
              <a:rPr lang="uk-UA" b="1" dirty="0" smtClean="0">
                <a:solidFill>
                  <a:srgbClr val="7030A0"/>
                </a:solidFill>
              </a:rPr>
              <a:t>шістдесят, дванадцять;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/>
              <a:t>* </a:t>
            </a:r>
            <a:r>
              <a:rPr lang="uk-UA" b="1" dirty="0" smtClean="0">
                <a:solidFill>
                  <a:schemeClr val="tx1"/>
                </a:solidFill>
              </a:rPr>
              <a:t>складені  утворені з двох і більше простих і складних числівників: </a:t>
            </a:r>
            <a:r>
              <a:rPr lang="uk-UA" b="1" dirty="0" smtClean="0">
                <a:solidFill>
                  <a:srgbClr val="7030A0"/>
                </a:solidFill>
              </a:rPr>
              <a:t>сорок три, дві сьомих.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00B050"/>
                </a:solidFill>
              </a:rPr>
              <a:t>Зверніть увагу!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Складні числівники пишемо разом: </a:t>
            </a:r>
            <a:r>
              <a:rPr lang="uk-UA" b="1" dirty="0" smtClean="0">
                <a:solidFill>
                  <a:srgbClr val="7030A0"/>
                </a:solidFill>
              </a:rPr>
              <a:t>сімдесят.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Складені числівники пишемо окремо: </a:t>
            </a:r>
            <a:r>
              <a:rPr lang="uk-UA" b="1" dirty="0" smtClean="0">
                <a:solidFill>
                  <a:srgbClr val="7030A0"/>
                </a:solidFill>
              </a:rPr>
              <a:t>двадцять чотири, три цілі і вісім десятих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Іменники при дробових числівниках завжди вживаються у Р. в. однини: </a:t>
            </a:r>
            <a:r>
              <a:rPr lang="uk-UA" b="1" dirty="0" smtClean="0">
                <a:solidFill>
                  <a:srgbClr val="7030A0"/>
                </a:solidFill>
              </a:rPr>
              <a:t>три четверті кілограма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М</a:t>
            </a:r>
            <a:r>
              <a:rPr lang="en-US" b="1" dirty="0" smtClean="0">
                <a:solidFill>
                  <a:schemeClr val="tx1"/>
                </a:solidFill>
              </a:rPr>
              <a:t>’</a:t>
            </a:r>
            <a:r>
              <a:rPr lang="uk-UA" b="1" dirty="0" smtClean="0">
                <a:solidFill>
                  <a:schemeClr val="tx1"/>
                </a:solidFill>
              </a:rPr>
              <a:t>який знак пишемо після  літери</a:t>
            </a:r>
            <a:r>
              <a:rPr lang="uk-UA" b="1" dirty="0" smtClean="0">
                <a:solidFill>
                  <a:srgbClr val="C00000"/>
                </a:solidFill>
              </a:rPr>
              <a:t> т</a:t>
            </a:r>
            <a:r>
              <a:rPr lang="uk-UA" b="1" dirty="0" smtClean="0">
                <a:solidFill>
                  <a:schemeClr val="tx1"/>
                </a:solidFill>
              </a:rPr>
              <a:t> лише в кінці числівників </a:t>
            </a:r>
            <a:r>
              <a:rPr lang="uk-UA" b="1" dirty="0" smtClean="0">
                <a:solidFill>
                  <a:srgbClr val="7030A0"/>
                </a:solidFill>
              </a:rPr>
              <a:t>п</a:t>
            </a:r>
            <a:r>
              <a:rPr lang="en-US" b="1" dirty="0" smtClean="0">
                <a:solidFill>
                  <a:srgbClr val="7030A0"/>
                </a:solidFill>
              </a:rPr>
              <a:t>’</a:t>
            </a:r>
            <a:r>
              <a:rPr lang="uk-UA" b="1" dirty="0" smtClean="0">
                <a:solidFill>
                  <a:srgbClr val="7030A0"/>
                </a:solidFill>
              </a:rPr>
              <a:t>ять – </a:t>
            </a:r>
            <a:r>
              <a:rPr lang="uk-UA" b="1" dirty="0" err="1" smtClean="0">
                <a:solidFill>
                  <a:srgbClr val="7030A0"/>
                </a:solidFill>
              </a:rPr>
              <a:t>дев</a:t>
            </a:r>
            <a:r>
              <a:rPr lang="en-US" b="1" dirty="0" smtClean="0">
                <a:solidFill>
                  <a:srgbClr val="7030A0"/>
                </a:solidFill>
              </a:rPr>
              <a:t>’</a:t>
            </a:r>
            <a:r>
              <a:rPr lang="uk-UA" b="1" dirty="0" err="1" smtClean="0">
                <a:solidFill>
                  <a:srgbClr val="7030A0"/>
                </a:solidFill>
              </a:rPr>
              <a:t>ятнадцять</a:t>
            </a:r>
            <a:r>
              <a:rPr lang="uk-UA" b="1" dirty="0" smtClean="0">
                <a:solidFill>
                  <a:srgbClr val="7030A0"/>
                </a:solidFill>
              </a:rPr>
              <a:t>, </a:t>
            </a:r>
            <a:r>
              <a:rPr lang="uk-UA" b="1" dirty="0" smtClean="0">
                <a:solidFill>
                  <a:schemeClr val="tx1"/>
                </a:solidFill>
              </a:rPr>
              <a:t>а також </a:t>
            </a:r>
            <a:r>
              <a:rPr lang="uk-UA" b="1" dirty="0" smtClean="0">
                <a:solidFill>
                  <a:srgbClr val="7030A0"/>
                </a:solidFill>
              </a:rPr>
              <a:t>двадцять і тридцять.</a:t>
            </a:r>
            <a:r>
              <a:rPr lang="uk-UA" b="1" dirty="0" smtClean="0">
                <a:solidFill>
                  <a:schemeClr val="tx1"/>
                </a:solidFill>
              </a:rPr>
              <a:t> У середині складних числівників  </a:t>
            </a:r>
            <a:r>
              <a:rPr lang="uk-UA" b="1" dirty="0" smtClean="0">
                <a:solidFill>
                  <a:srgbClr val="0070C0"/>
                </a:solidFill>
              </a:rPr>
              <a:t>(п</a:t>
            </a:r>
            <a:r>
              <a:rPr lang="en-US" b="1" dirty="0" smtClean="0">
                <a:solidFill>
                  <a:srgbClr val="0070C0"/>
                </a:solidFill>
              </a:rPr>
              <a:t>’</a:t>
            </a:r>
            <a:r>
              <a:rPr lang="uk-UA" b="1" dirty="0" err="1" smtClean="0">
                <a:solidFill>
                  <a:srgbClr val="0070C0"/>
                </a:solidFill>
              </a:rPr>
              <a:t>ятнадцять</a:t>
            </a:r>
            <a:r>
              <a:rPr lang="uk-UA" b="1" dirty="0" smtClean="0">
                <a:solidFill>
                  <a:srgbClr val="0070C0"/>
                </a:solidFill>
              </a:rPr>
              <a:t>, п</a:t>
            </a:r>
            <a:r>
              <a:rPr lang="en-US" b="1" dirty="0" smtClean="0">
                <a:solidFill>
                  <a:srgbClr val="0070C0"/>
                </a:solidFill>
              </a:rPr>
              <a:t>’</a:t>
            </a:r>
            <a:r>
              <a:rPr lang="uk-UA" b="1" dirty="0" err="1" smtClean="0">
                <a:solidFill>
                  <a:srgbClr val="0070C0"/>
                </a:solidFill>
              </a:rPr>
              <a:t>ятдесят</a:t>
            </a:r>
            <a:r>
              <a:rPr lang="uk-UA" b="1" dirty="0" smtClean="0">
                <a:solidFill>
                  <a:srgbClr val="0070C0"/>
                </a:solidFill>
              </a:rPr>
              <a:t>, п</a:t>
            </a:r>
            <a:r>
              <a:rPr lang="en-US" b="1" dirty="0" smtClean="0">
                <a:solidFill>
                  <a:srgbClr val="0070C0"/>
                </a:solidFill>
              </a:rPr>
              <a:t>’</a:t>
            </a:r>
            <a:r>
              <a:rPr lang="uk-UA" b="1" dirty="0" err="1" smtClean="0">
                <a:solidFill>
                  <a:srgbClr val="0070C0"/>
                </a:solidFill>
              </a:rPr>
              <a:t>ятсот</a:t>
            </a:r>
            <a:r>
              <a:rPr lang="uk-UA" b="1" dirty="0" smtClean="0">
                <a:solidFill>
                  <a:srgbClr val="0070C0"/>
                </a:solidFill>
              </a:rPr>
              <a:t>) </a:t>
            </a:r>
            <a:r>
              <a:rPr lang="uk-UA" b="1" dirty="0" smtClean="0">
                <a:solidFill>
                  <a:schemeClr val="tx1"/>
                </a:solidFill>
              </a:rPr>
              <a:t>м</a:t>
            </a:r>
            <a:r>
              <a:rPr lang="en-US" b="1" dirty="0" smtClean="0">
                <a:solidFill>
                  <a:schemeClr val="tx1"/>
                </a:solidFill>
              </a:rPr>
              <a:t>’</a:t>
            </a:r>
            <a:r>
              <a:rPr lang="uk-UA" b="1" dirty="0" smtClean="0">
                <a:solidFill>
                  <a:schemeClr val="tx1"/>
                </a:solidFill>
              </a:rPr>
              <a:t>який знак не пишемо.</a:t>
            </a:r>
            <a:endParaRPr lang="uk-UA" b="1" dirty="0">
              <a:solidFill>
                <a:schemeClr val="tx1"/>
              </a:solidFill>
            </a:endParaRPr>
          </a:p>
        </p:txBody>
      </p:sp>
      <p:pic>
        <p:nvPicPr>
          <p:cNvPr id="115715" name="Picture 6" descr="http://img1.liveinternet.ru/images/attach/c/4/78/682/78682021_r12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"/>
            <a:ext cx="941388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9248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70C0"/>
                </a:solidFill>
              </a:rPr>
              <a:t>Відмінювання кількісних числівників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00" y="1554163"/>
            <a:ext cx="8001000" cy="4525962"/>
          </a:xfrm>
        </p:spPr>
        <p:txBody>
          <a:bodyPr>
            <a:normAutofit fontScale="77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 Кількісні числівники змінюються за </a:t>
            </a:r>
            <a:r>
              <a:rPr lang="uk-UA" b="1" dirty="0" smtClean="0">
                <a:solidFill>
                  <a:srgbClr val="C00000"/>
                </a:solidFill>
              </a:rPr>
              <a:t> 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C00000"/>
                </a:solidFill>
              </a:rPr>
              <a:t>в і д м і н к а м и.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Числівник  </a:t>
            </a:r>
            <a:r>
              <a:rPr lang="uk-UA" b="1" dirty="0" smtClean="0">
                <a:solidFill>
                  <a:srgbClr val="0070C0"/>
                </a:solidFill>
              </a:rPr>
              <a:t>о д и н  </a:t>
            </a:r>
            <a:r>
              <a:rPr lang="uk-UA" b="1" dirty="0" smtClean="0">
                <a:solidFill>
                  <a:schemeClr val="tx1"/>
                </a:solidFill>
              </a:rPr>
              <a:t>стоїть у формі того самого роду, числа й відмінка, що й іменник, із яким він </a:t>
            </a:r>
            <a:r>
              <a:rPr lang="uk-UA" b="1" dirty="0" err="1" smtClean="0">
                <a:solidFill>
                  <a:schemeClr val="tx1"/>
                </a:solidFill>
              </a:rPr>
              <a:t>пов</a:t>
            </a:r>
            <a:r>
              <a:rPr lang="en-US" b="1" dirty="0" smtClean="0">
                <a:solidFill>
                  <a:schemeClr val="tx1"/>
                </a:solidFill>
              </a:rPr>
              <a:t>’</a:t>
            </a:r>
            <a:r>
              <a:rPr lang="uk-UA" b="1" dirty="0" err="1" smtClean="0">
                <a:solidFill>
                  <a:schemeClr val="tx1"/>
                </a:solidFill>
              </a:rPr>
              <a:t>язаний</a:t>
            </a:r>
            <a:r>
              <a:rPr lang="uk-UA" b="1" dirty="0" smtClean="0">
                <a:solidFill>
                  <a:schemeClr val="tx1"/>
                </a:solidFill>
              </a:rPr>
              <a:t> за змістом: </a:t>
            </a:r>
            <a:r>
              <a:rPr lang="uk-UA" b="1" dirty="0" smtClean="0">
                <a:solidFill>
                  <a:srgbClr val="00B050"/>
                </a:solidFill>
              </a:rPr>
              <a:t>один школяр, одного школяра.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 З числівниками  </a:t>
            </a:r>
            <a:r>
              <a:rPr lang="uk-UA" b="1" dirty="0" smtClean="0">
                <a:solidFill>
                  <a:srgbClr val="0070C0"/>
                </a:solidFill>
              </a:rPr>
              <a:t>д в а,  т р и,  ч о т и р и</a:t>
            </a:r>
            <a:r>
              <a:rPr lang="uk-UA" b="1" dirty="0" smtClean="0">
                <a:solidFill>
                  <a:schemeClr val="tx1"/>
                </a:solidFill>
              </a:rPr>
              <a:t>  в називному відмінку іменники вживаються у називному відмінку множини: </a:t>
            </a:r>
            <a:r>
              <a:rPr lang="uk-UA" b="1" dirty="0" smtClean="0">
                <a:solidFill>
                  <a:srgbClr val="7030A0"/>
                </a:solidFill>
              </a:rPr>
              <a:t>чотири сини.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Збірні числівники </a:t>
            </a:r>
            <a:r>
              <a:rPr lang="uk-UA" b="1" u="sng" dirty="0" smtClean="0">
                <a:solidFill>
                  <a:schemeClr val="tx1"/>
                </a:solidFill>
              </a:rPr>
              <a:t>двоє, троє, чет</a:t>
            </a:r>
            <a:r>
              <a:rPr lang="uk-UA" b="1" dirty="0" smtClean="0">
                <a:solidFill>
                  <a:schemeClr val="tx1"/>
                </a:solidFill>
              </a:rPr>
              <a:t>веро і подібні у непрямих відмінках мають форми кількісних числівників </a:t>
            </a:r>
            <a:r>
              <a:rPr lang="uk-UA" b="1" u="sng" dirty="0" smtClean="0">
                <a:solidFill>
                  <a:schemeClr val="tx1"/>
                </a:solidFill>
              </a:rPr>
              <a:t>два, три, чотири.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 Збірні числівники </a:t>
            </a:r>
            <a:r>
              <a:rPr lang="uk-UA" b="1" u="sng" dirty="0" smtClean="0">
                <a:solidFill>
                  <a:schemeClr val="tx1"/>
                </a:solidFill>
              </a:rPr>
              <a:t>обидва, обидві, обоє </a:t>
            </a:r>
            <a:r>
              <a:rPr lang="uk-UA" b="1" dirty="0" smtClean="0">
                <a:solidFill>
                  <a:schemeClr val="tx1"/>
                </a:solidFill>
              </a:rPr>
              <a:t>відмінюються, як числівник </a:t>
            </a:r>
            <a:r>
              <a:rPr lang="uk-UA" b="1" u="sng" dirty="0" smtClean="0">
                <a:solidFill>
                  <a:schemeClr val="tx1"/>
                </a:solidFill>
              </a:rPr>
              <a:t>два.  </a:t>
            </a:r>
            <a:endParaRPr lang="uk-UA" b="1" u="sng" dirty="0">
              <a:solidFill>
                <a:schemeClr val="tx1"/>
              </a:solidFill>
            </a:endParaRPr>
          </a:p>
        </p:txBody>
      </p:sp>
      <p:pic>
        <p:nvPicPr>
          <p:cNvPr id="116739" name="Picture 6" descr="http://img1.liveinternet.ru/images/attach/c/4/78/682/78682021_r12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"/>
            <a:ext cx="941388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80010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70C0"/>
                </a:solidFill>
              </a:rPr>
              <a:t>Відмінювання кількісних числівників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554163"/>
            <a:ext cx="7772400" cy="4525962"/>
          </a:xfrm>
        </p:spPr>
        <p:txBody>
          <a:bodyPr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У складних числівниках на позначення десятків від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0070C0"/>
                </a:solidFill>
              </a:rPr>
              <a:t>50</a:t>
            </a:r>
            <a:r>
              <a:rPr lang="uk-UA" b="1" dirty="0" smtClean="0">
                <a:solidFill>
                  <a:schemeClr val="tx1"/>
                </a:solidFill>
              </a:rPr>
              <a:t> до </a:t>
            </a:r>
            <a:r>
              <a:rPr lang="uk-UA" b="1" dirty="0" smtClean="0">
                <a:solidFill>
                  <a:srgbClr val="0070C0"/>
                </a:solidFill>
              </a:rPr>
              <a:t>80</a:t>
            </a:r>
            <a:r>
              <a:rPr lang="uk-UA" b="1" dirty="0" smtClean="0">
                <a:solidFill>
                  <a:schemeClr val="tx1"/>
                </a:solidFill>
              </a:rPr>
              <a:t> відмінюється тільки друга частина.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У складених числівниках на позначення сотень від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7030A0"/>
                </a:solidFill>
              </a:rPr>
              <a:t>200</a:t>
            </a:r>
            <a:r>
              <a:rPr lang="uk-UA" b="1" dirty="0" smtClean="0">
                <a:solidFill>
                  <a:schemeClr val="tx1"/>
                </a:solidFill>
              </a:rPr>
              <a:t> до </a:t>
            </a:r>
            <a:r>
              <a:rPr lang="uk-UA" b="1" dirty="0" smtClean="0">
                <a:solidFill>
                  <a:srgbClr val="7030A0"/>
                </a:solidFill>
              </a:rPr>
              <a:t>900 </a:t>
            </a:r>
            <a:r>
              <a:rPr lang="uk-UA" b="1" dirty="0" smtClean="0">
                <a:solidFill>
                  <a:schemeClr val="tx1"/>
                </a:solidFill>
              </a:rPr>
              <a:t>відмінюються обидві частини.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C00000"/>
                </a:solidFill>
              </a:rPr>
              <a:t>Н. </a:t>
            </a:r>
            <a:r>
              <a:rPr lang="uk-UA" b="1" dirty="0" smtClean="0">
                <a:solidFill>
                  <a:schemeClr val="tx1"/>
                </a:solidFill>
              </a:rPr>
              <a:t>шістдесят                                                 сімсот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C00000"/>
                </a:solidFill>
              </a:rPr>
              <a:t>Р. </a:t>
            </a:r>
            <a:r>
              <a:rPr lang="uk-UA" b="1" dirty="0" smtClean="0">
                <a:solidFill>
                  <a:schemeClr val="tx1"/>
                </a:solidFill>
              </a:rPr>
              <a:t>шістдесятьох (шістдесяти)                      семисот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C00000"/>
                </a:solidFill>
              </a:rPr>
              <a:t>Д. </a:t>
            </a:r>
            <a:r>
              <a:rPr lang="uk-UA" b="1" dirty="0" smtClean="0">
                <a:solidFill>
                  <a:schemeClr val="tx1"/>
                </a:solidFill>
              </a:rPr>
              <a:t>шістдесятьом (шістдесяти)                    семистам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C00000"/>
                </a:solidFill>
              </a:rPr>
              <a:t>З. </a:t>
            </a:r>
            <a:r>
              <a:rPr lang="uk-UA" b="1" dirty="0" smtClean="0">
                <a:solidFill>
                  <a:schemeClr val="tx1"/>
                </a:solidFill>
              </a:rPr>
              <a:t>шістдесят (шістдесятьох)                       сімсот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C00000"/>
                </a:solidFill>
              </a:rPr>
              <a:t>О. </a:t>
            </a:r>
            <a:r>
              <a:rPr lang="uk-UA" b="1" dirty="0" smtClean="0">
                <a:solidFill>
                  <a:schemeClr val="tx1"/>
                </a:solidFill>
              </a:rPr>
              <a:t>шістдесятьма (шістдесятьома)             сьомастами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                                                                    (сімомастами)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C00000"/>
                </a:solidFill>
              </a:rPr>
              <a:t>М. </a:t>
            </a:r>
            <a:r>
              <a:rPr lang="uk-UA" b="1" dirty="0" smtClean="0">
                <a:solidFill>
                  <a:schemeClr val="tx1"/>
                </a:solidFill>
              </a:rPr>
              <a:t>на шістдесятьох (шістдесяти)              на семистах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/>
          </a:p>
        </p:txBody>
      </p:sp>
      <p:pic>
        <p:nvPicPr>
          <p:cNvPr id="117763" name="Picture 6" descr="http://img1.liveinternet.ru/images/attach/c/4/78/682/78682021_r12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"/>
            <a:ext cx="941388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924800" cy="609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70C0"/>
                </a:solidFill>
              </a:rPr>
              <a:t>Відмінювання кількісних числівників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9525" y="1371600"/>
            <a:ext cx="7848600" cy="5303838"/>
          </a:xfrm>
        </p:spPr>
        <p:txBody>
          <a:bodyPr>
            <a:normAutofit fontScale="7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 Числівники </a:t>
            </a:r>
            <a:r>
              <a:rPr lang="uk-UA" b="1" dirty="0" smtClean="0">
                <a:solidFill>
                  <a:srgbClr val="00B050"/>
                </a:solidFill>
              </a:rPr>
              <a:t>сорок, </a:t>
            </a:r>
            <a:r>
              <a:rPr lang="uk-UA" b="1" dirty="0" err="1" smtClean="0">
                <a:solidFill>
                  <a:srgbClr val="00B050"/>
                </a:solidFill>
              </a:rPr>
              <a:t>дев</a:t>
            </a:r>
            <a:r>
              <a:rPr lang="en-US" b="1" dirty="0" smtClean="0">
                <a:solidFill>
                  <a:srgbClr val="00B050"/>
                </a:solidFill>
              </a:rPr>
              <a:t>’</a:t>
            </a:r>
            <a:r>
              <a:rPr lang="uk-UA" b="1" dirty="0" err="1" smtClean="0">
                <a:solidFill>
                  <a:srgbClr val="00B050"/>
                </a:solidFill>
              </a:rPr>
              <a:t>яносто</a:t>
            </a:r>
            <a:r>
              <a:rPr lang="uk-UA" b="1" dirty="0" smtClean="0">
                <a:solidFill>
                  <a:srgbClr val="00B050"/>
                </a:solidFill>
              </a:rPr>
              <a:t>, сто </a:t>
            </a:r>
            <a:r>
              <a:rPr lang="uk-UA" b="1" dirty="0" smtClean="0">
                <a:solidFill>
                  <a:schemeClr val="tx1"/>
                </a:solidFill>
              </a:rPr>
              <a:t>в усіх відмінках, крім називного  і знахідного, мають закінчення </a:t>
            </a:r>
            <a:r>
              <a:rPr lang="uk-UA" b="1" dirty="0" smtClean="0">
                <a:solidFill>
                  <a:srgbClr val="7030A0"/>
                </a:solidFill>
              </a:rPr>
              <a:t>–а.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 Числівники </a:t>
            </a:r>
            <a:r>
              <a:rPr lang="uk-UA" b="1" dirty="0" smtClean="0">
                <a:solidFill>
                  <a:srgbClr val="00B050"/>
                </a:solidFill>
              </a:rPr>
              <a:t>нуль, мільйон, мільярд </a:t>
            </a:r>
            <a:r>
              <a:rPr lang="uk-UA" b="1" dirty="0" smtClean="0">
                <a:solidFill>
                  <a:schemeClr val="tx1"/>
                </a:solidFill>
              </a:rPr>
              <a:t>відмінюються як іменники чоловічого роду, другої відміни, м</a:t>
            </a:r>
            <a:r>
              <a:rPr lang="en-US" b="1" dirty="0" smtClean="0">
                <a:solidFill>
                  <a:schemeClr val="tx1"/>
                </a:solidFill>
              </a:rPr>
              <a:t>’</a:t>
            </a:r>
            <a:r>
              <a:rPr lang="uk-UA" b="1" dirty="0" smtClean="0">
                <a:solidFill>
                  <a:schemeClr val="tx1"/>
                </a:solidFill>
              </a:rPr>
              <a:t>якої та твердої груп, а числівник </a:t>
            </a:r>
            <a:r>
              <a:rPr lang="uk-UA" b="1" dirty="0" smtClean="0">
                <a:solidFill>
                  <a:srgbClr val="00B050"/>
                </a:solidFill>
              </a:rPr>
              <a:t>тисяча </a:t>
            </a:r>
            <a:r>
              <a:rPr lang="uk-UA" b="1" dirty="0" smtClean="0">
                <a:solidFill>
                  <a:schemeClr val="tx1"/>
                </a:solidFill>
              </a:rPr>
              <a:t>– як іменник жіночого роду, першої відміни мішаної групи.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C00000"/>
                </a:solidFill>
              </a:rPr>
              <a:t>     Зверніть увагу!  </a:t>
            </a:r>
            <a:r>
              <a:rPr lang="uk-UA" b="1" dirty="0" smtClean="0">
                <a:solidFill>
                  <a:schemeClr val="tx1"/>
                </a:solidFill>
              </a:rPr>
              <a:t>Слова </a:t>
            </a:r>
            <a:r>
              <a:rPr lang="uk-UA" b="1" dirty="0" smtClean="0">
                <a:solidFill>
                  <a:srgbClr val="00B050"/>
                </a:solidFill>
              </a:rPr>
              <a:t>половина, третина, чверть </a:t>
            </a:r>
            <a:r>
              <a:rPr lang="uk-UA" b="1" dirty="0" smtClean="0">
                <a:solidFill>
                  <a:schemeClr val="tx1"/>
                </a:solidFill>
              </a:rPr>
              <a:t>– іменники.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 У </a:t>
            </a:r>
            <a:r>
              <a:rPr lang="uk-UA" b="1" u="sng" dirty="0" smtClean="0">
                <a:solidFill>
                  <a:srgbClr val="0070C0"/>
                </a:solidFill>
              </a:rPr>
              <a:t>складених кількісних числівниках </a:t>
            </a:r>
            <a:r>
              <a:rPr lang="uk-UA" b="1" dirty="0" smtClean="0">
                <a:solidFill>
                  <a:schemeClr val="tx1"/>
                </a:solidFill>
              </a:rPr>
              <a:t>кожне слово відмінюється і пишеться окремо.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У </a:t>
            </a:r>
            <a:r>
              <a:rPr lang="uk-UA" b="1" dirty="0" smtClean="0">
                <a:solidFill>
                  <a:srgbClr val="00B050"/>
                </a:solidFill>
              </a:rPr>
              <a:t>дробових числівниках </a:t>
            </a:r>
            <a:r>
              <a:rPr lang="uk-UA" b="1" dirty="0" smtClean="0">
                <a:solidFill>
                  <a:schemeClr val="tx1"/>
                </a:solidFill>
              </a:rPr>
              <a:t>чисельник відмінюється як відповідний кількісний числівник, а знаменник – як порядковий: </a:t>
            </a:r>
            <a:r>
              <a:rPr lang="uk-UA" b="1" dirty="0" smtClean="0">
                <a:solidFill>
                  <a:srgbClr val="7030A0"/>
                </a:solidFill>
              </a:rPr>
              <a:t>двох третіх.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Дробові числівники </a:t>
            </a:r>
            <a:r>
              <a:rPr lang="uk-UA" b="1" dirty="0" smtClean="0">
                <a:solidFill>
                  <a:srgbClr val="00B050"/>
                </a:solidFill>
              </a:rPr>
              <a:t>півтора (півтори), півтораста </a:t>
            </a:r>
            <a:r>
              <a:rPr lang="uk-UA" b="1" dirty="0" smtClean="0">
                <a:solidFill>
                  <a:schemeClr val="tx1"/>
                </a:solidFill>
              </a:rPr>
              <a:t>– синоніми до числівників </a:t>
            </a:r>
            <a:r>
              <a:rPr lang="uk-UA" b="1" dirty="0" smtClean="0">
                <a:solidFill>
                  <a:srgbClr val="7030A0"/>
                </a:solidFill>
              </a:rPr>
              <a:t>одна ціла й одна друга, сто п</a:t>
            </a:r>
            <a:r>
              <a:rPr lang="en-US" b="1" dirty="0" smtClean="0">
                <a:solidFill>
                  <a:srgbClr val="7030A0"/>
                </a:solidFill>
              </a:rPr>
              <a:t>’</a:t>
            </a:r>
            <a:r>
              <a:rPr lang="uk-UA" b="1" dirty="0" err="1" smtClean="0">
                <a:solidFill>
                  <a:srgbClr val="7030A0"/>
                </a:solidFill>
              </a:rPr>
              <a:t>ятдесят</a:t>
            </a:r>
            <a:r>
              <a:rPr lang="uk-UA" b="1" dirty="0" smtClean="0">
                <a:solidFill>
                  <a:srgbClr val="7030A0"/>
                </a:solidFill>
              </a:rPr>
              <a:t>.</a:t>
            </a:r>
            <a:r>
              <a:rPr lang="uk-UA" b="1" dirty="0" smtClean="0">
                <a:solidFill>
                  <a:schemeClr val="tx1"/>
                </a:solidFill>
              </a:rPr>
              <a:t> Іменники при цих числівниках уживаються в Р. в. однини: </a:t>
            </a:r>
            <a:r>
              <a:rPr lang="uk-UA" b="1" dirty="0" smtClean="0">
                <a:solidFill>
                  <a:srgbClr val="7030A0"/>
                </a:solidFill>
              </a:rPr>
              <a:t>півтора будинку, </a:t>
            </a:r>
            <a:r>
              <a:rPr lang="uk-UA" b="1" dirty="0" smtClean="0">
                <a:solidFill>
                  <a:schemeClr val="tx1"/>
                </a:solidFill>
              </a:rPr>
              <a:t>а числівники </a:t>
            </a:r>
            <a:r>
              <a:rPr lang="uk-UA" b="1" dirty="0" smtClean="0">
                <a:solidFill>
                  <a:srgbClr val="00B050"/>
                </a:solidFill>
              </a:rPr>
              <a:t>півтора, півтори, півтораста </a:t>
            </a:r>
            <a:r>
              <a:rPr lang="uk-UA" b="1" dirty="0" smtClean="0">
                <a:solidFill>
                  <a:schemeClr val="tx1"/>
                </a:solidFill>
              </a:rPr>
              <a:t>не відмінюються.</a:t>
            </a:r>
            <a:endParaRPr lang="uk-UA" b="1" dirty="0">
              <a:solidFill>
                <a:schemeClr val="tx1"/>
              </a:solidFill>
            </a:endParaRPr>
          </a:p>
        </p:txBody>
      </p:sp>
      <p:pic>
        <p:nvPicPr>
          <p:cNvPr id="118787" name="Picture 6" descr="http://img1.liveinternet.ru/images/attach/c/4/78/682/78682021_r12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75"/>
            <a:ext cx="941388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7724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70C0"/>
                </a:solidFill>
              </a:rPr>
              <a:t>Відмінювання порядкових числівників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554163"/>
            <a:ext cx="7848600" cy="4525962"/>
          </a:xfrm>
        </p:spPr>
        <p:txBody>
          <a:bodyPr>
            <a:normAutofit fontScale="7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 </a:t>
            </a:r>
            <a:r>
              <a:rPr lang="uk-UA" b="1" dirty="0" smtClean="0">
                <a:solidFill>
                  <a:srgbClr val="C00000"/>
                </a:solidFill>
              </a:rPr>
              <a:t>Порядкові числівники </a:t>
            </a:r>
            <a:r>
              <a:rPr lang="uk-UA" b="1" dirty="0" smtClean="0">
                <a:solidFill>
                  <a:srgbClr val="002060"/>
                </a:solidFill>
              </a:rPr>
              <a:t>змінюються за родами, числами й відмінками, як прикметники твердої групи (крім числівника третій, який відмінюється, як прикметник м</a:t>
            </a:r>
            <a:r>
              <a:rPr lang="en-US" b="1" dirty="0" smtClean="0">
                <a:solidFill>
                  <a:srgbClr val="002060"/>
                </a:solidFill>
              </a:rPr>
              <a:t>’</a:t>
            </a:r>
            <a:r>
              <a:rPr lang="uk-UA" b="1" dirty="0" smtClean="0">
                <a:solidFill>
                  <a:srgbClr val="002060"/>
                </a:solidFill>
              </a:rPr>
              <a:t>якої групи).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 У складених порядкових числівниках відмінюється тільки останнє слово: </a:t>
            </a:r>
            <a:r>
              <a:rPr lang="uk-UA" b="1" dirty="0" smtClean="0">
                <a:solidFill>
                  <a:srgbClr val="7030A0"/>
                </a:solidFill>
              </a:rPr>
              <a:t>двадцять п</a:t>
            </a:r>
            <a:r>
              <a:rPr lang="en-US" b="1" dirty="0" smtClean="0">
                <a:solidFill>
                  <a:srgbClr val="7030A0"/>
                </a:solidFill>
              </a:rPr>
              <a:t>’</a:t>
            </a:r>
            <a:r>
              <a:rPr lang="uk-UA" b="1" dirty="0" err="1" smtClean="0">
                <a:solidFill>
                  <a:srgbClr val="7030A0"/>
                </a:solidFill>
              </a:rPr>
              <a:t>ятого</a:t>
            </a:r>
            <a:r>
              <a:rPr lang="uk-UA" b="1" dirty="0" smtClean="0">
                <a:solidFill>
                  <a:srgbClr val="7030A0"/>
                </a:solidFill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 Порядкові числівники, як і прикметники, узгоджуються у роді, числі і відмінку з іменником, від якого вони залежать.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C00000"/>
                </a:solidFill>
              </a:rPr>
              <a:t>    Зверніть увагу!</a:t>
            </a:r>
            <a:r>
              <a:rPr lang="uk-UA" b="1" dirty="0" smtClean="0">
                <a:solidFill>
                  <a:schemeClr val="tx1"/>
                </a:solidFill>
              </a:rPr>
              <a:t> У датах назви місяців уживаються тільки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у Р. в. однини: </a:t>
            </a:r>
            <a:r>
              <a:rPr lang="uk-UA" b="1" dirty="0" smtClean="0">
                <a:solidFill>
                  <a:srgbClr val="7030A0"/>
                </a:solidFill>
              </a:rPr>
              <a:t>День Матері цього року відзначається чотирнадцятого травня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Порядкові числівники на </a:t>
            </a:r>
            <a:r>
              <a:rPr lang="uk-UA" b="1" dirty="0" err="1" smtClean="0">
                <a:solidFill>
                  <a:srgbClr val="00B050"/>
                </a:solidFill>
              </a:rPr>
              <a:t>–сотий</a:t>
            </a:r>
            <a:r>
              <a:rPr lang="uk-UA" b="1" dirty="0" smtClean="0">
                <a:solidFill>
                  <a:srgbClr val="00B050"/>
                </a:solidFill>
              </a:rPr>
              <a:t>, </a:t>
            </a:r>
            <a:r>
              <a:rPr lang="uk-UA" b="1" dirty="0" err="1" smtClean="0">
                <a:solidFill>
                  <a:srgbClr val="00B050"/>
                </a:solidFill>
              </a:rPr>
              <a:t>-тисячний</a:t>
            </a:r>
            <a:r>
              <a:rPr lang="uk-UA" b="1" dirty="0" smtClean="0">
                <a:solidFill>
                  <a:srgbClr val="00B050"/>
                </a:solidFill>
              </a:rPr>
              <a:t>, </a:t>
            </a:r>
            <a:r>
              <a:rPr lang="uk-UA" b="1" dirty="0" err="1" smtClean="0">
                <a:solidFill>
                  <a:srgbClr val="00B050"/>
                </a:solidFill>
              </a:rPr>
              <a:t>-мільйонний</a:t>
            </a:r>
            <a:r>
              <a:rPr lang="uk-UA" b="1" dirty="0" smtClean="0">
                <a:solidFill>
                  <a:srgbClr val="00B050"/>
                </a:solidFill>
              </a:rPr>
              <a:t>,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err="1" smtClean="0">
                <a:solidFill>
                  <a:srgbClr val="00B050"/>
                </a:solidFill>
              </a:rPr>
              <a:t>-мільярдний</a:t>
            </a:r>
            <a:r>
              <a:rPr lang="uk-UA" b="1" dirty="0" smtClean="0">
                <a:solidFill>
                  <a:srgbClr val="00B050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пишемо одним словом: </a:t>
            </a:r>
            <a:r>
              <a:rPr lang="uk-UA" b="1" dirty="0" smtClean="0">
                <a:solidFill>
                  <a:srgbClr val="7030A0"/>
                </a:solidFill>
              </a:rPr>
              <a:t>двохсотий.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   </a:t>
            </a:r>
            <a:r>
              <a:rPr lang="uk-UA" b="1" dirty="0" smtClean="0">
                <a:solidFill>
                  <a:srgbClr val="002060"/>
                </a:solidFill>
              </a:rPr>
              <a:t>Такі порядкові числівники не можна плутати з однозвучними складними прикметниками</a:t>
            </a:r>
            <a:r>
              <a:rPr lang="uk-UA" b="1" dirty="0" smtClean="0">
                <a:solidFill>
                  <a:schemeClr val="tx1"/>
                </a:solidFill>
              </a:rPr>
              <a:t>: </a:t>
            </a:r>
            <a:r>
              <a:rPr lang="uk-UA" b="1" dirty="0" smtClean="0">
                <a:solidFill>
                  <a:srgbClr val="7030A0"/>
                </a:solidFill>
              </a:rPr>
              <a:t>п</a:t>
            </a:r>
            <a:r>
              <a:rPr lang="en-US" b="1" dirty="0" smtClean="0">
                <a:solidFill>
                  <a:srgbClr val="7030A0"/>
                </a:solidFill>
              </a:rPr>
              <a:t>’</a:t>
            </a:r>
            <a:r>
              <a:rPr lang="uk-UA" b="1" dirty="0" err="1" smtClean="0">
                <a:solidFill>
                  <a:srgbClr val="7030A0"/>
                </a:solidFill>
              </a:rPr>
              <a:t>ятиповерховий</a:t>
            </a:r>
            <a:r>
              <a:rPr lang="uk-UA" b="1" dirty="0" smtClean="0">
                <a:solidFill>
                  <a:srgbClr val="7030A0"/>
                </a:solidFill>
              </a:rPr>
              <a:t>.</a:t>
            </a:r>
            <a:endParaRPr lang="uk-UA" b="1" dirty="0">
              <a:solidFill>
                <a:srgbClr val="7030A0"/>
              </a:solidFill>
            </a:endParaRPr>
          </a:p>
        </p:txBody>
      </p:sp>
      <p:pic>
        <p:nvPicPr>
          <p:cNvPr id="120835" name="Picture 6" descr="http://img1.liveinternet.ru/images/attach/c/4/78/682/78682021_r12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"/>
            <a:ext cx="941388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848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70C0"/>
                </a:solidFill>
              </a:rPr>
              <a:t>Морфологічний розбір числівника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554163"/>
            <a:ext cx="7848600" cy="4525962"/>
          </a:xfrm>
        </p:spPr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uk-UA" b="1" dirty="0" smtClean="0">
                <a:solidFill>
                  <a:schemeClr val="tx1"/>
                </a:solidFill>
              </a:rPr>
              <a:t>Числівник, його загальне значення. На яке питання відповідає?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Початкова форма (називний відмінок).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Група за значенням і граматичними ознаками (кількісний чи порядковий).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uk-UA" b="1" dirty="0" smtClean="0">
                <a:solidFill>
                  <a:schemeClr val="tx1"/>
                </a:solidFill>
              </a:rPr>
              <a:t>Розряд за значенням (для кількісних числівників).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uk-UA" b="1" dirty="0" smtClean="0">
                <a:solidFill>
                  <a:schemeClr val="tx1"/>
                </a:solidFill>
              </a:rPr>
              <a:t>Рід, число, відмінок (якщо властиві).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uk-UA" b="1" dirty="0" smtClean="0">
                <a:solidFill>
                  <a:schemeClr val="tx1"/>
                </a:solidFill>
              </a:rPr>
              <a:t>Який за будовою (простий, складний, складений).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uk-UA" b="1" dirty="0" smtClean="0">
                <a:solidFill>
                  <a:schemeClr val="tx1"/>
                </a:solidFill>
              </a:rPr>
              <a:t>Синтаксична роль.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uk-UA" dirty="0"/>
          </a:p>
        </p:txBody>
      </p:sp>
      <p:pic>
        <p:nvPicPr>
          <p:cNvPr id="121859" name="Picture 6" descr="http://img1.liveinternet.ru/images/attach/c/4/78/682/78682021_r12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"/>
            <a:ext cx="941388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3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4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5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6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7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8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9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757</Words>
  <Application>Microsoft Office PowerPoint</Application>
  <PresentationFormat>Экран (4:3)</PresentationFormat>
  <Paragraphs>76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81</vt:i4>
      </vt:variant>
      <vt:variant>
        <vt:lpstr>Заголовки слайдов</vt:lpstr>
      </vt:variant>
      <vt:variant>
        <vt:i4>10</vt:i4>
      </vt:variant>
    </vt:vector>
  </HeadingPairs>
  <TitlesOfParts>
    <vt:vector size="96" baseType="lpstr">
      <vt:lpstr>Arial</vt:lpstr>
      <vt:lpstr>Franklin Gothic Medium</vt:lpstr>
      <vt:lpstr>Franklin Gothic Book</vt:lpstr>
      <vt:lpstr>Wingdings 2</vt:lpstr>
      <vt:lpstr>Calibri</vt:lpstr>
      <vt:lpstr>Трек</vt:lpstr>
      <vt:lpstr>1_Трек</vt:lpstr>
      <vt:lpstr>2_Трек</vt:lpstr>
      <vt:lpstr>3_Трек</vt:lpstr>
      <vt:lpstr>4_Трек</vt:lpstr>
      <vt:lpstr>5_Трек</vt:lpstr>
      <vt:lpstr>6_Трек</vt:lpstr>
      <vt:lpstr>7_Трек</vt:lpstr>
      <vt:lpstr>8_Трек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1_Трек</vt:lpstr>
      <vt:lpstr>1_Трек</vt:lpstr>
      <vt:lpstr>1_Трек</vt:lpstr>
      <vt:lpstr>1_Трек</vt:lpstr>
      <vt:lpstr>1_Трек</vt:lpstr>
      <vt:lpstr>1_Трек</vt:lpstr>
      <vt:lpstr>1_Трек</vt:lpstr>
      <vt:lpstr>1_Трек</vt:lpstr>
      <vt:lpstr>2_Трек</vt:lpstr>
      <vt:lpstr>2_Трек</vt:lpstr>
      <vt:lpstr>2_Трек</vt:lpstr>
      <vt:lpstr>2_Трек</vt:lpstr>
      <vt:lpstr>2_Трек</vt:lpstr>
      <vt:lpstr>2_Трек</vt:lpstr>
      <vt:lpstr>2_Трек</vt:lpstr>
      <vt:lpstr>2_Трек</vt:lpstr>
      <vt:lpstr>3_Трек</vt:lpstr>
      <vt:lpstr>3_Трек</vt:lpstr>
      <vt:lpstr>3_Трек</vt:lpstr>
      <vt:lpstr>3_Трек</vt:lpstr>
      <vt:lpstr>3_Трек</vt:lpstr>
      <vt:lpstr>3_Трек</vt:lpstr>
      <vt:lpstr>3_Трек</vt:lpstr>
      <vt:lpstr>3_Трек</vt:lpstr>
      <vt:lpstr>4_Трек</vt:lpstr>
      <vt:lpstr>4_Трек</vt:lpstr>
      <vt:lpstr>4_Трек</vt:lpstr>
      <vt:lpstr>4_Трек</vt:lpstr>
      <vt:lpstr>4_Трек</vt:lpstr>
      <vt:lpstr>4_Трек</vt:lpstr>
      <vt:lpstr>4_Трек</vt:lpstr>
      <vt:lpstr>4_Трек</vt:lpstr>
      <vt:lpstr>5_Трек</vt:lpstr>
      <vt:lpstr>5_Трек</vt:lpstr>
      <vt:lpstr>5_Трек</vt:lpstr>
      <vt:lpstr>5_Трек</vt:lpstr>
      <vt:lpstr>5_Трек</vt:lpstr>
      <vt:lpstr>5_Трек</vt:lpstr>
      <vt:lpstr>5_Трек</vt:lpstr>
      <vt:lpstr>5_Трек</vt:lpstr>
      <vt:lpstr>6_Трек</vt:lpstr>
      <vt:lpstr>6_Трек</vt:lpstr>
      <vt:lpstr>6_Трек</vt:lpstr>
      <vt:lpstr>6_Трек</vt:lpstr>
      <vt:lpstr>6_Трек</vt:lpstr>
      <vt:lpstr>6_Трек</vt:lpstr>
      <vt:lpstr>6_Трек</vt:lpstr>
      <vt:lpstr>6_Трек</vt:lpstr>
      <vt:lpstr>7_Трек</vt:lpstr>
      <vt:lpstr>7_Трек</vt:lpstr>
      <vt:lpstr>7_Трек</vt:lpstr>
      <vt:lpstr>7_Трек</vt:lpstr>
      <vt:lpstr>7_Трек</vt:lpstr>
      <vt:lpstr>7_Трек</vt:lpstr>
      <vt:lpstr>7_Трек</vt:lpstr>
      <vt:lpstr>7_Трек</vt:lpstr>
      <vt:lpstr>8_Трек</vt:lpstr>
      <vt:lpstr>8_Трек</vt:lpstr>
      <vt:lpstr>8_Трек</vt:lpstr>
      <vt:lpstr>8_Трек</vt:lpstr>
      <vt:lpstr>8_Трек</vt:lpstr>
      <vt:lpstr>8_Трек</vt:lpstr>
      <vt:lpstr>8_Трек</vt:lpstr>
      <vt:lpstr>8_Трек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Домашнє завдання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числівник</dc:title>
  <dc:creator>Cat</dc:creator>
  <cp:lastModifiedBy>kom</cp:lastModifiedBy>
  <cp:revision>3</cp:revision>
  <dcterms:created xsi:type="dcterms:W3CDTF">2020-03-08T18:16:49Z</dcterms:created>
  <dcterms:modified xsi:type="dcterms:W3CDTF">2020-04-07T05:39:43Z</dcterms:modified>
</cp:coreProperties>
</file>