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3" r:id="rId4"/>
    <p:sldId id="264" r:id="rId5"/>
    <p:sldId id="265" r:id="rId6"/>
    <p:sldId id="266" r:id="rId7"/>
    <p:sldId id="270" r:id="rId8"/>
    <p:sldId id="272" r:id="rId9"/>
    <p:sldId id="271" r:id="rId10"/>
    <p:sldId id="27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6149-EC4B-4F71-B665-F6449D981FFC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26CAEC6-886C-441B-8F4A-19AF54148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7C0C4-120B-4838-87CC-336222251848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61B45-6406-4355-B891-BC70C82B9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191A7-9D4C-4059-B2D0-F1BDA7E8F9D9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0A5A5-1874-421E-B429-F8E9357D58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F0126-C873-465D-85DE-3EB80225AE7E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5F0E3-DCC6-4B20-8092-E14F1679C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6265F-3DC8-4D11-9FCB-EF62031B49DF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66AE3-3714-4287-B72A-2D7536167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58A14-8572-4568-BF68-1B51D2C7AA6C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9ACCE-3A9D-426E-89A4-B16058201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E42588F-591D-49DD-A59F-A806EE2BBB82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60CD5E-F000-4993-8B06-20A1AEFE1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B076F-590C-4996-B534-5BE26BEE9886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9C92E-AC45-4A83-A938-4971560F3E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F9FF6-E0B7-4CA1-8F6F-E1F04E8C3333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D5220-EBF8-4795-AE3C-E36F442A6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08D7A-26D9-4A3D-A017-F329280C23C9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0D203-9692-43DF-928F-C1D05C59FD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CCAD3-EBD4-49FD-975F-8FDE6ED7A964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BD9A-761A-4AE9-A713-7695C8AF5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005EAB-D9E0-40D9-B6F7-5D75C366EA47}" type="datetimeFigureOut">
              <a:rPr lang="ru-RU"/>
              <a:pPr>
                <a:defRPr/>
              </a:pPr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7F5E13-05F9-4523-AD9B-A6B7172AEA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7" r:id="rId5"/>
    <p:sldLayoutId id="2147483698" r:id="rId6"/>
    <p:sldLayoutId id="2147483692" r:id="rId7"/>
    <p:sldLayoutId id="2147483691" r:id="rId8"/>
    <p:sldLayoutId id="2147483690" r:id="rId9"/>
    <p:sldLayoutId id="2147483689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069975"/>
          </a:xfrm>
        </p:spPr>
        <p:txBody>
          <a:bodyPr/>
          <a:lstStyle/>
          <a:p>
            <a:pPr algn="ctr"/>
            <a:r>
              <a:rPr lang="ru-RU" sz="4400" smtClean="0">
                <a:solidFill>
                  <a:srgbClr val="0070C0"/>
                </a:solidFill>
              </a:rPr>
              <a:t>Встав</a:t>
            </a:r>
            <a:r>
              <a:rPr lang="uk-UA" sz="4400" smtClean="0">
                <a:solidFill>
                  <a:srgbClr val="0070C0"/>
                </a:solidFill>
              </a:rPr>
              <a:t>ні слова</a:t>
            </a:r>
            <a:endParaRPr lang="ru-RU" sz="4400" smtClean="0">
              <a:solidFill>
                <a:srgbClr val="0070C0"/>
              </a:solidFill>
            </a:endParaRPr>
          </a:p>
        </p:txBody>
      </p:sp>
      <p:pic>
        <p:nvPicPr>
          <p:cNvPr id="1032" name="Picture 8" descr="http://internika.org/sites/default/files/imagecache/work_n/work_test/risunok1_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484313"/>
            <a:ext cx="7632700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mtClean="0">
                <a:latin typeface="Arial" charset="0"/>
              </a:rPr>
              <a:t>         Домашнє завдання</a:t>
            </a:r>
            <a:endParaRPr lang="ru-RU" smtClean="0">
              <a:latin typeface="Arial" charset="0"/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mtClean="0">
                <a:latin typeface="Arial" charset="0"/>
              </a:rPr>
              <a:t>Опрацювати параграф 58 на стор.169. Виконати вправу 457(усно),  вправа 458 (розглянути таблицю “Групи вставних слів і сполучень слів”), вправа 459 (письмово).</a:t>
            </a:r>
          </a:p>
          <a:p>
            <a:r>
              <a:rPr lang="uk-UA" smtClean="0">
                <a:latin typeface="Arial" charset="0"/>
              </a:rPr>
              <a:t>Виконати завдання в зошиті (слайд 6,7,8).</a:t>
            </a: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492375"/>
            <a:ext cx="8229600" cy="1069975"/>
          </a:xfrm>
        </p:spPr>
        <p:txBody>
          <a:bodyPr/>
          <a:lstStyle/>
          <a:p>
            <a:pPr algn="ctr"/>
            <a:r>
              <a:rPr lang="uk-UA" sz="2400" b="1" smtClean="0">
                <a:solidFill>
                  <a:srgbClr val="0070C0"/>
                </a:solidFill>
              </a:rPr>
              <a:t>«Так-Ні»</a:t>
            </a:r>
            <a:br>
              <a:rPr lang="uk-UA" sz="2400" b="1" smtClean="0">
                <a:solidFill>
                  <a:srgbClr val="0070C0"/>
                </a:solidFill>
              </a:rPr>
            </a:br>
            <a:r>
              <a:rPr lang="uk-UA" sz="2400" b="1" smtClean="0">
                <a:solidFill>
                  <a:srgbClr val="0070C0"/>
                </a:solidFill>
              </a:rPr>
              <a:t/>
            </a:r>
            <a:br>
              <a:rPr lang="uk-UA" sz="2400" b="1" smtClean="0">
                <a:solidFill>
                  <a:srgbClr val="0070C0"/>
                </a:solidFill>
              </a:rPr>
            </a:br>
            <a:r>
              <a:rPr lang="ru-RU" sz="2400" smtClean="0">
                <a:solidFill>
                  <a:srgbClr val="0070C0"/>
                </a:solidFill>
              </a:rPr>
              <a:t/>
            </a:r>
            <a:br>
              <a:rPr lang="ru-RU" sz="2400" smtClean="0">
                <a:solidFill>
                  <a:srgbClr val="0070C0"/>
                </a:solidFill>
              </a:rPr>
            </a:br>
            <a:r>
              <a:rPr lang="ru-RU" sz="2400" smtClean="0">
                <a:solidFill>
                  <a:srgbClr val="0070C0"/>
                </a:solidFill>
              </a:rPr>
              <a:t>- </a:t>
            </a:r>
            <a:r>
              <a:rPr lang="uk-UA" sz="2400" smtClean="0">
                <a:solidFill>
                  <a:srgbClr val="0070C0"/>
                </a:solidFill>
              </a:rPr>
              <a:t>Звертання називає того, до кого звертаються ?</a:t>
            </a:r>
            <a:br>
              <a:rPr lang="uk-UA" sz="2400" smtClean="0">
                <a:solidFill>
                  <a:srgbClr val="0070C0"/>
                </a:solidFill>
              </a:rPr>
            </a:br>
            <a:r>
              <a:rPr lang="ru-RU" sz="2400" smtClean="0">
                <a:solidFill>
                  <a:srgbClr val="0070C0"/>
                </a:solidFill>
              </a:rPr>
              <a:t/>
            </a:r>
            <a:br>
              <a:rPr lang="ru-RU" sz="2400" smtClean="0">
                <a:solidFill>
                  <a:srgbClr val="0070C0"/>
                </a:solidFill>
              </a:rPr>
            </a:br>
            <a:r>
              <a:rPr lang="ru-RU" sz="2400" smtClean="0">
                <a:solidFill>
                  <a:srgbClr val="0070C0"/>
                </a:solidFill>
              </a:rPr>
              <a:t>- </a:t>
            </a:r>
            <a:r>
              <a:rPr lang="uk-UA" sz="2400" smtClean="0">
                <a:solidFill>
                  <a:srgbClr val="0070C0"/>
                </a:solidFill>
              </a:rPr>
              <a:t>Звертання виражається іменником у формі З.в.?</a:t>
            </a:r>
            <a:br>
              <a:rPr lang="uk-UA" sz="2400" smtClean="0">
                <a:solidFill>
                  <a:srgbClr val="0070C0"/>
                </a:solidFill>
              </a:rPr>
            </a:br>
            <a:r>
              <a:rPr lang="ru-RU" sz="2400" smtClean="0">
                <a:solidFill>
                  <a:srgbClr val="0070C0"/>
                </a:solidFill>
              </a:rPr>
              <a:t/>
            </a:r>
            <a:br>
              <a:rPr lang="ru-RU" sz="2400" smtClean="0">
                <a:solidFill>
                  <a:srgbClr val="0070C0"/>
                </a:solidFill>
              </a:rPr>
            </a:br>
            <a:r>
              <a:rPr lang="uk-UA" sz="2400" smtClean="0">
                <a:solidFill>
                  <a:srgbClr val="0070C0"/>
                </a:solidFill>
              </a:rPr>
              <a:t> - Звертання є членом речення?</a:t>
            </a:r>
            <a:br>
              <a:rPr lang="uk-UA" sz="2400" smtClean="0">
                <a:solidFill>
                  <a:srgbClr val="0070C0"/>
                </a:solidFill>
              </a:rPr>
            </a:br>
            <a:r>
              <a:rPr lang="ru-RU" sz="2400" smtClean="0">
                <a:solidFill>
                  <a:srgbClr val="0070C0"/>
                </a:solidFill>
              </a:rPr>
              <a:t/>
            </a:r>
            <a:br>
              <a:rPr lang="ru-RU" sz="2400" smtClean="0">
                <a:solidFill>
                  <a:srgbClr val="0070C0"/>
                </a:solidFill>
              </a:rPr>
            </a:br>
            <a:r>
              <a:rPr lang="ru-RU" sz="2400" smtClean="0">
                <a:solidFill>
                  <a:srgbClr val="0070C0"/>
                </a:solidFill>
              </a:rPr>
              <a:t>- </a:t>
            </a:r>
            <a:r>
              <a:rPr lang="uk-UA" sz="2400" smtClean="0">
                <a:solidFill>
                  <a:srgbClr val="0070C0"/>
                </a:solidFill>
              </a:rPr>
              <a:t>Звертання є поширене та непоширене ?</a:t>
            </a:r>
            <a:br>
              <a:rPr lang="uk-UA" sz="2400" smtClean="0">
                <a:solidFill>
                  <a:srgbClr val="0070C0"/>
                </a:solidFill>
              </a:rPr>
            </a:br>
            <a:r>
              <a:rPr lang="ru-RU" sz="2400" smtClean="0">
                <a:solidFill>
                  <a:srgbClr val="0070C0"/>
                </a:solidFill>
              </a:rPr>
              <a:t/>
            </a:r>
            <a:br>
              <a:rPr lang="ru-RU" sz="2400" smtClean="0">
                <a:solidFill>
                  <a:srgbClr val="0070C0"/>
                </a:solidFill>
              </a:rPr>
            </a:br>
            <a:r>
              <a:rPr lang="ru-RU" sz="2400" smtClean="0">
                <a:solidFill>
                  <a:srgbClr val="0070C0"/>
                </a:solidFill>
              </a:rPr>
              <a:t>- </a:t>
            </a:r>
            <a:r>
              <a:rPr lang="uk-UA" sz="2400" smtClean="0">
                <a:solidFill>
                  <a:srgbClr val="0070C0"/>
                </a:solidFill>
              </a:rPr>
              <a:t>Звертання можемо виділяти тільки комою? </a:t>
            </a:r>
            <a:endParaRPr lang="ru-RU" sz="2400" smtClean="0">
              <a:solidFill>
                <a:srgbClr val="0070C0"/>
              </a:solidFill>
            </a:endParaRPr>
          </a:p>
        </p:txBody>
      </p:sp>
      <p:pic>
        <p:nvPicPr>
          <p:cNvPr id="3074" name="Picture 2" descr="http://www.drodd.com/images10/school-clipar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7175" y="5408613"/>
            <a:ext cx="120332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349500"/>
            <a:ext cx="8229600" cy="1069975"/>
          </a:xfrm>
        </p:spPr>
        <p:txBody>
          <a:bodyPr/>
          <a:lstStyle/>
          <a:p>
            <a:pPr algn="ctr"/>
            <a:r>
              <a:rPr lang="uk-UA" sz="3200" i="1" smtClean="0">
                <a:solidFill>
                  <a:srgbClr val="0070C0"/>
                </a:solidFill>
              </a:rPr>
              <a:t>Так, вставні слова – це диво! «Безперечно» і «правдиво»,</a:t>
            </a:r>
            <a:r>
              <a:rPr lang="ru-RU" sz="3200" smtClean="0">
                <a:solidFill>
                  <a:srgbClr val="0070C0"/>
                </a:solidFill>
              </a:rPr>
              <a:t/>
            </a:r>
            <a:br>
              <a:rPr lang="ru-RU" sz="3200" smtClean="0">
                <a:solidFill>
                  <a:srgbClr val="0070C0"/>
                </a:solidFill>
              </a:rPr>
            </a:br>
            <a:r>
              <a:rPr lang="uk-UA" sz="3200" i="1" smtClean="0">
                <a:solidFill>
                  <a:srgbClr val="0070C0"/>
                </a:solidFill>
              </a:rPr>
              <a:t>«Справді», «вибачте» і «отже», «як відомо», «кажуть», «може» …</a:t>
            </a:r>
            <a:r>
              <a:rPr lang="ru-RU" sz="3200" smtClean="0">
                <a:solidFill>
                  <a:srgbClr val="0070C0"/>
                </a:solidFill>
              </a:rPr>
              <a:t/>
            </a:r>
            <a:br>
              <a:rPr lang="ru-RU" sz="3200" smtClean="0">
                <a:solidFill>
                  <a:srgbClr val="0070C0"/>
                </a:solidFill>
              </a:rPr>
            </a:br>
            <a:r>
              <a:rPr lang="uk-UA" sz="3200" i="1" smtClean="0">
                <a:solidFill>
                  <a:srgbClr val="0070C0"/>
                </a:solidFill>
              </a:rPr>
              <a:t>«Ваша честь» чи «Ваша ласка», ви скажіть мені, будь ласка?</a:t>
            </a:r>
            <a:r>
              <a:rPr lang="ru-RU" sz="3200" smtClean="0">
                <a:solidFill>
                  <a:srgbClr val="0070C0"/>
                </a:solidFill>
              </a:rPr>
              <a:t/>
            </a:r>
            <a:br>
              <a:rPr lang="ru-RU" sz="3200" smtClean="0">
                <a:solidFill>
                  <a:srgbClr val="0070C0"/>
                </a:solidFill>
              </a:rPr>
            </a:br>
            <a:r>
              <a:rPr lang="uk-UA" sz="3200" i="1" smtClean="0">
                <a:solidFill>
                  <a:srgbClr val="0070C0"/>
                </a:solidFill>
              </a:rPr>
              <a:t>Чи «напевне», чи «мабуть», слів цих дивних не забудь! </a:t>
            </a:r>
            <a:endParaRPr lang="ru-RU" sz="3200" smtClean="0">
              <a:solidFill>
                <a:srgbClr val="0070C0"/>
              </a:solidFill>
            </a:endParaRPr>
          </a:p>
        </p:txBody>
      </p:sp>
      <p:pic>
        <p:nvPicPr>
          <p:cNvPr id="7170" name="Picture 2" descr="http://mou-terskol.ru/wp-content/uploads/2014/03/18642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4868863"/>
            <a:ext cx="147320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708275"/>
            <a:ext cx="8229600" cy="1069975"/>
          </a:xfrm>
        </p:spPr>
        <p:txBody>
          <a:bodyPr/>
          <a:lstStyle/>
          <a:p>
            <a:pPr algn="ctr"/>
            <a:r>
              <a:rPr lang="uk-UA" sz="2400" b="1" smtClean="0"/>
              <a:t> </a:t>
            </a:r>
            <a:r>
              <a:rPr lang="uk-UA" sz="2400" b="1" smtClean="0">
                <a:solidFill>
                  <a:srgbClr val="0070C0"/>
                </a:solidFill>
              </a:rPr>
              <a:t>Лінгвістичне дослідження</a:t>
            </a:r>
            <a:r>
              <a:rPr lang="ru-RU" sz="2400" smtClean="0">
                <a:solidFill>
                  <a:srgbClr val="0070C0"/>
                </a:solidFill>
              </a:rPr>
              <a:t/>
            </a:r>
            <a:br>
              <a:rPr lang="ru-RU" sz="2400" smtClean="0">
                <a:solidFill>
                  <a:srgbClr val="0070C0"/>
                </a:solidFill>
              </a:rPr>
            </a:br>
            <a:r>
              <a:rPr lang="uk-UA" sz="2400" smtClean="0">
                <a:solidFill>
                  <a:srgbClr val="0070C0"/>
                </a:solidFill>
              </a:rPr>
              <a:t> </a:t>
            </a:r>
            <a:r>
              <a:rPr lang="ru-RU" sz="2400" smtClean="0">
                <a:solidFill>
                  <a:srgbClr val="0070C0"/>
                </a:solidFill>
              </a:rPr>
              <a:t/>
            </a:r>
            <a:br>
              <a:rPr lang="ru-RU" sz="2400" smtClean="0">
                <a:solidFill>
                  <a:srgbClr val="0070C0"/>
                </a:solidFill>
              </a:rPr>
            </a:br>
            <a:r>
              <a:rPr lang="uk-UA" sz="2400" smtClean="0">
                <a:solidFill>
                  <a:srgbClr val="0070C0"/>
                </a:solidFill>
              </a:rPr>
              <a:t>Пояснити, що виражають виділені слова, роль вставних слів у реченні:</a:t>
            </a:r>
            <a:br>
              <a:rPr lang="uk-UA" sz="2400" smtClean="0">
                <a:solidFill>
                  <a:srgbClr val="0070C0"/>
                </a:solidFill>
              </a:rPr>
            </a:br>
            <a:r>
              <a:rPr lang="ru-RU" sz="2400" smtClean="0">
                <a:solidFill>
                  <a:srgbClr val="0070C0"/>
                </a:solidFill>
              </a:rPr>
              <a:t/>
            </a:r>
            <a:br>
              <a:rPr lang="ru-RU" sz="2400" smtClean="0">
                <a:solidFill>
                  <a:srgbClr val="0070C0"/>
                </a:solidFill>
              </a:rPr>
            </a:br>
            <a:r>
              <a:rPr lang="uk-UA" sz="2400" i="1" smtClean="0">
                <a:solidFill>
                  <a:srgbClr val="0070C0"/>
                </a:solidFill>
              </a:rPr>
              <a:t>Крізь ці кущі, </a:t>
            </a:r>
            <a:r>
              <a:rPr lang="uk-UA" sz="2400" i="1" smtClean="0">
                <a:solidFill>
                  <a:srgbClr val="00B050"/>
                </a:solidFill>
              </a:rPr>
              <a:t>здається</a:t>
            </a:r>
            <a:r>
              <a:rPr lang="uk-UA" sz="2400" i="1" smtClean="0">
                <a:solidFill>
                  <a:srgbClr val="0070C0"/>
                </a:solidFill>
              </a:rPr>
              <a:t>, ніхто не пробереться.</a:t>
            </a:r>
            <a:br>
              <a:rPr lang="uk-UA" sz="2400" i="1" smtClean="0">
                <a:solidFill>
                  <a:srgbClr val="0070C0"/>
                </a:solidFill>
              </a:rPr>
            </a:br>
            <a:r>
              <a:rPr lang="uk-UA" sz="2400" i="1" smtClean="0">
                <a:solidFill>
                  <a:srgbClr val="0070C0"/>
                </a:solidFill>
              </a:rPr>
              <a:t/>
            </a:r>
            <a:br>
              <a:rPr lang="uk-UA" sz="2400" i="1" smtClean="0">
                <a:solidFill>
                  <a:srgbClr val="0070C0"/>
                </a:solidFill>
              </a:rPr>
            </a:br>
            <a:r>
              <a:rPr lang="uk-UA" sz="2400" i="1" smtClean="0">
                <a:solidFill>
                  <a:srgbClr val="0070C0"/>
                </a:solidFill>
              </a:rPr>
              <a:t> </a:t>
            </a:r>
            <a:r>
              <a:rPr lang="uk-UA" sz="2400" i="1" smtClean="0">
                <a:solidFill>
                  <a:srgbClr val="00B050"/>
                </a:solidFill>
              </a:rPr>
              <a:t>Кажуть</a:t>
            </a:r>
            <a:r>
              <a:rPr lang="uk-UA" sz="2400" i="1" smtClean="0">
                <a:solidFill>
                  <a:srgbClr val="0070C0"/>
                </a:solidFill>
              </a:rPr>
              <a:t>, після грози навіть хліб краще росте.</a:t>
            </a:r>
            <a:br>
              <a:rPr lang="uk-UA" sz="2400" i="1" smtClean="0">
                <a:solidFill>
                  <a:srgbClr val="0070C0"/>
                </a:solidFill>
              </a:rPr>
            </a:br>
            <a:r>
              <a:rPr lang="uk-UA" sz="2400" i="1" smtClean="0">
                <a:solidFill>
                  <a:srgbClr val="0070C0"/>
                </a:solidFill>
              </a:rPr>
              <a:t/>
            </a:r>
            <a:br>
              <a:rPr lang="uk-UA" sz="2400" i="1" smtClean="0">
                <a:solidFill>
                  <a:srgbClr val="0070C0"/>
                </a:solidFill>
              </a:rPr>
            </a:br>
            <a:r>
              <a:rPr lang="uk-UA" sz="2400" i="1" smtClean="0">
                <a:solidFill>
                  <a:srgbClr val="0070C0"/>
                </a:solidFill>
              </a:rPr>
              <a:t> Мужність, </a:t>
            </a:r>
            <a:r>
              <a:rPr lang="uk-UA" sz="2400" i="1" smtClean="0">
                <a:solidFill>
                  <a:srgbClr val="00B050"/>
                </a:solidFill>
              </a:rPr>
              <a:t>безперечно</a:t>
            </a:r>
            <a:r>
              <a:rPr lang="uk-UA" sz="2400" i="1" smtClean="0">
                <a:solidFill>
                  <a:srgbClr val="0070C0"/>
                </a:solidFill>
              </a:rPr>
              <a:t>, скромна. </a:t>
            </a:r>
            <a:br>
              <a:rPr lang="uk-UA" sz="2400" i="1" smtClean="0">
                <a:solidFill>
                  <a:srgbClr val="0070C0"/>
                </a:solidFill>
              </a:rPr>
            </a:br>
            <a:r>
              <a:rPr lang="uk-UA" sz="2400" i="1" smtClean="0">
                <a:solidFill>
                  <a:srgbClr val="0070C0"/>
                </a:solidFill>
              </a:rPr>
              <a:t/>
            </a:r>
            <a:br>
              <a:rPr lang="uk-UA" sz="2400" i="1" smtClean="0">
                <a:solidFill>
                  <a:srgbClr val="0070C0"/>
                </a:solidFill>
              </a:rPr>
            </a:br>
            <a:r>
              <a:rPr lang="uk-UA" sz="2400" i="1" smtClean="0">
                <a:solidFill>
                  <a:srgbClr val="00B050"/>
                </a:solidFill>
              </a:rPr>
              <a:t>Можливо</a:t>
            </a:r>
            <a:r>
              <a:rPr lang="uk-UA" sz="2400" i="1" smtClean="0">
                <a:solidFill>
                  <a:srgbClr val="0070C0"/>
                </a:solidFill>
              </a:rPr>
              <a:t>, буде віхола.</a:t>
            </a:r>
            <a:r>
              <a:rPr lang="ru-RU" sz="2400" smtClean="0">
                <a:solidFill>
                  <a:srgbClr val="0070C0"/>
                </a:solidFill>
              </a:rPr>
              <a:t/>
            </a:r>
            <a:br>
              <a:rPr lang="ru-RU" sz="2400" smtClean="0">
                <a:solidFill>
                  <a:srgbClr val="0070C0"/>
                </a:solidFill>
              </a:rPr>
            </a:br>
            <a:endParaRPr lang="ru-RU" sz="2400" smtClean="0">
              <a:solidFill>
                <a:srgbClr val="0070C0"/>
              </a:solidFill>
            </a:endParaRPr>
          </a:p>
        </p:txBody>
      </p:sp>
      <p:pic>
        <p:nvPicPr>
          <p:cNvPr id="8194" name="Picture 2" descr="http://img-fotki.yandex.ru/get/4709/20573769.3/0_657d9_4b3a241a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4797425"/>
            <a:ext cx="1655763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2924175"/>
            <a:ext cx="8229600" cy="1069975"/>
          </a:xfrm>
        </p:spPr>
        <p:txBody>
          <a:bodyPr/>
          <a:lstStyle/>
          <a:p>
            <a:r>
              <a:rPr lang="uk-UA" sz="2000" b="1" smtClean="0">
                <a:solidFill>
                  <a:srgbClr val="0070C0"/>
                </a:solidFill>
              </a:rPr>
              <a:t>Усно знайти вставні слова в тексті, пояснити розділові знаки:</a:t>
            </a:r>
            <a:r>
              <a:rPr lang="ru-RU" sz="2000" smtClean="0">
                <a:solidFill>
                  <a:srgbClr val="0070C0"/>
                </a:solidFill>
              </a:rPr>
              <a:t/>
            </a:r>
            <a:br>
              <a:rPr lang="ru-RU" sz="2000" smtClean="0">
                <a:solidFill>
                  <a:srgbClr val="0070C0"/>
                </a:solidFill>
              </a:rPr>
            </a:br>
            <a:r>
              <a:rPr lang="uk-UA" sz="2000" smtClean="0">
                <a:solidFill>
                  <a:srgbClr val="0070C0"/>
                </a:solidFill>
              </a:rPr>
              <a:t> </a:t>
            </a:r>
            <a:r>
              <a:rPr lang="ru-RU" sz="2000" smtClean="0">
                <a:solidFill>
                  <a:srgbClr val="0070C0"/>
                </a:solidFill>
              </a:rPr>
              <a:t/>
            </a:r>
            <a:br>
              <a:rPr lang="ru-RU" sz="2000" smtClean="0">
                <a:solidFill>
                  <a:srgbClr val="0070C0"/>
                </a:solidFill>
              </a:rPr>
            </a:br>
            <a:r>
              <a:rPr lang="uk-UA" sz="2000" smtClean="0">
                <a:solidFill>
                  <a:srgbClr val="0070C0"/>
                </a:solidFill>
              </a:rPr>
              <a:t>    </a:t>
            </a:r>
            <a:r>
              <a:rPr lang="uk-UA" sz="2000" i="1" smtClean="0">
                <a:solidFill>
                  <a:srgbClr val="0070C0"/>
                </a:solidFill>
              </a:rPr>
              <a:t>1. Дід</a:t>
            </a:r>
            <a:r>
              <a:rPr lang="uk-UA" sz="2000" b="1" i="1" smtClean="0">
                <a:solidFill>
                  <a:srgbClr val="0070C0"/>
                </a:solidFill>
              </a:rPr>
              <a:t> </a:t>
            </a:r>
            <a:r>
              <a:rPr lang="uk-UA" sz="2000" i="1" smtClean="0">
                <a:solidFill>
                  <a:srgbClr val="0070C0"/>
                </a:solidFill>
              </a:rPr>
              <a:t>Кирило, мабуть, забув про спочинок (Ю. Збанацький).</a:t>
            </a:r>
            <a:br>
              <a:rPr lang="uk-UA" sz="2000" i="1" smtClean="0">
                <a:solidFill>
                  <a:srgbClr val="0070C0"/>
                </a:solidFill>
              </a:rPr>
            </a:br>
            <a:r>
              <a:rPr lang="uk-UA" sz="2000" i="1" smtClean="0">
                <a:solidFill>
                  <a:srgbClr val="0070C0"/>
                </a:solidFill>
              </a:rPr>
              <a:t> </a:t>
            </a:r>
            <a:br>
              <a:rPr lang="uk-UA" sz="2000" i="1" smtClean="0">
                <a:solidFill>
                  <a:srgbClr val="0070C0"/>
                </a:solidFill>
              </a:rPr>
            </a:br>
            <a:r>
              <a:rPr lang="uk-UA" sz="2000" i="1" smtClean="0">
                <a:solidFill>
                  <a:srgbClr val="0070C0"/>
                </a:solidFill>
              </a:rPr>
              <a:t>2. Здається, час спливає і непомітно (Б. Грінченко).</a:t>
            </a:r>
            <a:br>
              <a:rPr lang="uk-UA" sz="2000" i="1" smtClean="0">
                <a:solidFill>
                  <a:srgbClr val="0070C0"/>
                </a:solidFill>
              </a:rPr>
            </a:br>
            <a:r>
              <a:rPr lang="uk-UA" sz="2000" i="1" smtClean="0">
                <a:solidFill>
                  <a:srgbClr val="0070C0"/>
                </a:solidFill>
              </a:rPr>
              <a:t/>
            </a:r>
            <a:br>
              <a:rPr lang="uk-UA" sz="2000" i="1" smtClean="0">
                <a:solidFill>
                  <a:srgbClr val="0070C0"/>
                </a:solidFill>
              </a:rPr>
            </a:br>
            <a:r>
              <a:rPr lang="uk-UA" sz="2000" i="1" smtClean="0">
                <a:solidFill>
                  <a:srgbClr val="0070C0"/>
                </a:solidFill>
              </a:rPr>
              <a:t> 3. У народній медицині, очевидно, не було кращих ліків від застуди, ніж калиновий чай (В. Скуратівський). </a:t>
            </a:r>
            <a:br>
              <a:rPr lang="uk-UA" sz="2000" i="1" smtClean="0">
                <a:solidFill>
                  <a:srgbClr val="0070C0"/>
                </a:solidFill>
              </a:rPr>
            </a:br>
            <a:r>
              <a:rPr lang="uk-UA" sz="2000" i="1" smtClean="0">
                <a:solidFill>
                  <a:srgbClr val="0070C0"/>
                </a:solidFill>
              </a:rPr>
              <a:t/>
            </a:r>
            <a:br>
              <a:rPr lang="uk-UA" sz="2000" i="1" smtClean="0">
                <a:solidFill>
                  <a:srgbClr val="0070C0"/>
                </a:solidFill>
              </a:rPr>
            </a:br>
            <a:r>
              <a:rPr lang="uk-UA" sz="2000" i="1" smtClean="0">
                <a:solidFill>
                  <a:srgbClr val="0070C0"/>
                </a:solidFill>
              </a:rPr>
              <a:t>4. На жаль, качка почала старіти ти, не всяка їжа іде їй на користь (М . Стельмах).</a:t>
            </a:r>
            <a:br>
              <a:rPr lang="uk-UA" sz="2000" i="1" smtClean="0">
                <a:solidFill>
                  <a:srgbClr val="0070C0"/>
                </a:solidFill>
              </a:rPr>
            </a:br>
            <a:r>
              <a:rPr lang="uk-UA" sz="2000" i="1" smtClean="0">
                <a:solidFill>
                  <a:srgbClr val="0070C0"/>
                </a:solidFill>
              </a:rPr>
              <a:t/>
            </a:r>
            <a:br>
              <a:rPr lang="uk-UA" sz="2000" i="1" smtClean="0">
                <a:solidFill>
                  <a:srgbClr val="0070C0"/>
                </a:solidFill>
              </a:rPr>
            </a:br>
            <a:r>
              <a:rPr lang="uk-UA" sz="2000" i="1" smtClean="0">
                <a:solidFill>
                  <a:srgbClr val="0070C0"/>
                </a:solidFill>
              </a:rPr>
              <a:t> 5. Художня література, як відомо, допомагає глибше розуміти життя. </a:t>
            </a:r>
            <a:br>
              <a:rPr lang="uk-UA" sz="2000" i="1" smtClean="0">
                <a:solidFill>
                  <a:srgbClr val="0070C0"/>
                </a:solidFill>
              </a:rPr>
            </a:br>
            <a:r>
              <a:rPr lang="uk-UA" sz="2000" i="1" smtClean="0">
                <a:solidFill>
                  <a:srgbClr val="0070C0"/>
                </a:solidFill>
              </a:rPr>
              <a:t/>
            </a:r>
            <a:br>
              <a:rPr lang="uk-UA" sz="2000" i="1" smtClean="0">
                <a:solidFill>
                  <a:srgbClr val="0070C0"/>
                </a:solidFill>
              </a:rPr>
            </a:br>
            <a:r>
              <a:rPr lang="uk-UA" sz="2000" i="1" smtClean="0">
                <a:solidFill>
                  <a:srgbClr val="0070C0"/>
                </a:solidFill>
              </a:rPr>
              <a:t>6. Той, хто творить красу, безумовно, творить щастя для людей і, по-моєму, для себе. Отже, про це не слід забувати      (О. Гончар).</a:t>
            </a:r>
            <a:r>
              <a:rPr lang="ru-RU" sz="2000" smtClean="0">
                <a:solidFill>
                  <a:srgbClr val="0070C0"/>
                </a:solidFill>
              </a:rPr>
              <a:t/>
            </a:r>
            <a:br>
              <a:rPr lang="ru-RU" sz="2000" smtClean="0">
                <a:solidFill>
                  <a:srgbClr val="0070C0"/>
                </a:solidFill>
              </a:rPr>
            </a:br>
            <a:endParaRPr lang="ru-RU" sz="200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708275"/>
            <a:ext cx="8229600" cy="1069975"/>
          </a:xfrm>
        </p:spPr>
        <p:txBody>
          <a:bodyPr/>
          <a:lstStyle/>
          <a:p>
            <a:pPr algn="ctr"/>
            <a:r>
              <a:rPr lang="uk-UA" sz="2800" b="1" smtClean="0">
                <a:solidFill>
                  <a:srgbClr val="0070C0"/>
                </a:solidFill>
              </a:rPr>
              <a:t/>
            </a:r>
            <a:br>
              <a:rPr lang="uk-UA" sz="2800" b="1" smtClean="0">
                <a:solidFill>
                  <a:srgbClr val="0070C0"/>
                </a:solidFill>
              </a:rPr>
            </a:br>
            <a:r>
              <a:rPr lang="uk-UA" sz="2800" b="1" smtClean="0">
                <a:solidFill>
                  <a:srgbClr val="0070C0"/>
                </a:solidFill>
              </a:rPr>
              <a:t/>
            </a:r>
            <a:br>
              <a:rPr lang="uk-UA" sz="2800" b="1" smtClean="0">
                <a:solidFill>
                  <a:srgbClr val="0070C0"/>
                </a:solidFill>
              </a:rPr>
            </a:br>
            <a:r>
              <a:rPr lang="uk-UA" sz="2800" b="1" smtClean="0">
                <a:solidFill>
                  <a:srgbClr val="0070C0"/>
                </a:solidFill>
              </a:rPr>
              <a:t>Вибірковий диктант</a:t>
            </a:r>
            <a:br>
              <a:rPr lang="uk-UA" sz="2800" b="1" smtClean="0">
                <a:solidFill>
                  <a:srgbClr val="0070C0"/>
                </a:solidFill>
              </a:rPr>
            </a:br>
            <a:r>
              <a:rPr lang="uk-UA" sz="2800" b="1" smtClean="0">
                <a:solidFill>
                  <a:srgbClr val="0070C0"/>
                </a:solidFill>
              </a:rPr>
              <a:t/>
            </a:r>
            <a:br>
              <a:rPr lang="uk-UA" sz="2800" b="1" smtClean="0">
                <a:solidFill>
                  <a:srgbClr val="0070C0"/>
                </a:solidFill>
              </a:rPr>
            </a:br>
            <a:r>
              <a:rPr lang="uk-UA" sz="2800" b="1" smtClean="0">
                <a:solidFill>
                  <a:srgbClr val="0070C0"/>
                </a:solidFill>
              </a:rPr>
              <a:t/>
            </a:r>
            <a:br>
              <a:rPr lang="uk-UA" sz="2800" b="1" smtClean="0">
                <a:solidFill>
                  <a:srgbClr val="0070C0"/>
                </a:solidFill>
              </a:rPr>
            </a:br>
            <a:r>
              <a:rPr lang="uk-UA" sz="2800" b="1" i="1" smtClean="0">
                <a:solidFill>
                  <a:srgbClr val="0070C0"/>
                </a:solidFill>
              </a:rPr>
              <a:t> </a:t>
            </a:r>
            <a:r>
              <a:rPr lang="uk-UA" sz="2800" smtClean="0">
                <a:solidFill>
                  <a:srgbClr val="0070C0"/>
                </a:solidFill>
              </a:rPr>
              <a:t> </a:t>
            </a:r>
            <a:r>
              <a:rPr lang="ru-RU" sz="2800" smtClean="0">
                <a:solidFill>
                  <a:srgbClr val="0070C0"/>
                </a:solidFill>
              </a:rPr>
              <a:t/>
            </a:r>
            <a:br>
              <a:rPr lang="ru-RU" sz="2800" smtClean="0">
                <a:solidFill>
                  <a:srgbClr val="0070C0"/>
                </a:solidFill>
              </a:rPr>
            </a:br>
            <a:r>
              <a:rPr lang="uk-UA" sz="2800" i="1" smtClean="0">
                <a:solidFill>
                  <a:srgbClr val="0070C0"/>
                </a:solidFill>
              </a:rPr>
              <a:t>Виписати вставні слова: </a:t>
            </a:r>
            <a:br>
              <a:rPr lang="uk-UA" sz="2800" i="1" smtClean="0">
                <a:solidFill>
                  <a:srgbClr val="0070C0"/>
                </a:solidFill>
              </a:rPr>
            </a:br>
            <a:r>
              <a:rPr lang="uk-UA" sz="2800" i="1" smtClean="0">
                <a:solidFill>
                  <a:srgbClr val="0070C0"/>
                </a:solidFill>
              </a:rPr>
              <a:t/>
            </a:r>
            <a:br>
              <a:rPr lang="uk-UA" sz="2800" i="1" smtClean="0">
                <a:solidFill>
                  <a:srgbClr val="0070C0"/>
                </a:solidFill>
              </a:rPr>
            </a:br>
            <a:r>
              <a:rPr lang="uk-UA" sz="2800" i="1" smtClean="0">
                <a:solidFill>
                  <a:srgbClr val="0070C0"/>
                </a:solidFill>
              </a:rPr>
              <a:t>Кажуть, птахи відлетіли у вирій. На радість, Україна може пишатися досягненнями своїх спортсменів. Мабуть, Сергійко купив цікаву книжку. Здається, гори перевертав би й не чув утоми.</a:t>
            </a:r>
            <a:r>
              <a:rPr lang="ru-RU" sz="2800" smtClean="0">
                <a:solidFill>
                  <a:srgbClr val="0070C0"/>
                </a:solidFill>
              </a:rPr>
              <a:t/>
            </a:r>
            <a:br>
              <a:rPr lang="ru-RU" sz="2800" smtClean="0">
                <a:solidFill>
                  <a:srgbClr val="0070C0"/>
                </a:solidFill>
              </a:rPr>
            </a:br>
            <a:r>
              <a:rPr lang="uk-UA" sz="2800" i="1" smtClean="0">
                <a:solidFill>
                  <a:srgbClr val="0070C0"/>
                </a:solidFill>
              </a:rPr>
              <a:t> </a:t>
            </a:r>
            <a:r>
              <a:rPr lang="ru-RU" sz="2800" smtClean="0">
                <a:solidFill>
                  <a:srgbClr val="0070C0"/>
                </a:solidFill>
              </a:rPr>
              <a:t/>
            </a:r>
            <a:br>
              <a:rPr lang="ru-RU" sz="2800" smtClean="0">
                <a:solidFill>
                  <a:srgbClr val="0070C0"/>
                </a:solidFill>
              </a:rPr>
            </a:br>
            <a:endParaRPr lang="ru-RU" sz="280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492375"/>
            <a:ext cx="8229600" cy="1069975"/>
          </a:xfrm>
        </p:spPr>
        <p:txBody>
          <a:bodyPr/>
          <a:lstStyle/>
          <a:p>
            <a:pPr algn="ctr"/>
            <a:r>
              <a:rPr lang="uk-UA" sz="3200" b="1" smtClean="0">
                <a:solidFill>
                  <a:srgbClr val="0070C0"/>
                </a:solidFill>
              </a:rPr>
              <a:t>«Культура мовлення»</a:t>
            </a:r>
            <a:r>
              <a:rPr lang="ru-RU" sz="3200" smtClean="0">
                <a:solidFill>
                  <a:srgbClr val="0070C0"/>
                </a:solidFill>
              </a:rPr>
              <a:t/>
            </a:r>
            <a:br>
              <a:rPr lang="ru-RU" sz="3200" smtClean="0">
                <a:solidFill>
                  <a:srgbClr val="0070C0"/>
                </a:solidFill>
              </a:rPr>
            </a:br>
            <a:r>
              <a:rPr lang="uk-UA" sz="3200" b="1" smtClean="0">
                <a:solidFill>
                  <a:srgbClr val="0070C0"/>
                </a:solidFill>
              </a:rPr>
              <a:t> </a:t>
            </a:r>
            <a:r>
              <a:rPr lang="ru-RU" sz="3200" smtClean="0">
                <a:solidFill>
                  <a:srgbClr val="0070C0"/>
                </a:solidFill>
              </a:rPr>
              <a:t/>
            </a:r>
            <a:br>
              <a:rPr lang="ru-RU" sz="3200" smtClean="0">
                <a:solidFill>
                  <a:srgbClr val="0070C0"/>
                </a:solidFill>
              </a:rPr>
            </a:br>
            <a:r>
              <a:rPr lang="uk-UA" sz="3200" i="1" smtClean="0">
                <a:solidFill>
                  <a:srgbClr val="0070C0"/>
                </a:solidFill>
              </a:rPr>
              <a:t>Завтра, кажеться, буде погана погода.</a:t>
            </a:r>
            <a:br>
              <a:rPr lang="uk-UA" sz="3200" i="1" smtClean="0">
                <a:solidFill>
                  <a:srgbClr val="0070C0"/>
                </a:solidFill>
              </a:rPr>
            </a:br>
            <a:r>
              <a:rPr lang="uk-UA" sz="3200" i="1" smtClean="0">
                <a:solidFill>
                  <a:srgbClr val="0070C0"/>
                </a:solidFill>
              </a:rPr>
              <a:t> Навєрно, я не встигну виконати домашнє завдання. Пожалуйста, сідайте на вільний стілець. Таким образом, результати нашого дослідження най достовірніші. Вибачаюся, мені потрібно вийти.</a:t>
            </a:r>
            <a:r>
              <a:rPr lang="uk-UA" sz="3200" b="1" i="1" smtClean="0">
                <a:solidFill>
                  <a:srgbClr val="0070C0"/>
                </a:solidFill>
              </a:rPr>
              <a:t> </a:t>
            </a:r>
            <a:endParaRPr lang="ru-RU" sz="3200" smtClean="0">
              <a:solidFill>
                <a:srgbClr val="0070C0"/>
              </a:solidFill>
            </a:endParaRPr>
          </a:p>
        </p:txBody>
      </p:sp>
      <p:pic>
        <p:nvPicPr>
          <p:cNvPr id="17412" name="Picture 4" descr="http://4.bp.blogspot.com/-OxNHgjb74V8/UnT14Du6sxI/AAAAAAAAAJo/yAv_5YSPJLU/s1600/cropped-ltnb_thumb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5229225"/>
            <a:ext cx="2667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3429000"/>
            <a:ext cx="8229600" cy="10699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70C0"/>
                </a:solidFill>
              </a:rPr>
              <a:t>«Поміркуй!»</a:t>
            </a:r>
            <a:r>
              <a:rPr lang="uk-UA" sz="2400" b="1" i="1" dirty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uk-UA" sz="2400" dirty="0">
                <a:solidFill>
                  <a:srgbClr val="0070C0"/>
                </a:solidFill>
              </a:rPr>
              <a:t> </a:t>
            </a: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uk-UA" sz="2400" b="1" dirty="0">
                <a:solidFill>
                  <a:srgbClr val="0070C0"/>
                </a:solidFill>
              </a:rPr>
              <a:t>Дібрати  вставні слова, які підходять до змісту речень:</a:t>
            </a:r>
            <a:r>
              <a:rPr lang="ru-RU" sz="2400" b="1" dirty="0">
                <a:solidFill>
                  <a:srgbClr val="0070C0"/>
                </a:solidFill>
              </a:rPr>
              <a:t/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uk-UA" sz="2400" b="1" dirty="0">
                <a:solidFill>
                  <a:srgbClr val="0070C0"/>
                </a:solidFill>
              </a:rPr>
              <a:t/>
            </a:r>
            <a:br>
              <a:rPr lang="uk-UA" sz="2400" b="1" dirty="0">
                <a:solidFill>
                  <a:srgbClr val="0070C0"/>
                </a:solidFill>
              </a:rPr>
            </a:br>
            <a:r>
              <a:rPr lang="uk-UA" sz="2400" b="1" i="1" dirty="0">
                <a:solidFill>
                  <a:srgbClr val="0070C0"/>
                </a:solidFill>
              </a:rPr>
              <a:t>1.  … , вийшла русалонька матері шукати, а … , жде козаченька, щоб залоскотати (Т.Г. Шевченко). 2. … , багато чого їм невідомо (М . Олійник). 3. У статті я, … , не охоплюю всіх проблем розвитку української мови </a:t>
            </a:r>
            <a:r>
              <a:rPr lang="uk-UA" sz="2400" b="1" i="1" dirty="0" smtClean="0">
                <a:solidFill>
                  <a:srgbClr val="0070C0"/>
                </a:solidFill>
              </a:rPr>
              <a:t>        (</a:t>
            </a:r>
            <a:r>
              <a:rPr lang="uk-UA" sz="2400" b="1" i="1" dirty="0">
                <a:solidFill>
                  <a:srgbClr val="0070C0"/>
                </a:solidFill>
              </a:rPr>
              <a:t>М . Рильський). 4. Погодою у нас на сінокосі, … , щось років з півтораста завідувала ворона (О. Довженко). 5.  … , дитина скоро заспокоїлась і затихла (Ю. Збанацький). </a:t>
            </a:r>
            <a:r>
              <a:rPr lang="uk-UA" sz="2400" b="1" i="1" dirty="0" smtClean="0">
                <a:solidFill>
                  <a:srgbClr val="0070C0"/>
                </a:solidFill>
              </a:rPr>
              <a:t>     6</a:t>
            </a:r>
            <a:r>
              <a:rPr lang="uk-UA" sz="2400" b="1" i="1" dirty="0">
                <a:solidFill>
                  <a:srgbClr val="0070C0"/>
                </a:solidFill>
              </a:rPr>
              <a:t>. Повертатися додому нам,  … , пізно, а … , небезпечно </a:t>
            </a:r>
            <a:r>
              <a:rPr lang="uk-UA" sz="2400" b="1" i="1" dirty="0" smtClean="0">
                <a:solidFill>
                  <a:srgbClr val="0070C0"/>
                </a:solidFill>
              </a:rPr>
              <a:t>    (</a:t>
            </a:r>
            <a:r>
              <a:rPr lang="uk-UA" sz="2400" b="1" i="1" dirty="0">
                <a:solidFill>
                  <a:srgbClr val="0070C0"/>
                </a:solidFill>
              </a:rPr>
              <a:t>О. Донченко). 7. Дядько Роман, … , тільки вдавав, що нікого не помітив. 8.  … , вам тут усе незнайоме, дивне </a:t>
            </a:r>
            <a:r>
              <a:rPr lang="uk-UA" sz="2400" b="1" i="1" dirty="0" smtClean="0">
                <a:solidFill>
                  <a:srgbClr val="0070C0"/>
                </a:solidFill>
              </a:rPr>
              <a:t> (</a:t>
            </a:r>
            <a:r>
              <a:rPr lang="uk-UA" sz="2400" b="1" i="1" dirty="0">
                <a:solidFill>
                  <a:srgbClr val="0070C0"/>
                </a:solidFill>
              </a:rPr>
              <a:t>З тв. О. Гончара).</a:t>
            </a:r>
            <a:r>
              <a:rPr lang="ru-RU" sz="2400" b="1" dirty="0">
                <a:solidFill>
                  <a:srgbClr val="0070C0"/>
                </a:solidFill>
              </a:rPr>
              <a:t/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11266" name="Picture 2" descr="http://lib.lntu.info/book/knit/ktpn/2011/11-37/page22.files/image0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813" y="476250"/>
            <a:ext cx="9064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10699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i="1" dirty="0">
                <a:solidFill>
                  <a:srgbClr val="0070C0"/>
                </a:solidFill>
              </a:rPr>
              <a:t>— Які слова називаються вставними?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uk-UA" i="1" dirty="0">
                <a:solidFill>
                  <a:srgbClr val="0070C0"/>
                </a:solidFill>
              </a:rPr>
              <a:t>— Як вони виділяються на письмі </a:t>
            </a:r>
            <a:r>
              <a:rPr lang="uk-UA" i="1" dirty="0" smtClean="0">
                <a:solidFill>
                  <a:srgbClr val="0070C0"/>
                </a:solidFill>
              </a:rPr>
              <a:t>та </a:t>
            </a:r>
            <a:r>
              <a:rPr lang="uk-UA" i="1" dirty="0">
                <a:solidFill>
                  <a:srgbClr val="0070C0"/>
                </a:solidFill>
              </a:rPr>
              <a:t>в усному мовленні?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uk-UA" i="1" dirty="0">
                <a:solidFill>
                  <a:srgbClr val="0070C0"/>
                </a:solidFill>
              </a:rPr>
              <a:t>— Чи можуть бути  вставні слова членами речення?</a:t>
            </a:r>
            <a:r>
              <a:rPr lang="uk-UA" b="1" i="1" dirty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2290" name="Picture 2" descr="http://s017.radikal.ru/i428/1110/3a/2514ec19c4a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4926013"/>
            <a:ext cx="22002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</TotalTime>
  <Words>387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Georgia</vt:lpstr>
      <vt:lpstr>Arial</vt:lpstr>
      <vt:lpstr>Trebuchet MS</vt:lpstr>
      <vt:lpstr>Wingdings 2</vt:lpstr>
      <vt:lpstr>Calibri</vt:lpstr>
      <vt:lpstr>Городская</vt:lpstr>
      <vt:lpstr>Городская</vt:lpstr>
      <vt:lpstr>Городская</vt:lpstr>
      <vt:lpstr>Городская</vt:lpstr>
      <vt:lpstr>Вставні слова</vt:lpstr>
      <vt:lpstr>«Так-Ні»   - Звертання називає того, до кого звертаються ?  - Звертання виражається іменником у формі З.в.?   - Звертання є членом речення?  - Звертання є поширене та непоширене ?  - Звертання можемо виділяти тільки комою? </vt:lpstr>
      <vt:lpstr>Так, вставні слова – це диво! «Безперечно» і «правдиво», «Справді», «вибачте» і «отже», «як відомо», «кажуть», «може» … «Ваша честь» чи «Ваша ласка», ви скажіть мені, будь ласка? Чи «напевне», чи «мабуть», слів цих дивних не забудь! </vt:lpstr>
      <vt:lpstr> Лінгвістичне дослідження   Пояснити, що виражають виділені слова, роль вставних слів у реченні:  Крізь ці кущі, здається, ніхто не пробереться.   Кажуть, після грози навіть хліб краще росте.   Мужність, безперечно, скромна.   Можливо, буде віхола. </vt:lpstr>
      <vt:lpstr>Усно знайти вставні слова в тексті, пояснити розділові знаки:       1. Дід Кирило, мабуть, забув про спочинок (Ю. Збанацький).   2. Здається, час спливає і непомітно (Б. Грінченко).   3. У народній медицині, очевидно, не було кращих ліків від застуди, ніж калиновий чай (В. Скуратівський).   4. На жаль, качка почала старіти ти, не всяка їжа іде їй на користь (М . Стельмах).   5. Художня література, як відомо, допомагає глибше розуміти життя.   6. Той, хто творить красу, безумовно, творить щастя для людей і, по-моєму, для себе. Отже, про це не слід забувати      (О. Гончар). </vt:lpstr>
      <vt:lpstr>  Вибірковий диктант      Виписати вставні слова:   Кажуть, птахи відлетіли у вирій. На радість, Україна може пишатися досягненнями своїх спортсменів. Мабуть, Сергійко купив цікаву книжку. Здається, гори перевертав би й не чув утоми.   </vt:lpstr>
      <vt:lpstr>«Культура мовлення»   Завтра, кажеться, буде погана погода.  Навєрно, я не встигну виконати домашнє завдання. Пожалуйста, сідайте на вільний стілець. Таким образом, результати нашого дослідження най достовірніші. Вибачаюся, мені потрібно вийти. </vt:lpstr>
      <vt:lpstr>«Поміркуй!»    Дібрати  вставні слова, які підходять до змісту речень:  1.  … , вийшла русалонька матері шукати, а … , жде козаченька, щоб залоскотати (Т.Г. Шевченко). 2. … , багато чого їм невідомо (М . Олійник). 3. У статті я, … , не охоплюю всіх проблем розвитку української мови         (М . Рильський). 4. Погодою у нас на сінокосі, … , щось років з півтораста завідувала ворона (О. Довженко). 5.  … , дитина скоро заспокоїлась і затихла (Ю. Збанацький).      6. Повертатися додому нам,  … , пізно, а … , небезпечно     (О. Донченко). 7. Дядько Роман, … , тільки вдавав, що нікого не помітив. 8.  … , вам тут усе незнайоме, дивне  (З тв. О. Гончара).   </vt:lpstr>
      <vt:lpstr>— Які слова називаються вставними? — Як вони виділяються на письмі та в усному мовленні? — Чи можуть бути  вставні слова членами речення? </vt:lpstr>
      <vt:lpstr>         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Вставні слова</dc:title>
  <dc:creator>Liferos</dc:creator>
  <cp:lastModifiedBy>kom</cp:lastModifiedBy>
  <cp:revision>12</cp:revision>
  <dcterms:created xsi:type="dcterms:W3CDTF">2014-11-23T16:30:44Z</dcterms:created>
  <dcterms:modified xsi:type="dcterms:W3CDTF">2020-04-09T05:23:39Z</dcterms:modified>
</cp:coreProperties>
</file>