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80" r:id="rId6"/>
    <p:sldId id="281" r:id="rId7"/>
    <p:sldId id="28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9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3" r:id="rId30"/>
    <p:sldId id="278" r:id="rId31"/>
  </p:sldIdLst>
  <p:sldSz cx="12192000" cy="6858000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7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D2B4D1-977B-42B1-95BA-01DCFABC590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886E06-2D5D-47E5-85DF-0553CBAFB26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EC6C42-B482-4894-861A-09586168C28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C77240-7937-4708-95E2-90FEA2A319B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07BAC1B-EDEC-46AB-AA9E-DAEA5883FCA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6EE513-A474-4807-8A82-266E4135DF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1226C67-0FFB-4C26-86D6-91B60989CCD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8E2E16A-E3DB-45F7-8816-09038AA7EE6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C1AA363-017C-4716-B9D3-0A2DC2208F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400" cy="685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34A873-6649-4D59-8381-FB17C5A09C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198A48D-ABEF-4F91-8055-B10A158005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C003D0-00F5-41F7-800E-8B12C8E37E3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D7787E-FA6E-48F6-8B55-998C14AD13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5ADB08-FDF2-4899-BCD3-5A9420900E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170EDD-C557-47E0-91BF-3888975ED4D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1B2AC1-7072-4B76-BD9F-D3C1A0C49F2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28F44E-47E6-4540-9B18-5569D25CCBE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F041-97FB-4ED9-A607-502F635085E1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25D7B8-1D82-45AE-A86C-1191FBF72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508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E53F1E3-B940-4B39-9928-90D9A9BD775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30D226C-BA97-4725-8D0D-2757AAF929F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0A90175-F89D-450B-9A65-A230A90AEF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A0E2F76-D548-4E57-A631-A5DAEF4908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3B3CFE-4587-4628-90AE-AE44C8BBAB9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C6E3FC0-0E0E-4A8D-AFA2-930D69DDD5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400" cy="685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293DADB-48C5-4CC4-8165-80560D66406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26CA33A-EFFE-4C8A-872C-6C0833DBE2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F0F9AC6-DAC1-4738-827A-141ABECB66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5112AAC-4A8E-4ACD-B844-FC6775D2C55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B6C14C2-4EDE-46E0-81A7-5851EF66F09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CF3F6D9-5FC7-4F63-90BE-A0AB0174B65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EEC2720-0126-4ADD-A68A-12241CAD045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A469C9-5EF8-40CF-A326-51401B8F147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DBC862-B100-425B-AE7A-1FB8AE370DB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1141560" y="618480"/>
            <a:ext cx="9905400" cy="685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99D10B-8102-42CD-84EC-6210BDB428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7680B8-7F18-439F-B3F4-B9B6B178071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8629B2-3945-4B63-96E3-CCB004E2657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188392-D70A-4CBB-9BAA-6C499AE08F7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103" name="Group 7"/>
          <p:cNvGrpSpPr/>
          <p:nvPr/>
        </p:nvGrpSpPr>
        <p:grpSpPr>
          <a:xfrm>
            <a:off x="-14400" y="0"/>
            <a:ext cx="12053160" cy="6857280"/>
            <a:chOff x="-14400" y="0"/>
            <a:chExt cx="12053160" cy="6857280"/>
          </a:xfrm>
        </p:grpSpPr>
        <p:grpSp>
          <p:nvGrpSpPr>
            <p:cNvPr id="2" name="Group 8"/>
            <p:cNvGrpSpPr/>
            <p:nvPr/>
          </p:nvGrpSpPr>
          <p:grpSpPr>
            <a:xfrm>
              <a:off x="-14400" y="0"/>
              <a:ext cx="1220400" cy="6857280"/>
              <a:chOff x="-14400" y="0"/>
              <a:chExt cx="1220400" cy="6857280"/>
            </a:xfrm>
          </p:grpSpPr>
          <p:sp>
            <p:nvSpPr>
              <p:cNvPr id="3" name="Rectangle 5"/>
              <p:cNvSpPr/>
              <p:nvPr/>
            </p:nvSpPr>
            <p:spPr>
              <a:xfrm>
                <a:off x="114480" y="4680"/>
                <a:ext cx="23040" cy="218052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>
              <a:xfrm>
                <a:off x="33480" y="217656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>
              <a:xfrm>
                <a:off x="28440" y="402120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>
              <a:xfrm>
                <a:off x="200160" y="4680"/>
                <a:ext cx="369000" cy="1810440"/>
              </a:xfrm>
              <a:custGeom>
                <a:avLst/>
                <a:gdLst>
                  <a:gd name="textAreaLeft" fmla="*/ 0 w 369000"/>
                  <a:gd name="textAreaRight" fmla="*/ 369720 w 369000"/>
                  <a:gd name="textAreaTop" fmla="*/ 0 h 1810440"/>
                  <a:gd name="textAreaBottom" fmla="*/ 1811160 h 1810440"/>
                </a:gdLst>
                <a:ahLst/>
                <a:cxnLst/>
                <a:rect l="textAreaLeft" t="textAreaTop" r="textAreaRight" b="textAreaBottom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>
              <a:xfrm>
                <a:off x="503280" y="180180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>
              <a:xfrm>
                <a:off x="285840" y="4680"/>
                <a:ext cx="369000" cy="1429560"/>
              </a:xfrm>
              <a:custGeom>
                <a:avLst/>
                <a:gdLst>
                  <a:gd name="textAreaLeft" fmla="*/ 0 w 369000"/>
                  <a:gd name="textAreaRight" fmla="*/ 369720 w 369000"/>
                  <a:gd name="textAreaTop" fmla="*/ 0 h 1429560"/>
                  <a:gd name="textAreaBottom" fmla="*/ 1430280 h 1429560"/>
                </a:gdLst>
                <a:ahLst/>
                <a:cxnLst/>
                <a:rect l="textAreaLeft" t="textAreaTop" r="textAreaRight" b="textAreaBottom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>
              <a:xfrm>
                <a:off x="546120" y="0"/>
                <a:ext cx="151560" cy="912240"/>
              </a:xfrm>
              <a:custGeom>
                <a:avLst/>
                <a:gdLst>
                  <a:gd name="textAreaLeft" fmla="*/ 0 w 151560"/>
                  <a:gd name="textAreaRight" fmla="*/ 152280 w 151560"/>
                  <a:gd name="textAreaTop" fmla="*/ 0 h 912240"/>
                  <a:gd name="textAreaBottom" fmla="*/ 912960 h 912240"/>
                </a:gdLst>
                <a:ahLst/>
                <a:cxnLst/>
                <a:rect l="textAreaLeft" t="textAreaTop" r="textAreaRight" b="textAreaBottom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>
              <a:xfrm>
                <a:off x="588960" y="142092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>
              <a:xfrm>
                <a:off x="588960" y="90324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>
              <a:xfrm>
                <a:off x="641520" y="0"/>
                <a:ext cx="421560" cy="526320"/>
              </a:xfrm>
              <a:custGeom>
                <a:avLst/>
                <a:gdLst>
                  <a:gd name="textAreaLeft" fmla="*/ 0 w 421560"/>
                  <a:gd name="textAreaRight" fmla="*/ 422280 w 421560"/>
                  <a:gd name="textAreaTop" fmla="*/ 0 h 526320"/>
                  <a:gd name="textAreaBottom" fmla="*/ 527040 h 526320"/>
                </a:gdLst>
                <a:ahLst/>
                <a:cxnLst/>
                <a:rect l="textAreaLeft" t="textAreaTop" r="textAreaRight" b="textAreaBottom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>
              <a:xfrm>
                <a:off x="1020600" y="488880"/>
                <a:ext cx="161280" cy="146880"/>
              </a:xfrm>
              <a:custGeom>
                <a:avLst/>
                <a:gdLst>
                  <a:gd name="textAreaLeft" fmla="*/ 0 w 161280"/>
                  <a:gd name="textAreaRight" fmla="*/ 162000 w 161280"/>
                  <a:gd name="textAreaTop" fmla="*/ 0 h 146880"/>
                  <a:gd name="textAreaBottom" fmla="*/ 147600 h 146880"/>
                </a:gdLst>
                <a:ahLst/>
                <a:cxnLst/>
                <a:rect l="textAreaLeft" t="textAreaTop" r="textAreaRight" b="textAreaBottom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7600" rIns="90000" bIns="147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0" rIns="90000" bIns="0" anchor="t" anchorCtr="1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>
              <a:xfrm>
                <a:off x="9360" y="1801800"/>
                <a:ext cx="123120" cy="126360"/>
              </a:xfrm>
              <a:custGeom>
                <a:avLst/>
                <a:gdLst>
                  <a:gd name="textAreaLeft" fmla="*/ 0 w 123120"/>
                  <a:gd name="textAreaRight" fmla="*/ 123840 w 123120"/>
                  <a:gd name="textAreaTop" fmla="*/ 0 h 126360"/>
                  <a:gd name="textAreaBottom" fmla="*/ 127080 h 126360"/>
                </a:gdLst>
                <a:ahLst/>
                <a:cxnLst/>
                <a:rect l="textAreaLeft" t="textAreaTop" r="textAreaRight" b="textAreaBottom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7440" rIns="90000" bIns="127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>
              <a:xfrm>
                <a:off x="-9360" y="3549600"/>
                <a:ext cx="146880" cy="480240"/>
              </a:xfrm>
              <a:custGeom>
                <a:avLst/>
                <a:gdLst>
                  <a:gd name="textAreaLeft" fmla="*/ 0 w 146880"/>
                  <a:gd name="textAreaRight" fmla="*/ 147600 w 146880"/>
                  <a:gd name="textAreaTop" fmla="*/ 0 h 480240"/>
                  <a:gd name="textAreaBottom" fmla="*/ 480960 h 480240"/>
                </a:gdLst>
                <a:ahLst/>
                <a:cxnLst/>
                <a:rect l="textAreaLeft" t="textAreaTop" r="textAreaRight" b="textAreaBottom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>
              <a:xfrm>
                <a:off x="128520" y="1382760"/>
                <a:ext cx="142200" cy="475560"/>
              </a:xfrm>
              <a:custGeom>
                <a:avLst/>
                <a:gdLst>
                  <a:gd name="textAreaLeft" fmla="*/ 0 w 142200"/>
                  <a:gd name="textAreaRight" fmla="*/ 142920 w 142200"/>
                  <a:gd name="textAreaTop" fmla="*/ 0 h 475560"/>
                  <a:gd name="textAreaBottom" fmla="*/ 476280 h 475560"/>
                </a:gdLst>
                <a:ahLst/>
                <a:cxnLst/>
                <a:rect l="textAreaLeft" t="textAreaTop" r="textAreaRight" b="textAreaBottom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>
              <a:xfrm>
                <a:off x="204840" y="1849320"/>
                <a:ext cx="113760" cy="107280"/>
              </a:xfrm>
              <a:custGeom>
                <a:avLst/>
                <a:gdLst>
                  <a:gd name="textAreaLeft" fmla="*/ 0 w 113760"/>
                  <a:gd name="textAreaRight" fmla="*/ 114480 w 113760"/>
                  <a:gd name="textAreaTop" fmla="*/ 0 h 107280"/>
                  <a:gd name="textAreaBottom" fmla="*/ 108000 h 107280"/>
                </a:gdLst>
                <a:ahLst/>
                <a:cxnLst/>
                <a:rect l="textAreaLeft" t="textAreaTop" r="textAreaRight" b="textAreaBottom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08000" rIns="90000" bIns="108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9" name="Rectangle 21"/>
              <p:cNvSpPr/>
              <p:nvPr/>
            </p:nvSpPr>
            <p:spPr>
              <a:xfrm>
                <a:off x="133200" y="4662360"/>
                <a:ext cx="23040" cy="218052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>
              <a:xfrm>
                <a:off x="223920" y="5041800"/>
                <a:ext cx="369000" cy="1801080"/>
              </a:xfrm>
              <a:custGeom>
                <a:avLst/>
                <a:gdLst>
                  <a:gd name="textAreaLeft" fmla="*/ 0 w 369000"/>
                  <a:gd name="textAreaRight" fmla="*/ 369720 w 369000"/>
                  <a:gd name="textAreaTop" fmla="*/ 0 h 1801080"/>
                  <a:gd name="textAreaBottom" fmla="*/ 1801800 h 1801080"/>
                </a:gdLst>
                <a:ahLst/>
                <a:cxnLst/>
                <a:rect l="textAreaLeft" t="textAreaTop" r="textAreaRight" b="textAreaBottom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>
              <a:xfrm>
                <a:off x="52560" y="448164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>
              <a:xfrm>
                <a:off x="-14400" y="5627520"/>
                <a:ext cx="84960" cy="121536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1215360"/>
                  <a:gd name="textAreaBottom" fmla="*/ 1216080 h 1215360"/>
                </a:gdLst>
                <a:ahLst/>
                <a:cxnLst/>
                <a:rect l="textAreaLeft" t="textAreaTop" r="textAreaRight" b="textAreaBottom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>
              <a:xfrm>
                <a:off x="527040" y="486720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>
              <a:xfrm>
                <a:off x="309600" y="5423040"/>
                <a:ext cx="374040" cy="1424880"/>
              </a:xfrm>
              <a:custGeom>
                <a:avLst/>
                <a:gdLst>
                  <a:gd name="textAreaLeft" fmla="*/ 0 w 374040"/>
                  <a:gd name="textAreaRight" fmla="*/ 374760 w 374040"/>
                  <a:gd name="textAreaTop" fmla="*/ 0 h 1424880"/>
                  <a:gd name="textAreaBottom" fmla="*/ 1425600 h 1424880"/>
                </a:gdLst>
                <a:ahLst/>
                <a:cxnLst/>
                <a:rect l="textAreaLeft" t="textAreaTop" r="textAreaRight" b="textAreaBottom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>
              <a:xfrm>
                <a:off x="569880" y="5945040"/>
                <a:ext cx="151560" cy="912240"/>
              </a:xfrm>
              <a:custGeom>
                <a:avLst/>
                <a:gdLst>
                  <a:gd name="textAreaLeft" fmla="*/ 0 w 151560"/>
                  <a:gd name="textAreaRight" fmla="*/ 152280 w 151560"/>
                  <a:gd name="textAreaTop" fmla="*/ 0 h 912240"/>
                  <a:gd name="textAreaBottom" fmla="*/ 912960 h 912240"/>
                </a:gdLst>
                <a:ahLst/>
                <a:cxnLst/>
                <a:rect l="textAreaLeft" t="textAreaTop" r="textAreaRight" b="textAreaBottom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>
              <a:xfrm>
                <a:off x="612720" y="524664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>
              <a:xfrm>
                <a:off x="612720" y="576432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>
              <a:xfrm>
                <a:off x="669960" y="6330960"/>
                <a:ext cx="416880" cy="516960"/>
              </a:xfrm>
              <a:custGeom>
                <a:avLst/>
                <a:gdLst>
                  <a:gd name="textAreaLeft" fmla="*/ 0 w 416880"/>
                  <a:gd name="textAreaRight" fmla="*/ 417600 w 416880"/>
                  <a:gd name="textAreaTop" fmla="*/ 0 h 516960"/>
                  <a:gd name="textAreaBottom" fmla="*/ 517680 h 516960"/>
                </a:gdLst>
                <a:ahLst/>
                <a:cxnLst/>
                <a:rect l="textAreaLeft" t="textAreaTop" r="textAreaRight" b="textAreaBottom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>
              <a:xfrm>
                <a:off x="1049400" y="6221520"/>
                <a:ext cx="156600" cy="146880"/>
              </a:xfrm>
              <a:custGeom>
                <a:avLst/>
                <a:gdLst>
                  <a:gd name="textAreaLeft" fmla="*/ 0 w 156600"/>
                  <a:gd name="textAreaRight" fmla="*/ 157320 w 156600"/>
                  <a:gd name="textAreaTop" fmla="*/ 0 h 146880"/>
                  <a:gd name="textAreaBottom" fmla="*/ 147600 h 146880"/>
                </a:gdLst>
                <a:ahLst/>
                <a:cxnLst/>
                <a:rect l="textAreaLeft" t="textAreaTop" r="textAreaRight" b="textAreaBottom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7600" rIns="90000" bIns="147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30" name="Group 9"/>
            <p:cNvGrpSpPr/>
            <p:nvPr/>
          </p:nvGrpSpPr>
          <p:grpSpPr>
            <a:xfrm>
              <a:off x="11364840" y="0"/>
              <a:ext cx="673920" cy="6847920"/>
              <a:chOff x="11364840" y="0"/>
              <a:chExt cx="673920" cy="6847920"/>
            </a:xfrm>
          </p:grpSpPr>
          <p:sp>
            <p:nvSpPr>
              <p:cNvPr id="31" name="Freeform 32"/>
              <p:cNvSpPr/>
              <p:nvPr/>
            </p:nvSpPr>
            <p:spPr>
              <a:xfrm>
                <a:off x="11484000" y="0"/>
                <a:ext cx="416880" cy="511920"/>
              </a:xfrm>
              <a:custGeom>
                <a:avLst/>
                <a:gdLst>
                  <a:gd name="textAreaLeft" fmla="*/ 0 w 416880"/>
                  <a:gd name="textAreaRight" fmla="*/ 417600 w 416880"/>
                  <a:gd name="textAreaTop" fmla="*/ 0 h 511920"/>
                  <a:gd name="textAreaBottom" fmla="*/ 512640 h 511920"/>
                </a:gdLst>
                <a:ahLst/>
                <a:cxnLst/>
                <a:rect l="textAreaLeft" t="textAreaTop" r="textAreaRight" b="textAreaBottom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>
              <a:xfrm>
                <a:off x="11364840" y="474840"/>
                <a:ext cx="156600" cy="151560"/>
              </a:xfrm>
              <a:custGeom>
                <a:avLst/>
                <a:gdLst>
                  <a:gd name="textAreaLeft" fmla="*/ 0 w 156600"/>
                  <a:gd name="textAreaRight" fmla="*/ 157320 w 156600"/>
                  <a:gd name="textAreaTop" fmla="*/ 0 h 151560"/>
                  <a:gd name="textAreaBottom" fmla="*/ 152280 h 151560"/>
                </a:gdLst>
                <a:ahLst/>
                <a:cxnLst/>
                <a:rect l="textAreaLeft" t="textAreaTop" r="textAreaRight" b="textAreaBottom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52640" rIns="90000" bIns="152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>
              <a:xfrm>
                <a:off x="11631600" y="1539720"/>
                <a:ext cx="188280" cy="189720"/>
              </a:xfrm>
              <a:custGeom>
                <a:avLst/>
                <a:gdLst>
                  <a:gd name="textAreaLeft" fmla="*/ 0 w 188280"/>
                  <a:gd name="textAreaRight" fmla="*/ 189000 w 18828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>
              <a:xfrm>
                <a:off x="11531520" y="5694480"/>
                <a:ext cx="297720" cy="1153440"/>
              </a:xfrm>
              <a:custGeom>
                <a:avLst/>
                <a:gdLst>
                  <a:gd name="textAreaLeft" fmla="*/ 0 w 297720"/>
                  <a:gd name="textAreaRight" fmla="*/ 298440 w 297720"/>
                  <a:gd name="textAreaTop" fmla="*/ 0 h 1153440"/>
                  <a:gd name="textAreaBottom" fmla="*/ 1154160 h 1153440"/>
                </a:gdLst>
                <a:ahLst/>
                <a:cxnLst/>
                <a:rect l="textAreaLeft" t="textAreaTop" r="textAreaRight" b="textAreaBottom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>
              <a:xfrm>
                <a:off x="11773080" y="5551560"/>
                <a:ext cx="156600" cy="154800"/>
              </a:xfrm>
              <a:custGeom>
                <a:avLst/>
                <a:gdLst>
                  <a:gd name="textAreaLeft" fmla="*/ 0 w 156600"/>
                  <a:gd name="textAreaRight" fmla="*/ 157320 w 156600"/>
                  <a:gd name="textAreaTop" fmla="*/ 0 h 154800"/>
                  <a:gd name="textAreaBottom" fmla="*/ 155520 h 154800"/>
                </a:gdLst>
                <a:ahLst/>
                <a:cxnLst/>
                <a:rect l="textAreaLeft" t="textAreaTop" r="textAreaRight" b="textAreaBottom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55520" rIns="90000" bIns="155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>
              <a:xfrm>
                <a:off x="11711160" y="4680"/>
                <a:ext cx="304200" cy="1544040"/>
              </a:xfrm>
              <a:custGeom>
                <a:avLst/>
                <a:gdLst>
                  <a:gd name="textAreaLeft" fmla="*/ 0 w 304200"/>
                  <a:gd name="textAreaRight" fmla="*/ 304920 w 304200"/>
                  <a:gd name="textAreaTop" fmla="*/ 0 h 1544040"/>
                  <a:gd name="textAreaBottom" fmla="*/ 1544760 h 1544040"/>
                </a:gdLst>
                <a:ahLst/>
                <a:cxnLst/>
                <a:rect l="textAreaLeft" t="textAreaTop" r="textAreaRight" b="textAreaBottom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>
              <a:xfrm>
                <a:off x="11636280" y="4867200"/>
                <a:ext cx="188280" cy="188280"/>
              </a:xfrm>
              <a:custGeom>
                <a:avLst/>
                <a:gdLst>
                  <a:gd name="textAreaLeft" fmla="*/ 0 w 188280"/>
                  <a:gd name="textAreaRight" fmla="*/ 189000 w 18828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>
              <a:xfrm>
                <a:off x="11441160" y="5046840"/>
                <a:ext cx="307080" cy="1801080"/>
              </a:xfrm>
              <a:custGeom>
                <a:avLst/>
                <a:gdLst>
                  <a:gd name="textAreaLeft" fmla="*/ 0 w 307080"/>
                  <a:gd name="textAreaRight" fmla="*/ 307800 w 307080"/>
                  <a:gd name="textAreaTop" fmla="*/ 0 h 1801080"/>
                  <a:gd name="textAreaBottom" fmla="*/ 1801800 h 1801080"/>
                </a:gdLst>
                <a:ahLst/>
                <a:cxnLst/>
                <a:rect l="textAreaLeft" t="textAreaTop" r="textAreaRight" b="textAreaBottom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>
              <a:xfrm>
                <a:off x="11849040" y="641664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0" name="Rectangle 41"/>
              <p:cNvSpPr/>
              <p:nvPr/>
            </p:nvSpPr>
            <p:spPr>
              <a:xfrm>
                <a:off x="11939760" y="6595920"/>
                <a:ext cx="23040" cy="25164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10"/>
          <p:cNvGrpSpPr/>
          <p:nvPr/>
        </p:nvGrpSpPr>
        <p:grpSpPr>
          <a:xfrm>
            <a:off x="0" y="0"/>
            <a:ext cx="2304360" cy="6857280"/>
            <a:chOff x="0" y="0"/>
            <a:chExt cx="2304360" cy="6857280"/>
          </a:xfrm>
        </p:grpSpPr>
        <p:sp>
          <p:nvSpPr>
            <p:cNvPr id="43" name="Rectangle 5"/>
            <p:cNvSpPr/>
            <p:nvPr/>
          </p:nvSpPr>
          <p:spPr>
            <a:xfrm>
              <a:off x="1209600" y="4680"/>
              <a:ext cx="23040" cy="218052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" name="Freeform 6"/>
            <p:cNvSpPr/>
            <p:nvPr/>
          </p:nvSpPr>
          <p:spPr>
            <a:xfrm>
              <a:off x="1128600" y="217656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" name="Freeform 7"/>
            <p:cNvSpPr/>
            <p:nvPr/>
          </p:nvSpPr>
          <p:spPr>
            <a:xfrm>
              <a:off x="1123920" y="402120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" name="Rectangle 8"/>
            <p:cNvSpPr/>
            <p:nvPr/>
          </p:nvSpPr>
          <p:spPr>
            <a:xfrm>
              <a:off x="414360" y="9360"/>
              <a:ext cx="27720" cy="448092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" name="Freeform 9"/>
            <p:cNvSpPr/>
            <p:nvPr/>
          </p:nvSpPr>
          <p:spPr>
            <a:xfrm>
              <a:off x="333360" y="44816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190440" y="9360"/>
              <a:ext cx="151560" cy="90720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907200"/>
                <a:gd name="textAreaBottom" fmla="*/ 907920 h 907200"/>
              </a:gdLst>
              <a:ahLst/>
              <a:cxnLst/>
              <a:rect l="textAreaLeft" t="textAreaTop" r="textAreaRight" b="textAreaBottom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1290600" y="14400"/>
              <a:ext cx="375480" cy="1801080"/>
            </a:xfrm>
            <a:custGeom>
              <a:avLst/>
              <a:gdLst>
                <a:gd name="textAreaLeft" fmla="*/ 0 w 375480"/>
                <a:gd name="textAreaRight" fmla="*/ 376200 w 375480"/>
                <a:gd name="textAreaTop" fmla="*/ 0 h 1801080"/>
                <a:gd name="textAreaBottom" fmla="*/ 1801800 h 1801080"/>
              </a:gdLst>
              <a:ahLst/>
              <a:cxnLst/>
              <a:rect l="textAreaLeft" t="textAreaTop" r="textAreaRight" b="textAreaBottom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1600200" y="180180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1380960" y="9360"/>
              <a:ext cx="370800" cy="1424880"/>
            </a:xfrm>
            <a:custGeom>
              <a:avLst/>
              <a:gdLst>
                <a:gd name="textAreaLeft" fmla="*/ 0 w 370800"/>
                <a:gd name="textAreaRight" fmla="*/ 371520 w 370800"/>
                <a:gd name="textAreaTop" fmla="*/ 0 h 1424880"/>
                <a:gd name="textAreaBottom" fmla="*/ 1425600 h 1424880"/>
              </a:gdLst>
              <a:ahLst/>
              <a:cxnLst/>
              <a:rect l="textAreaLeft" t="textAreaTop" r="textAreaRight" b="textAreaBottom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1643040" y="0"/>
              <a:ext cx="151560" cy="91224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912240"/>
                <a:gd name="textAreaBottom" fmla="*/ 912960 h 912240"/>
              </a:gdLst>
              <a:ahLst/>
              <a:cxnLst/>
              <a:rect l="textAreaLeft" t="textAreaTop" r="textAreaRight" b="textAreaBottom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1685880" y="142092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4" name="Freeform 16"/>
            <p:cNvSpPr/>
            <p:nvPr/>
          </p:nvSpPr>
          <p:spPr>
            <a:xfrm>
              <a:off x="1685880" y="9032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5" name="Freeform 17"/>
            <p:cNvSpPr/>
            <p:nvPr/>
          </p:nvSpPr>
          <p:spPr>
            <a:xfrm>
              <a:off x="1743120" y="4680"/>
              <a:ext cx="418320" cy="521640"/>
            </a:xfrm>
            <a:custGeom>
              <a:avLst/>
              <a:gdLst>
                <a:gd name="textAreaLeft" fmla="*/ 0 w 418320"/>
                <a:gd name="textAreaRight" fmla="*/ 419040 w 418320"/>
                <a:gd name="textAreaTop" fmla="*/ 0 h 521640"/>
                <a:gd name="textAreaBottom" fmla="*/ 522360 h 521640"/>
              </a:gdLst>
              <a:ahLst/>
              <a:cxnLst/>
              <a:rect l="textAreaLeft" t="textAreaTop" r="textAreaRight" b="textAreaBottom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6" name="Freeform 18"/>
            <p:cNvSpPr/>
            <p:nvPr/>
          </p:nvSpPr>
          <p:spPr>
            <a:xfrm>
              <a:off x="2119320" y="488880"/>
              <a:ext cx="161280" cy="146880"/>
            </a:xfrm>
            <a:custGeom>
              <a:avLst/>
              <a:gdLst>
                <a:gd name="textAreaLeft" fmla="*/ 0 w 161280"/>
                <a:gd name="textAreaRight" fmla="*/ 162000 w 161280"/>
                <a:gd name="textAreaTop" fmla="*/ 0 h 146880"/>
                <a:gd name="textAreaBottom" fmla="*/ 147600 h 146880"/>
              </a:gdLst>
              <a:ahLst/>
              <a:cxnLst/>
              <a:rect l="textAreaLeft" t="textAreaTop" r="textAreaRight" b="textAreaBottom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7600" rIns="90000" bIns="1476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" name="Freeform 19"/>
            <p:cNvSpPr/>
            <p:nvPr/>
          </p:nvSpPr>
          <p:spPr>
            <a:xfrm>
              <a:off x="952560" y="4680"/>
              <a:ext cx="151560" cy="90720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907200"/>
                <a:gd name="textAreaBottom" fmla="*/ 907920 h 907200"/>
              </a:gdLst>
              <a:ahLst/>
              <a:cxnLst/>
              <a:rect l="textAreaLeft" t="textAreaTop" r="textAreaRight" b="textAreaBottom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8" name="Freeform 20"/>
            <p:cNvSpPr/>
            <p:nvPr/>
          </p:nvSpPr>
          <p:spPr>
            <a:xfrm>
              <a:off x="866880" y="9032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9" name="Freeform 21"/>
            <p:cNvSpPr/>
            <p:nvPr/>
          </p:nvSpPr>
          <p:spPr>
            <a:xfrm>
              <a:off x="890640" y="155412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" name="Freeform 22"/>
            <p:cNvSpPr/>
            <p:nvPr/>
          </p:nvSpPr>
          <p:spPr>
            <a:xfrm>
              <a:off x="738360" y="5622840"/>
              <a:ext cx="337320" cy="1215360"/>
            </a:xfrm>
            <a:custGeom>
              <a:avLst/>
              <a:gdLst>
                <a:gd name="textAreaLeft" fmla="*/ 0 w 337320"/>
                <a:gd name="textAreaRight" fmla="*/ 338040 w 337320"/>
                <a:gd name="textAreaTop" fmla="*/ 0 h 1215360"/>
                <a:gd name="textAreaBottom" fmla="*/ 1216080 h 1215360"/>
              </a:gdLst>
              <a:ahLst/>
              <a:cxnLst/>
              <a:rect l="textAreaLeft" t="textAreaTop" r="textAreaRight" b="textAreaBottom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" name="Freeform 23"/>
            <p:cNvSpPr/>
            <p:nvPr/>
          </p:nvSpPr>
          <p:spPr>
            <a:xfrm>
              <a:off x="647640" y="5479920"/>
              <a:ext cx="156600" cy="156600"/>
            </a:xfrm>
            <a:custGeom>
              <a:avLst/>
              <a:gdLst>
                <a:gd name="textAreaLeft" fmla="*/ 0 w 156600"/>
                <a:gd name="textAreaRight" fmla="*/ 157320 w 156600"/>
                <a:gd name="textAreaTop" fmla="*/ 0 h 156600"/>
                <a:gd name="textAreaBottom" fmla="*/ 157320 h 156600"/>
              </a:gdLst>
              <a:ahLst/>
              <a:cxnLst/>
              <a:rect l="textAreaLeft" t="textAreaTop" r="textAreaRight" b="textAreaBottom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7680" rIns="90000" bIns="15768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2" name="Freeform 24"/>
            <p:cNvSpPr/>
            <p:nvPr/>
          </p:nvSpPr>
          <p:spPr>
            <a:xfrm>
              <a:off x="66600" y="9032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" name="Freeform 25"/>
            <p:cNvSpPr/>
            <p:nvPr/>
          </p:nvSpPr>
          <p:spPr>
            <a:xfrm>
              <a:off x="0" y="3897360"/>
              <a:ext cx="132480" cy="266040"/>
            </a:xfrm>
            <a:custGeom>
              <a:avLst/>
              <a:gdLst>
                <a:gd name="textAreaLeft" fmla="*/ 0 w 132480"/>
                <a:gd name="textAreaRight" fmla="*/ 133200 w 132480"/>
                <a:gd name="textAreaTop" fmla="*/ 0 h 266040"/>
                <a:gd name="textAreaBottom" fmla="*/ 266760 h 266040"/>
              </a:gdLst>
              <a:ahLst/>
              <a:cxnLst/>
              <a:rect l="textAreaLeft" t="textAreaTop" r="textAreaRight" b="textAreaBottom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6600" y="414972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" name="Freeform 27"/>
            <p:cNvSpPr/>
            <p:nvPr/>
          </p:nvSpPr>
          <p:spPr>
            <a:xfrm>
              <a:off x="0" y="1644480"/>
              <a:ext cx="132480" cy="269280"/>
            </a:xfrm>
            <a:custGeom>
              <a:avLst/>
              <a:gdLst>
                <a:gd name="textAreaLeft" fmla="*/ 0 w 132480"/>
                <a:gd name="textAreaRight" fmla="*/ 133200 w 132480"/>
                <a:gd name="textAreaTop" fmla="*/ 0 h 269280"/>
                <a:gd name="textAreaBottom" fmla="*/ 270000 h 269280"/>
              </a:gdLst>
              <a:ahLst/>
              <a:cxnLst/>
              <a:rect l="textAreaLeft" t="textAreaTop" r="textAreaRight" b="textAreaBottom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6" name="Freeform 28"/>
            <p:cNvSpPr/>
            <p:nvPr/>
          </p:nvSpPr>
          <p:spPr>
            <a:xfrm>
              <a:off x="66600" y="14684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7" name="Freeform 29"/>
            <p:cNvSpPr/>
            <p:nvPr/>
          </p:nvSpPr>
          <p:spPr>
            <a:xfrm>
              <a:off x="695160" y="4680"/>
              <a:ext cx="308880" cy="1558080"/>
            </a:xfrm>
            <a:custGeom>
              <a:avLst/>
              <a:gdLst>
                <a:gd name="textAreaLeft" fmla="*/ 0 w 308880"/>
                <a:gd name="textAreaRight" fmla="*/ 309600 w 308880"/>
                <a:gd name="textAreaTop" fmla="*/ 0 h 1558080"/>
                <a:gd name="textAreaBottom" fmla="*/ 1558800 h 1558080"/>
              </a:gdLst>
              <a:ahLst/>
              <a:cxnLst/>
              <a:rect l="textAreaLeft" t="textAreaTop" r="textAreaRight" b="textAreaBottom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8" name="Freeform 30"/>
            <p:cNvSpPr/>
            <p:nvPr/>
          </p:nvSpPr>
          <p:spPr>
            <a:xfrm>
              <a:off x="57240" y="488160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Freeform 31"/>
            <p:cNvSpPr/>
            <p:nvPr/>
          </p:nvSpPr>
          <p:spPr>
            <a:xfrm>
              <a:off x="138240" y="5060880"/>
              <a:ext cx="304200" cy="1777320"/>
            </a:xfrm>
            <a:custGeom>
              <a:avLst/>
              <a:gdLst>
                <a:gd name="textAreaLeft" fmla="*/ 0 w 304200"/>
                <a:gd name="textAreaRight" fmla="*/ 304920 w 304200"/>
                <a:gd name="textAreaTop" fmla="*/ 0 h 1777320"/>
                <a:gd name="textAreaBottom" fmla="*/ 1778040 h 1777320"/>
              </a:gdLst>
              <a:ahLst/>
              <a:cxnLst/>
              <a:rect l="textAreaLeft" t="textAreaTop" r="textAreaRight" b="textAreaBottom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0" name="Freeform 32"/>
            <p:cNvSpPr/>
            <p:nvPr/>
          </p:nvSpPr>
          <p:spPr>
            <a:xfrm>
              <a:off x="561960" y="643104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Rectangle 33"/>
            <p:cNvSpPr/>
            <p:nvPr/>
          </p:nvSpPr>
          <p:spPr>
            <a:xfrm>
              <a:off x="642960" y="6610320"/>
              <a:ext cx="23040" cy="24228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34"/>
            <p:cNvSpPr/>
            <p:nvPr/>
          </p:nvSpPr>
          <p:spPr>
            <a:xfrm>
              <a:off x="76320" y="643104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35"/>
            <p:cNvSpPr/>
            <p:nvPr/>
          </p:nvSpPr>
          <p:spPr>
            <a:xfrm>
              <a:off x="0" y="5978520"/>
              <a:ext cx="189720" cy="4611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461160"/>
                <a:gd name="textAreaBottom" fmla="*/ 461880 h 461160"/>
              </a:gdLst>
              <a:ahLst/>
              <a:cxnLst/>
              <a:rect l="textAreaLeft" t="textAreaTop" r="textAreaRight" b="textAreaBottom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36"/>
            <p:cNvSpPr/>
            <p:nvPr/>
          </p:nvSpPr>
          <p:spPr>
            <a:xfrm>
              <a:off x="1014480" y="1801800"/>
              <a:ext cx="213480" cy="754920"/>
            </a:xfrm>
            <a:custGeom>
              <a:avLst/>
              <a:gdLst>
                <a:gd name="textAreaLeft" fmla="*/ 0 w 213480"/>
                <a:gd name="textAreaRight" fmla="*/ 214200 w 213480"/>
                <a:gd name="textAreaTop" fmla="*/ 0 h 754920"/>
                <a:gd name="textAreaBottom" fmla="*/ 755640 h 754920"/>
              </a:gdLst>
              <a:ahLst/>
              <a:cxnLst/>
              <a:rect l="textAreaLeft" t="textAreaTop" r="textAreaRight" b="textAreaBottom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37"/>
            <p:cNvSpPr/>
            <p:nvPr/>
          </p:nvSpPr>
          <p:spPr>
            <a:xfrm>
              <a:off x="938160" y="2548080"/>
              <a:ext cx="165960" cy="159480"/>
            </a:xfrm>
            <a:custGeom>
              <a:avLst/>
              <a:gdLst>
                <a:gd name="textAreaLeft" fmla="*/ 0 w 165960"/>
                <a:gd name="textAreaRight" fmla="*/ 166680 w 165960"/>
                <a:gd name="textAreaTop" fmla="*/ 0 h 159480"/>
                <a:gd name="textAreaBottom" fmla="*/ 160200 h 159480"/>
              </a:gdLst>
              <a:ahLst/>
              <a:cxnLst/>
              <a:rect l="textAreaLeft" t="textAreaTop" r="textAreaRight" b="textAreaBottom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60560" rIns="90000" bIns="16056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38"/>
            <p:cNvSpPr/>
            <p:nvPr/>
          </p:nvSpPr>
          <p:spPr>
            <a:xfrm>
              <a:off x="595440" y="4680"/>
              <a:ext cx="637560" cy="4025160"/>
            </a:xfrm>
            <a:custGeom>
              <a:avLst/>
              <a:gdLst>
                <a:gd name="textAreaLeft" fmla="*/ 0 w 637560"/>
                <a:gd name="textAreaRight" fmla="*/ 638280 w 637560"/>
                <a:gd name="textAreaTop" fmla="*/ 0 h 4025160"/>
                <a:gd name="textAreaBottom" fmla="*/ 4025880 h 4025160"/>
              </a:gdLst>
              <a:ahLst/>
              <a:cxnLst/>
              <a:rect l="textAreaLeft" t="textAreaTop" r="textAreaRight" b="textAreaBottom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39"/>
            <p:cNvSpPr/>
            <p:nvPr/>
          </p:nvSpPr>
          <p:spPr>
            <a:xfrm>
              <a:off x="1224000" y="1382760"/>
              <a:ext cx="142200" cy="475560"/>
            </a:xfrm>
            <a:custGeom>
              <a:avLst/>
              <a:gdLst>
                <a:gd name="textAreaLeft" fmla="*/ 0 w 142200"/>
                <a:gd name="textAreaRight" fmla="*/ 142920 w 142200"/>
                <a:gd name="textAreaTop" fmla="*/ 0 h 475560"/>
                <a:gd name="textAreaBottom" fmla="*/ 476280 h 475560"/>
              </a:gdLst>
              <a:ahLst/>
              <a:cxnLst/>
              <a:rect l="textAreaLeft" t="textAreaTop" r="textAreaRight" b="textAreaBottom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40"/>
            <p:cNvSpPr/>
            <p:nvPr/>
          </p:nvSpPr>
          <p:spPr>
            <a:xfrm>
              <a:off x="1300320" y="1849320"/>
              <a:ext cx="108720" cy="10728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07280"/>
                <a:gd name="textAreaBottom" fmla="*/ 108000 h 107280"/>
              </a:gdLst>
              <a:ahLst/>
              <a:cxnLst/>
              <a:rect l="textAreaLeft" t="textAreaTop" r="textAreaRight" b="textAreaBottom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8000" rIns="90000" bIns="108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41"/>
            <p:cNvSpPr/>
            <p:nvPr/>
          </p:nvSpPr>
          <p:spPr>
            <a:xfrm>
              <a:off x="281160" y="3417840"/>
              <a:ext cx="142200" cy="474120"/>
            </a:xfrm>
            <a:custGeom>
              <a:avLst/>
              <a:gdLst>
                <a:gd name="textAreaLeft" fmla="*/ 0 w 142200"/>
                <a:gd name="textAreaRight" fmla="*/ 142920 w 142200"/>
                <a:gd name="textAreaTop" fmla="*/ 0 h 474120"/>
                <a:gd name="textAreaBottom" fmla="*/ 474840 h 474120"/>
              </a:gdLst>
              <a:ahLst/>
              <a:cxnLst/>
              <a:rect l="textAreaLeft" t="textAreaTop" r="textAreaRight" b="textAreaBottom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42"/>
            <p:cNvSpPr/>
            <p:nvPr/>
          </p:nvSpPr>
          <p:spPr>
            <a:xfrm>
              <a:off x="237960" y="3882960"/>
              <a:ext cx="108720" cy="10872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08720"/>
                <a:gd name="textAreaBottom" fmla="*/ 109440 h 108720"/>
              </a:gdLst>
              <a:ahLst/>
              <a:cxnLst/>
              <a:rect l="textAreaLeft" t="textAreaTop" r="textAreaRight" b="textAreaBottom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9440" rIns="90000" bIns="10944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43"/>
            <p:cNvSpPr/>
            <p:nvPr/>
          </p:nvSpPr>
          <p:spPr>
            <a:xfrm>
              <a:off x="4680" y="2166840"/>
              <a:ext cx="113760" cy="451800"/>
            </a:xfrm>
            <a:custGeom>
              <a:avLst/>
              <a:gdLst>
                <a:gd name="textAreaLeft" fmla="*/ 0 w 113760"/>
                <a:gd name="textAreaRight" fmla="*/ 114480 w 113760"/>
                <a:gd name="textAreaTop" fmla="*/ 0 h 451800"/>
                <a:gd name="textAreaBottom" fmla="*/ 452520 h 451800"/>
              </a:gdLst>
              <a:ahLst/>
              <a:cxnLst/>
              <a:rect l="textAreaLeft" t="textAreaTop" r="textAreaRight" b="textAreaBottom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2" name="Freeform 44"/>
            <p:cNvSpPr/>
            <p:nvPr/>
          </p:nvSpPr>
          <p:spPr>
            <a:xfrm>
              <a:off x="52560" y="2066760"/>
              <a:ext cx="108720" cy="10872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08720"/>
                <a:gd name="textAreaBottom" fmla="*/ 109440 h 108720"/>
              </a:gdLst>
              <a:ahLst/>
              <a:cxnLst/>
              <a:rect l="textAreaLeft" t="textAreaTop" r="textAreaRight" b="textAreaBottom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09440" rIns="90000" bIns="10944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3" name="Rectangle 45"/>
            <p:cNvSpPr/>
            <p:nvPr/>
          </p:nvSpPr>
          <p:spPr>
            <a:xfrm>
              <a:off x="1228680" y="4662360"/>
              <a:ext cx="23040" cy="218052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46"/>
            <p:cNvSpPr/>
            <p:nvPr/>
          </p:nvSpPr>
          <p:spPr>
            <a:xfrm>
              <a:off x="1319040" y="5041800"/>
              <a:ext cx="370800" cy="1801080"/>
            </a:xfrm>
            <a:custGeom>
              <a:avLst/>
              <a:gdLst>
                <a:gd name="textAreaLeft" fmla="*/ 0 w 370800"/>
                <a:gd name="textAreaRight" fmla="*/ 371520 w 370800"/>
                <a:gd name="textAreaTop" fmla="*/ 0 h 1801080"/>
                <a:gd name="textAreaBottom" fmla="*/ 1801800 h 1801080"/>
              </a:gdLst>
              <a:ahLst/>
              <a:cxnLst/>
              <a:rect l="textAreaLeft" t="textAreaTop" r="textAreaRight" b="textAreaBottom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47"/>
            <p:cNvSpPr/>
            <p:nvPr/>
          </p:nvSpPr>
          <p:spPr>
            <a:xfrm>
              <a:off x="1147680" y="44816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48"/>
            <p:cNvSpPr/>
            <p:nvPr/>
          </p:nvSpPr>
          <p:spPr>
            <a:xfrm>
              <a:off x="819000" y="3983040"/>
              <a:ext cx="347040" cy="2859840"/>
            </a:xfrm>
            <a:custGeom>
              <a:avLst/>
              <a:gdLst>
                <a:gd name="textAreaLeft" fmla="*/ 0 w 347040"/>
                <a:gd name="textAreaRight" fmla="*/ 347760 w 347040"/>
                <a:gd name="textAreaTop" fmla="*/ 0 h 2859840"/>
                <a:gd name="textAreaBottom" fmla="*/ 2860560 h 2859840"/>
              </a:gdLst>
              <a:ahLst/>
              <a:cxnLst/>
              <a:rect l="textAreaLeft" t="textAreaTop" r="textAreaRight" b="textAreaBottom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49"/>
            <p:cNvSpPr/>
            <p:nvPr/>
          </p:nvSpPr>
          <p:spPr>
            <a:xfrm>
              <a:off x="728640" y="380700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50"/>
            <p:cNvSpPr/>
            <p:nvPr/>
          </p:nvSpPr>
          <p:spPr>
            <a:xfrm>
              <a:off x="1623960" y="4867200"/>
              <a:ext cx="189720" cy="1882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8280"/>
                <a:gd name="textAreaBottom" fmla="*/ 189000 h 18828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51"/>
            <p:cNvSpPr/>
            <p:nvPr/>
          </p:nvSpPr>
          <p:spPr>
            <a:xfrm>
              <a:off x="1405080" y="5423040"/>
              <a:ext cx="370800" cy="1424880"/>
            </a:xfrm>
            <a:custGeom>
              <a:avLst/>
              <a:gdLst>
                <a:gd name="textAreaLeft" fmla="*/ 0 w 370800"/>
                <a:gd name="textAreaRight" fmla="*/ 371520 w 370800"/>
                <a:gd name="textAreaTop" fmla="*/ 0 h 1424880"/>
                <a:gd name="textAreaBottom" fmla="*/ 1425600 h 1424880"/>
              </a:gdLst>
              <a:ahLst/>
              <a:cxnLst/>
              <a:rect l="textAreaLeft" t="textAreaTop" r="textAreaRight" b="textAreaBottom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52"/>
            <p:cNvSpPr/>
            <p:nvPr/>
          </p:nvSpPr>
          <p:spPr>
            <a:xfrm>
              <a:off x="1666800" y="5945040"/>
              <a:ext cx="151560" cy="91224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912240"/>
                <a:gd name="textAreaBottom" fmla="*/ 912960 h 912240"/>
              </a:gdLst>
              <a:ahLst/>
              <a:cxnLst/>
              <a:rect l="textAreaLeft" t="textAreaTop" r="textAreaRight" b="textAreaBottom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53"/>
            <p:cNvSpPr/>
            <p:nvPr/>
          </p:nvSpPr>
          <p:spPr>
            <a:xfrm>
              <a:off x="1709640" y="524664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54"/>
            <p:cNvSpPr/>
            <p:nvPr/>
          </p:nvSpPr>
          <p:spPr>
            <a:xfrm>
              <a:off x="1709640" y="5764320"/>
              <a:ext cx="189720" cy="189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189720"/>
                <a:gd name="textAreaBottom" fmla="*/ 190440 h 189720"/>
              </a:gdLst>
              <a:ahLst/>
              <a:cxnLst/>
              <a:rect l="textAreaLeft" t="textAreaTop" r="textAreaRight" b="textAreaBottom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55"/>
            <p:cNvSpPr/>
            <p:nvPr/>
          </p:nvSpPr>
          <p:spPr>
            <a:xfrm>
              <a:off x="1766880" y="6330960"/>
              <a:ext cx="418320" cy="526320"/>
            </a:xfrm>
            <a:custGeom>
              <a:avLst/>
              <a:gdLst>
                <a:gd name="textAreaLeft" fmla="*/ 0 w 418320"/>
                <a:gd name="textAreaRight" fmla="*/ 419040 w 418320"/>
                <a:gd name="textAreaTop" fmla="*/ 0 h 526320"/>
                <a:gd name="textAreaBottom" fmla="*/ 527040 h 526320"/>
              </a:gdLst>
              <a:ahLst/>
              <a:cxnLst/>
              <a:rect l="textAreaLeft" t="textAreaTop" r="textAreaRight" b="textAreaBottom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56"/>
            <p:cNvSpPr/>
            <p:nvPr/>
          </p:nvSpPr>
          <p:spPr>
            <a:xfrm>
              <a:off x="2147760" y="6221520"/>
              <a:ext cx="156600" cy="146880"/>
            </a:xfrm>
            <a:custGeom>
              <a:avLst/>
              <a:gdLst>
                <a:gd name="textAreaLeft" fmla="*/ 0 w 156600"/>
                <a:gd name="textAreaRight" fmla="*/ 157320 w 156600"/>
                <a:gd name="textAreaTop" fmla="*/ 0 h 146880"/>
                <a:gd name="textAreaBottom" fmla="*/ 147600 h 146880"/>
              </a:gdLst>
              <a:ahLst/>
              <a:cxnLst/>
              <a:rect l="textAreaLeft" t="textAreaTop" r="textAreaRight" b="textAreaBottom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7600" rIns="90000" bIns="1476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5" name="Freeform 57"/>
            <p:cNvSpPr/>
            <p:nvPr/>
          </p:nvSpPr>
          <p:spPr>
            <a:xfrm>
              <a:off x="504720" y="9360"/>
              <a:ext cx="232560" cy="5103000"/>
            </a:xfrm>
            <a:custGeom>
              <a:avLst/>
              <a:gdLst>
                <a:gd name="textAreaLeft" fmla="*/ 0 w 232560"/>
                <a:gd name="textAreaRight" fmla="*/ 233280 w 232560"/>
                <a:gd name="textAreaTop" fmla="*/ 0 h 5103000"/>
                <a:gd name="textAreaBottom" fmla="*/ 5103720 h 5103000"/>
              </a:gdLst>
              <a:ahLst/>
              <a:cxnLst/>
              <a:rect l="textAreaLeft" t="textAreaTop" r="textAreaRight" b="textAreaBottom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6" name="Freeform 58"/>
            <p:cNvSpPr/>
            <p:nvPr/>
          </p:nvSpPr>
          <p:spPr>
            <a:xfrm>
              <a:off x="633240" y="5103720"/>
              <a:ext cx="185040" cy="185040"/>
            </a:xfrm>
            <a:custGeom>
              <a:avLst/>
              <a:gdLst>
                <a:gd name="textAreaLeft" fmla="*/ 0 w 185040"/>
                <a:gd name="textAreaRight" fmla="*/ 185760 w 185040"/>
                <a:gd name="textAreaTop" fmla="*/ 0 h 185040"/>
                <a:gd name="textAreaBottom" fmla="*/ 185760 h 185040"/>
              </a:gdLst>
              <a:ahLst/>
              <a:cxnLst/>
              <a:rect l="textAreaLeft" t="textAreaTop" r="textAreaRight" b="textAreaBottom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ftr" idx="1"/>
          </p:nvPr>
        </p:nvSpPr>
        <p:spPr>
          <a:xfrm>
            <a:off x="1876320" y="5410080"/>
            <a:ext cx="5124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sldNum" idx="2"/>
          </p:nvPr>
        </p:nvSpPr>
        <p:spPr>
          <a:xfrm>
            <a:off x="9896760" y="5410080"/>
            <a:ext cx="770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uk-UA" sz="1050" b="0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BC15085-1669-44B6-AE96-19F18DF62CDB}" type="slidenum">
              <a:rPr lang="uk-UA" sz="1050" b="0" strike="noStrike" spc="-1">
                <a:solidFill>
                  <a:srgbClr val="FFFFFF"/>
                </a:solidFill>
                <a:latin typeface="Tw Cen MT"/>
              </a:rPr>
              <a:t>‹#›</a:t>
            </a:fld>
            <a:endParaRPr lang="uk-UA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 idx="3"/>
          </p:nvPr>
        </p:nvSpPr>
        <p:spPr>
          <a:xfrm>
            <a:off x="7077600" y="541008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&lt;дата/час&gt;</a:t>
            </a: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\\DROBO-FS\QuickDrops\JB\PPTX NG\Droplets\LightingOverlay.png"/>
          <p:cNvPicPr/>
          <p:nvPr/>
        </p:nvPicPr>
        <p:blipFill>
          <a:blip r:embed="rId16">
            <a:alphaModFix amt="30000"/>
          </a:blip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grpSp>
        <p:nvGrpSpPr>
          <p:cNvPr id="139" name="Group 7"/>
          <p:cNvGrpSpPr/>
          <p:nvPr/>
        </p:nvGrpSpPr>
        <p:grpSpPr>
          <a:xfrm>
            <a:off x="-14400" y="0"/>
            <a:ext cx="12053160" cy="6857280"/>
            <a:chOff x="-14400" y="0"/>
            <a:chExt cx="12053160" cy="6857280"/>
          </a:xfrm>
        </p:grpSpPr>
        <p:grpSp>
          <p:nvGrpSpPr>
            <p:cNvPr id="140" name="Group 8"/>
            <p:cNvGrpSpPr/>
            <p:nvPr/>
          </p:nvGrpSpPr>
          <p:grpSpPr>
            <a:xfrm>
              <a:off x="-14400" y="0"/>
              <a:ext cx="1220400" cy="6857280"/>
              <a:chOff x="-14400" y="0"/>
              <a:chExt cx="1220400" cy="6857280"/>
            </a:xfrm>
          </p:grpSpPr>
          <p:sp>
            <p:nvSpPr>
              <p:cNvPr id="141" name="Rectangle 5"/>
              <p:cNvSpPr/>
              <p:nvPr/>
            </p:nvSpPr>
            <p:spPr>
              <a:xfrm>
                <a:off x="114480" y="4680"/>
                <a:ext cx="23040" cy="218052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2" name="Freeform 6"/>
              <p:cNvSpPr/>
              <p:nvPr/>
            </p:nvSpPr>
            <p:spPr>
              <a:xfrm>
                <a:off x="33480" y="217656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3" name="Freeform 7"/>
              <p:cNvSpPr/>
              <p:nvPr/>
            </p:nvSpPr>
            <p:spPr>
              <a:xfrm>
                <a:off x="28440" y="402120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4" name="Freeform 8"/>
              <p:cNvSpPr/>
              <p:nvPr/>
            </p:nvSpPr>
            <p:spPr>
              <a:xfrm>
                <a:off x="200160" y="4680"/>
                <a:ext cx="369000" cy="1810440"/>
              </a:xfrm>
              <a:custGeom>
                <a:avLst/>
                <a:gdLst>
                  <a:gd name="textAreaLeft" fmla="*/ 0 w 369000"/>
                  <a:gd name="textAreaRight" fmla="*/ 369720 w 369000"/>
                  <a:gd name="textAreaTop" fmla="*/ 0 h 1810440"/>
                  <a:gd name="textAreaBottom" fmla="*/ 1811160 h 1810440"/>
                </a:gdLst>
                <a:ahLst/>
                <a:cxnLst/>
                <a:rect l="textAreaLeft" t="textAreaTop" r="textAreaRight" b="textAreaBottom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5" name="Freeform 9"/>
              <p:cNvSpPr/>
              <p:nvPr/>
            </p:nvSpPr>
            <p:spPr>
              <a:xfrm>
                <a:off x="503280" y="180180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6" name="Freeform 10"/>
              <p:cNvSpPr/>
              <p:nvPr/>
            </p:nvSpPr>
            <p:spPr>
              <a:xfrm>
                <a:off x="285840" y="4680"/>
                <a:ext cx="369000" cy="1429560"/>
              </a:xfrm>
              <a:custGeom>
                <a:avLst/>
                <a:gdLst>
                  <a:gd name="textAreaLeft" fmla="*/ 0 w 369000"/>
                  <a:gd name="textAreaRight" fmla="*/ 369720 w 369000"/>
                  <a:gd name="textAreaTop" fmla="*/ 0 h 1429560"/>
                  <a:gd name="textAreaBottom" fmla="*/ 1430280 h 1429560"/>
                </a:gdLst>
                <a:ahLst/>
                <a:cxnLst/>
                <a:rect l="textAreaLeft" t="textAreaTop" r="textAreaRight" b="textAreaBottom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7" name="Freeform 11"/>
              <p:cNvSpPr/>
              <p:nvPr/>
            </p:nvSpPr>
            <p:spPr>
              <a:xfrm>
                <a:off x="546120" y="0"/>
                <a:ext cx="151560" cy="912240"/>
              </a:xfrm>
              <a:custGeom>
                <a:avLst/>
                <a:gdLst>
                  <a:gd name="textAreaLeft" fmla="*/ 0 w 151560"/>
                  <a:gd name="textAreaRight" fmla="*/ 152280 w 151560"/>
                  <a:gd name="textAreaTop" fmla="*/ 0 h 912240"/>
                  <a:gd name="textAreaBottom" fmla="*/ 912960 h 912240"/>
                </a:gdLst>
                <a:ahLst/>
                <a:cxnLst/>
                <a:rect l="textAreaLeft" t="textAreaTop" r="textAreaRight" b="textAreaBottom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8" name="Freeform 12"/>
              <p:cNvSpPr/>
              <p:nvPr/>
            </p:nvSpPr>
            <p:spPr>
              <a:xfrm>
                <a:off x="588960" y="142092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9" name="Freeform 13"/>
              <p:cNvSpPr/>
              <p:nvPr/>
            </p:nvSpPr>
            <p:spPr>
              <a:xfrm>
                <a:off x="588960" y="90324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0" name="Freeform 14"/>
              <p:cNvSpPr/>
              <p:nvPr/>
            </p:nvSpPr>
            <p:spPr>
              <a:xfrm>
                <a:off x="641520" y="0"/>
                <a:ext cx="421560" cy="526320"/>
              </a:xfrm>
              <a:custGeom>
                <a:avLst/>
                <a:gdLst>
                  <a:gd name="textAreaLeft" fmla="*/ 0 w 421560"/>
                  <a:gd name="textAreaRight" fmla="*/ 422280 w 421560"/>
                  <a:gd name="textAreaTop" fmla="*/ 0 h 526320"/>
                  <a:gd name="textAreaBottom" fmla="*/ 527040 h 526320"/>
                </a:gdLst>
                <a:ahLst/>
                <a:cxnLst/>
                <a:rect l="textAreaLeft" t="textAreaTop" r="textAreaRight" b="textAreaBottom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1" name="Freeform 15"/>
              <p:cNvSpPr/>
              <p:nvPr/>
            </p:nvSpPr>
            <p:spPr>
              <a:xfrm>
                <a:off x="1020600" y="488880"/>
                <a:ext cx="161280" cy="146880"/>
              </a:xfrm>
              <a:custGeom>
                <a:avLst/>
                <a:gdLst>
                  <a:gd name="textAreaLeft" fmla="*/ 0 w 161280"/>
                  <a:gd name="textAreaRight" fmla="*/ 162000 w 161280"/>
                  <a:gd name="textAreaTop" fmla="*/ 0 h 146880"/>
                  <a:gd name="textAreaBottom" fmla="*/ 147600 h 146880"/>
                </a:gdLst>
                <a:ahLst/>
                <a:cxnLst/>
                <a:rect l="textAreaLeft" t="textAreaTop" r="textAreaRight" b="textAreaBottom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7600" rIns="90000" bIns="147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2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0" rIns="90000" bIns="0" anchor="t" anchorCtr="1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3" name="Freeform 17"/>
              <p:cNvSpPr/>
              <p:nvPr/>
            </p:nvSpPr>
            <p:spPr>
              <a:xfrm>
                <a:off x="9360" y="1801800"/>
                <a:ext cx="123120" cy="126360"/>
              </a:xfrm>
              <a:custGeom>
                <a:avLst/>
                <a:gdLst>
                  <a:gd name="textAreaLeft" fmla="*/ 0 w 123120"/>
                  <a:gd name="textAreaRight" fmla="*/ 123840 w 123120"/>
                  <a:gd name="textAreaTop" fmla="*/ 0 h 126360"/>
                  <a:gd name="textAreaBottom" fmla="*/ 127080 h 126360"/>
                </a:gdLst>
                <a:ahLst/>
                <a:cxnLst/>
                <a:rect l="textAreaLeft" t="textAreaTop" r="textAreaRight" b="textAreaBottom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27440" rIns="90000" bIns="1274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4" name="Freeform 18"/>
              <p:cNvSpPr/>
              <p:nvPr/>
            </p:nvSpPr>
            <p:spPr>
              <a:xfrm>
                <a:off x="-9360" y="3549600"/>
                <a:ext cx="146880" cy="480240"/>
              </a:xfrm>
              <a:custGeom>
                <a:avLst/>
                <a:gdLst>
                  <a:gd name="textAreaLeft" fmla="*/ 0 w 146880"/>
                  <a:gd name="textAreaRight" fmla="*/ 147600 w 146880"/>
                  <a:gd name="textAreaTop" fmla="*/ 0 h 480240"/>
                  <a:gd name="textAreaBottom" fmla="*/ 480960 h 480240"/>
                </a:gdLst>
                <a:ahLst/>
                <a:cxnLst/>
                <a:rect l="textAreaLeft" t="textAreaTop" r="textAreaRight" b="textAreaBottom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5" name="Freeform 19"/>
              <p:cNvSpPr/>
              <p:nvPr/>
            </p:nvSpPr>
            <p:spPr>
              <a:xfrm>
                <a:off x="128520" y="1382760"/>
                <a:ext cx="142200" cy="475560"/>
              </a:xfrm>
              <a:custGeom>
                <a:avLst/>
                <a:gdLst>
                  <a:gd name="textAreaLeft" fmla="*/ 0 w 142200"/>
                  <a:gd name="textAreaRight" fmla="*/ 142920 w 142200"/>
                  <a:gd name="textAreaTop" fmla="*/ 0 h 475560"/>
                  <a:gd name="textAreaBottom" fmla="*/ 476280 h 475560"/>
                </a:gdLst>
                <a:ahLst/>
                <a:cxnLst/>
                <a:rect l="textAreaLeft" t="textAreaTop" r="textAreaRight" b="textAreaBottom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6" name="Freeform 20"/>
              <p:cNvSpPr/>
              <p:nvPr/>
            </p:nvSpPr>
            <p:spPr>
              <a:xfrm>
                <a:off x="204840" y="1849320"/>
                <a:ext cx="113760" cy="107280"/>
              </a:xfrm>
              <a:custGeom>
                <a:avLst/>
                <a:gdLst>
                  <a:gd name="textAreaLeft" fmla="*/ 0 w 113760"/>
                  <a:gd name="textAreaRight" fmla="*/ 114480 w 113760"/>
                  <a:gd name="textAreaTop" fmla="*/ 0 h 107280"/>
                  <a:gd name="textAreaBottom" fmla="*/ 108000 h 107280"/>
                </a:gdLst>
                <a:ahLst/>
                <a:cxnLst/>
                <a:rect l="textAreaLeft" t="textAreaTop" r="textAreaRight" b="textAreaBottom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08000" rIns="90000" bIns="108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7" name="Rectangle 21"/>
              <p:cNvSpPr/>
              <p:nvPr/>
            </p:nvSpPr>
            <p:spPr>
              <a:xfrm>
                <a:off x="133200" y="4662360"/>
                <a:ext cx="23040" cy="218052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8" name="Freeform 22"/>
              <p:cNvSpPr/>
              <p:nvPr/>
            </p:nvSpPr>
            <p:spPr>
              <a:xfrm>
                <a:off x="223920" y="5041800"/>
                <a:ext cx="369000" cy="1801080"/>
              </a:xfrm>
              <a:custGeom>
                <a:avLst/>
                <a:gdLst>
                  <a:gd name="textAreaLeft" fmla="*/ 0 w 369000"/>
                  <a:gd name="textAreaRight" fmla="*/ 369720 w 369000"/>
                  <a:gd name="textAreaTop" fmla="*/ 0 h 1801080"/>
                  <a:gd name="textAreaBottom" fmla="*/ 1801800 h 1801080"/>
                </a:gdLst>
                <a:ahLst/>
                <a:cxnLst/>
                <a:rect l="textAreaLeft" t="textAreaTop" r="textAreaRight" b="textAreaBottom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9" name="Freeform 23"/>
              <p:cNvSpPr/>
              <p:nvPr/>
            </p:nvSpPr>
            <p:spPr>
              <a:xfrm>
                <a:off x="52560" y="448164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0" name="Freeform 24"/>
              <p:cNvSpPr/>
              <p:nvPr/>
            </p:nvSpPr>
            <p:spPr>
              <a:xfrm>
                <a:off x="-14400" y="5627520"/>
                <a:ext cx="84960" cy="121536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1215360"/>
                  <a:gd name="textAreaBottom" fmla="*/ 1216080 h 1215360"/>
                </a:gdLst>
                <a:ahLst/>
                <a:cxnLst/>
                <a:rect l="textAreaLeft" t="textAreaTop" r="textAreaRight" b="textAreaBottom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1" name="Freeform 25"/>
              <p:cNvSpPr/>
              <p:nvPr/>
            </p:nvSpPr>
            <p:spPr>
              <a:xfrm>
                <a:off x="527040" y="486720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2" name="Freeform 26"/>
              <p:cNvSpPr/>
              <p:nvPr/>
            </p:nvSpPr>
            <p:spPr>
              <a:xfrm>
                <a:off x="309600" y="5423040"/>
                <a:ext cx="374040" cy="1424880"/>
              </a:xfrm>
              <a:custGeom>
                <a:avLst/>
                <a:gdLst>
                  <a:gd name="textAreaLeft" fmla="*/ 0 w 374040"/>
                  <a:gd name="textAreaRight" fmla="*/ 374760 w 374040"/>
                  <a:gd name="textAreaTop" fmla="*/ 0 h 1424880"/>
                  <a:gd name="textAreaBottom" fmla="*/ 1425600 h 1424880"/>
                </a:gdLst>
                <a:ahLst/>
                <a:cxnLst/>
                <a:rect l="textAreaLeft" t="textAreaTop" r="textAreaRight" b="textAreaBottom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3" name="Freeform 27"/>
              <p:cNvSpPr/>
              <p:nvPr/>
            </p:nvSpPr>
            <p:spPr>
              <a:xfrm>
                <a:off x="569880" y="5945040"/>
                <a:ext cx="151560" cy="912240"/>
              </a:xfrm>
              <a:custGeom>
                <a:avLst/>
                <a:gdLst>
                  <a:gd name="textAreaLeft" fmla="*/ 0 w 151560"/>
                  <a:gd name="textAreaRight" fmla="*/ 152280 w 151560"/>
                  <a:gd name="textAreaTop" fmla="*/ 0 h 912240"/>
                  <a:gd name="textAreaBottom" fmla="*/ 912960 h 912240"/>
                </a:gdLst>
                <a:ahLst/>
                <a:cxnLst/>
                <a:rect l="textAreaLeft" t="textAreaTop" r="textAreaRight" b="textAreaBottom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4" name="Freeform 28"/>
              <p:cNvSpPr/>
              <p:nvPr/>
            </p:nvSpPr>
            <p:spPr>
              <a:xfrm>
                <a:off x="612720" y="524664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5" name="Freeform 29"/>
              <p:cNvSpPr/>
              <p:nvPr/>
            </p:nvSpPr>
            <p:spPr>
              <a:xfrm>
                <a:off x="612720" y="5764320"/>
                <a:ext cx="189720" cy="18972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6" name="Freeform 30"/>
              <p:cNvSpPr/>
              <p:nvPr/>
            </p:nvSpPr>
            <p:spPr>
              <a:xfrm>
                <a:off x="669960" y="6330960"/>
                <a:ext cx="416880" cy="516960"/>
              </a:xfrm>
              <a:custGeom>
                <a:avLst/>
                <a:gdLst>
                  <a:gd name="textAreaLeft" fmla="*/ 0 w 416880"/>
                  <a:gd name="textAreaRight" fmla="*/ 417600 w 416880"/>
                  <a:gd name="textAreaTop" fmla="*/ 0 h 516960"/>
                  <a:gd name="textAreaBottom" fmla="*/ 517680 h 516960"/>
                </a:gdLst>
                <a:ahLst/>
                <a:cxnLst/>
                <a:rect l="textAreaLeft" t="textAreaTop" r="textAreaRight" b="textAreaBottom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7" name="Freeform 31"/>
              <p:cNvSpPr/>
              <p:nvPr/>
            </p:nvSpPr>
            <p:spPr>
              <a:xfrm>
                <a:off x="1049400" y="6221520"/>
                <a:ext cx="156600" cy="146880"/>
              </a:xfrm>
              <a:custGeom>
                <a:avLst/>
                <a:gdLst>
                  <a:gd name="textAreaLeft" fmla="*/ 0 w 156600"/>
                  <a:gd name="textAreaRight" fmla="*/ 157320 w 156600"/>
                  <a:gd name="textAreaTop" fmla="*/ 0 h 146880"/>
                  <a:gd name="textAreaBottom" fmla="*/ 147600 h 146880"/>
                </a:gdLst>
                <a:ahLst/>
                <a:cxnLst/>
                <a:rect l="textAreaLeft" t="textAreaTop" r="textAreaRight" b="textAreaBottom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47600" rIns="90000" bIns="1476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68" name="Group 9"/>
            <p:cNvGrpSpPr/>
            <p:nvPr/>
          </p:nvGrpSpPr>
          <p:grpSpPr>
            <a:xfrm>
              <a:off x="11364840" y="0"/>
              <a:ext cx="673920" cy="6847920"/>
              <a:chOff x="11364840" y="0"/>
              <a:chExt cx="673920" cy="6847920"/>
            </a:xfrm>
          </p:grpSpPr>
          <p:sp>
            <p:nvSpPr>
              <p:cNvPr id="169" name="Freeform 32"/>
              <p:cNvSpPr/>
              <p:nvPr/>
            </p:nvSpPr>
            <p:spPr>
              <a:xfrm>
                <a:off x="11484000" y="0"/>
                <a:ext cx="416880" cy="511920"/>
              </a:xfrm>
              <a:custGeom>
                <a:avLst/>
                <a:gdLst>
                  <a:gd name="textAreaLeft" fmla="*/ 0 w 416880"/>
                  <a:gd name="textAreaRight" fmla="*/ 417600 w 416880"/>
                  <a:gd name="textAreaTop" fmla="*/ 0 h 511920"/>
                  <a:gd name="textAreaBottom" fmla="*/ 512640 h 511920"/>
                </a:gdLst>
                <a:ahLst/>
                <a:cxnLst/>
                <a:rect l="textAreaLeft" t="textAreaTop" r="textAreaRight" b="textAreaBottom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0" name="Freeform 33"/>
              <p:cNvSpPr/>
              <p:nvPr/>
            </p:nvSpPr>
            <p:spPr>
              <a:xfrm>
                <a:off x="11364840" y="474840"/>
                <a:ext cx="156600" cy="151560"/>
              </a:xfrm>
              <a:custGeom>
                <a:avLst/>
                <a:gdLst>
                  <a:gd name="textAreaLeft" fmla="*/ 0 w 156600"/>
                  <a:gd name="textAreaRight" fmla="*/ 157320 w 156600"/>
                  <a:gd name="textAreaTop" fmla="*/ 0 h 151560"/>
                  <a:gd name="textAreaBottom" fmla="*/ 152280 h 151560"/>
                </a:gdLst>
                <a:ahLst/>
                <a:cxnLst/>
                <a:rect l="textAreaLeft" t="textAreaTop" r="textAreaRight" b="textAreaBottom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52640" rIns="90000" bIns="15264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1" name="Freeform 34"/>
              <p:cNvSpPr/>
              <p:nvPr/>
            </p:nvSpPr>
            <p:spPr>
              <a:xfrm>
                <a:off x="11631600" y="1539720"/>
                <a:ext cx="188280" cy="189720"/>
              </a:xfrm>
              <a:custGeom>
                <a:avLst/>
                <a:gdLst>
                  <a:gd name="textAreaLeft" fmla="*/ 0 w 188280"/>
                  <a:gd name="textAreaRight" fmla="*/ 189000 w 188280"/>
                  <a:gd name="textAreaTop" fmla="*/ 0 h 189720"/>
                  <a:gd name="textAreaBottom" fmla="*/ 190440 h 18972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2" name="Freeform 35"/>
              <p:cNvSpPr/>
              <p:nvPr/>
            </p:nvSpPr>
            <p:spPr>
              <a:xfrm>
                <a:off x="11531520" y="5694480"/>
                <a:ext cx="297720" cy="1153440"/>
              </a:xfrm>
              <a:custGeom>
                <a:avLst/>
                <a:gdLst>
                  <a:gd name="textAreaLeft" fmla="*/ 0 w 297720"/>
                  <a:gd name="textAreaRight" fmla="*/ 298440 w 297720"/>
                  <a:gd name="textAreaTop" fmla="*/ 0 h 1153440"/>
                  <a:gd name="textAreaBottom" fmla="*/ 1154160 h 1153440"/>
                </a:gdLst>
                <a:ahLst/>
                <a:cxnLst/>
                <a:rect l="textAreaLeft" t="textAreaTop" r="textAreaRight" b="textAreaBottom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3" name="Freeform 36"/>
              <p:cNvSpPr/>
              <p:nvPr/>
            </p:nvSpPr>
            <p:spPr>
              <a:xfrm>
                <a:off x="11773080" y="5551560"/>
                <a:ext cx="156600" cy="154800"/>
              </a:xfrm>
              <a:custGeom>
                <a:avLst/>
                <a:gdLst>
                  <a:gd name="textAreaLeft" fmla="*/ 0 w 156600"/>
                  <a:gd name="textAreaRight" fmla="*/ 157320 w 156600"/>
                  <a:gd name="textAreaTop" fmla="*/ 0 h 154800"/>
                  <a:gd name="textAreaBottom" fmla="*/ 155520 h 154800"/>
                </a:gdLst>
                <a:ahLst/>
                <a:cxnLst/>
                <a:rect l="textAreaLeft" t="textAreaTop" r="textAreaRight" b="textAreaBottom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155520" rIns="90000" bIns="15552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4" name="Freeform 37"/>
              <p:cNvSpPr/>
              <p:nvPr/>
            </p:nvSpPr>
            <p:spPr>
              <a:xfrm>
                <a:off x="11711160" y="4680"/>
                <a:ext cx="304200" cy="1544040"/>
              </a:xfrm>
              <a:custGeom>
                <a:avLst/>
                <a:gdLst>
                  <a:gd name="textAreaLeft" fmla="*/ 0 w 304200"/>
                  <a:gd name="textAreaRight" fmla="*/ 304920 w 304200"/>
                  <a:gd name="textAreaTop" fmla="*/ 0 h 1544040"/>
                  <a:gd name="textAreaBottom" fmla="*/ 1544760 h 1544040"/>
                </a:gdLst>
                <a:ahLst/>
                <a:cxnLst/>
                <a:rect l="textAreaLeft" t="textAreaTop" r="textAreaRight" b="textAreaBottom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5" name="Freeform 38"/>
              <p:cNvSpPr/>
              <p:nvPr/>
            </p:nvSpPr>
            <p:spPr>
              <a:xfrm>
                <a:off x="11636280" y="4867200"/>
                <a:ext cx="188280" cy="188280"/>
              </a:xfrm>
              <a:custGeom>
                <a:avLst/>
                <a:gdLst>
                  <a:gd name="textAreaLeft" fmla="*/ 0 w 188280"/>
                  <a:gd name="textAreaRight" fmla="*/ 189000 w 18828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6" name="Freeform 39"/>
              <p:cNvSpPr/>
              <p:nvPr/>
            </p:nvSpPr>
            <p:spPr>
              <a:xfrm>
                <a:off x="11441160" y="5046840"/>
                <a:ext cx="307080" cy="1801080"/>
              </a:xfrm>
              <a:custGeom>
                <a:avLst/>
                <a:gdLst>
                  <a:gd name="textAreaLeft" fmla="*/ 0 w 307080"/>
                  <a:gd name="textAreaRight" fmla="*/ 307800 w 307080"/>
                  <a:gd name="textAreaTop" fmla="*/ 0 h 1801080"/>
                  <a:gd name="textAreaBottom" fmla="*/ 1801800 h 1801080"/>
                </a:gdLst>
                <a:ahLst/>
                <a:cxnLst/>
                <a:rect l="textAreaLeft" t="textAreaTop" r="textAreaRight" b="textAreaBottom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7" name="Freeform 40"/>
              <p:cNvSpPr/>
              <p:nvPr/>
            </p:nvSpPr>
            <p:spPr>
              <a:xfrm>
                <a:off x="11849040" y="6416640"/>
                <a:ext cx="189720" cy="188280"/>
              </a:xfrm>
              <a:custGeom>
                <a:avLst/>
                <a:gdLst>
                  <a:gd name="textAreaLeft" fmla="*/ 0 w 189720"/>
                  <a:gd name="textAreaRight" fmla="*/ 190440 w 189720"/>
                  <a:gd name="textAreaTop" fmla="*/ 0 h 188280"/>
                  <a:gd name="textAreaBottom" fmla="*/ 189000 h 1882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8" name="Rectangle 41"/>
              <p:cNvSpPr/>
              <p:nvPr/>
            </p:nvSpPr>
            <p:spPr>
              <a:xfrm>
                <a:off x="11939760" y="6595920"/>
                <a:ext cx="23040" cy="25164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uk-UA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400" cy="147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ftr" idx="4"/>
          </p:nvPr>
        </p:nvSpPr>
        <p:spPr>
          <a:xfrm>
            <a:off x="1141560" y="5883120"/>
            <a:ext cx="6238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sldNum" idx="5"/>
          </p:nvPr>
        </p:nvSpPr>
        <p:spPr>
          <a:xfrm>
            <a:off x="10276200" y="5883120"/>
            <a:ext cx="770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uk-UA" sz="1050" b="0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6951B38-B93F-4859-AA39-FCAA10BEE0B2}" type="slidenum">
              <a:rPr lang="uk-UA" sz="1050" b="0" strike="noStrike" spc="-1">
                <a:solidFill>
                  <a:srgbClr val="FFFFFF"/>
                </a:solidFill>
                <a:latin typeface="Tw Cen MT"/>
              </a:rPr>
              <a:t>‹#›</a:t>
            </a:fld>
            <a:endParaRPr lang="uk-UA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dt" idx="6"/>
          </p:nvPr>
        </p:nvSpPr>
        <p:spPr>
          <a:xfrm>
            <a:off x="7457040" y="58831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&lt;дата/час&gt;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solidFill>
                  <a:srgbClr val="000000"/>
                </a:solidFill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solidFill>
                  <a:srgbClr val="000000"/>
                </a:solidFill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000000"/>
                </a:solidFill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221" name="Group 7"/>
          <p:cNvGrpSpPr/>
          <p:nvPr/>
        </p:nvGrpSpPr>
        <p:grpSpPr>
          <a:xfrm>
            <a:off x="-14400" y="0"/>
            <a:ext cx="12053520" cy="6857640"/>
            <a:chOff x="-14400" y="0"/>
            <a:chExt cx="12053520" cy="6857640"/>
          </a:xfrm>
        </p:grpSpPr>
        <p:grpSp>
          <p:nvGrpSpPr>
            <p:cNvPr id="222" name="Group 8"/>
            <p:cNvGrpSpPr/>
            <p:nvPr/>
          </p:nvGrpSpPr>
          <p:grpSpPr>
            <a:xfrm>
              <a:off x="-14400" y="0"/>
              <a:ext cx="1220760" cy="6857640"/>
              <a:chOff x="-14400" y="0"/>
              <a:chExt cx="1220760" cy="6857640"/>
            </a:xfrm>
          </p:grpSpPr>
          <p:sp>
            <p:nvSpPr>
              <p:cNvPr id="223" name="Rectangle 5"/>
              <p:cNvSpPr/>
              <p:nvPr/>
            </p:nvSpPr>
            <p:spPr>
              <a:xfrm>
                <a:off x="114480" y="468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4" name="Freeform 6"/>
              <p:cNvSpPr/>
              <p:nvPr/>
            </p:nvSpPr>
            <p:spPr>
              <a:xfrm>
                <a:off x="33480" y="217656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5" name="Freeform 7"/>
              <p:cNvSpPr/>
              <p:nvPr/>
            </p:nvSpPr>
            <p:spPr>
              <a:xfrm>
                <a:off x="28440" y="4021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6" name="Freeform 8"/>
              <p:cNvSpPr/>
              <p:nvPr/>
            </p:nvSpPr>
            <p:spPr>
              <a:xfrm>
                <a:off x="200160" y="4680"/>
                <a:ext cx="369360" cy="181080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10800"/>
                  <a:gd name="textAreaBottom" fmla="*/ 1811160 h 1810800"/>
                </a:gdLst>
                <a:ahLst/>
                <a:cxnLst/>
                <a:rect l="textAreaLeft" t="textAreaTop" r="textAreaRight" b="textAreaBottom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7" name="Freeform 9"/>
              <p:cNvSpPr/>
              <p:nvPr/>
            </p:nvSpPr>
            <p:spPr>
              <a:xfrm>
                <a:off x="503280" y="18018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8" name="Freeform 10"/>
              <p:cNvSpPr/>
              <p:nvPr/>
            </p:nvSpPr>
            <p:spPr>
              <a:xfrm>
                <a:off x="285840" y="4680"/>
                <a:ext cx="369360" cy="142992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429920"/>
                  <a:gd name="textAreaBottom" fmla="*/ 1430280 h 1429920"/>
                </a:gdLst>
                <a:ahLst/>
                <a:cxnLst/>
                <a:rect l="textAreaLeft" t="textAreaTop" r="textAreaRight" b="textAreaBottom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9" name="Freeform 11"/>
              <p:cNvSpPr/>
              <p:nvPr/>
            </p:nvSpPr>
            <p:spPr>
              <a:xfrm>
                <a:off x="546120" y="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cxnLst/>
                <a:rect l="textAreaLeft" t="textAreaTop" r="textAreaRight" b="textAreaBottom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0" name="Freeform 12"/>
              <p:cNvSpPr/>
              <p:nvPr/>
            </p:nvSpPr>
            <p:spPr>
              <a:xfrm>
                <a:off x="588960" y="14209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1" name="Freeform 13"/>
              <p:cNvSpPr/>
              <p:nvPr/>
            </p:nvSpPr>
            <p:spPr>
              <a:xfrm>
                <a:off x="588960" y="9032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2" name="Freeform 14"/>
              <p:cNvSpPr/>
              <p:nvPr/>
            </p:nvSpPr>
            <p:spPr>
              <a:xfrm>
                <a:off x="641520" y="0"/>
                <a:ext cx="421920" cy="526680"/>
              </a:xfrm>
              <a:custGeom>
                <a:avLst/>
                <a:gdLst>
                  <a:gd name="textAreaLeft" fmla="*/ 0 w 421920"/>
                  <a:gd name="textAreaRight" fmla="*/ 422280 w 421920"/>
                  <a:gd name="textAreaTop" fmla="*/ 0 h 526680"/>
                  <a:gd name="textAreaBottom" fmla="*/ 527040 h 526680"/>
                </a:gdLst>
                <a:ahLst/>
                <a:cxnLst/>
                <a:rect l="textAreaLeft" t="textAreaTop" r="textAreaRight" b="textAreaBottom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3" name="Freeform 15"/>
              <p:cNvSpPr/>
              <p:nvPr/>
            </p:nvSpPr>
            <p:spPr>
              <a:xfrm>
                <a:off x="1020600" y="488880"/>
                <a:ext cx="161640" cy="147240"/>
              </a:xfrm>
              <a:custGeom>
                <a:avLst/>
                <a:gdLst>
                  <a:gd name="textAreaLeft" fmla="*/ 0 w 161640"/>
                  <a:gd name="textAreaRight" fmla="*/ 162000 w 161640"/>
                  <a:gd name="textAreaTop" fmla="*/ 0 h 147240"/>
                  <a:gd name="textAreaBottom" fmla="*/ 147600 h 147240"/>
                </a:gdLst>
                <a:ahLst/>
                <a:cxnLst/>
                <a:rect l="textAreaLeft" t="textAreaTop" r="textAreaRight" b="textAreaBottom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 anchorCtr="1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5" name="Freeform 17"/>
              <p:cNvSpPr/>
              <p:nvPr/>
            </p:nvSpPr>
            <p:spPr>
              <a:xfrm>
                <a:off x="9360" y="1801800"/>
                <a:ext cx="123480" cy="126720"/>
              </a:xfrm>
              <a:custGeom>
                <a:avLst/>
                <a:gdLst>
                  <a:gd name="textAreaLeft" fmla="*/ 0 w 123480"/>
                  <a:gd name="textAreaRight" fmla="*/ 123840 w 123480"/>
                  <a:gd name="textAreaTop" fmla="*/ 0 h 126720"/>
                  <a:gd name="textAreaBottom" fmla="*/ 127080 h 126720"/>
                </a:gdLst>
                <a:ahLst/>
                <a:cxnLst/>
                <a:rect l="textAreaLeft" t="textAreaTop" r="textAreaRight" b="textAreaBottom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6" name="Freeform 18"/>
              <p:cNvSpPr/>
              <p:nvPr/>
            </p:nvSpPr>
            <p:spPr>
              <a:xfrm>
                <a:off x="-9360" y="3549600"/>
                <a:ext cx="147240" cy="480600"/>
              </a:xfrm>
              <a:custGeom>
                <a:avLst/>
                <a:gdLst>
                  <a:gd name="textAreaLeft" fmla="*/ 0 w 147240"/>
                  <a:gd name="textAreaRight" fmla="*/ 147600 w 147240"/>
                  <a:gd name="textAreaTop" fmla="*/ 0 h 480600"/>
                  <a:gd name="textAreaBottom" fmla="*/ 480960 h 480600"/>
                </a:gdLst>
                <a:ahLst/>
                <a:cxnLst/>
                <a:rect l="textAreaLeft" t="textAreaTop" r="textAreaRight" b="textAreaBottom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7" name="Freeform 19"/>
              <p:cNvSpPr/>
              <p:nvPr/>
            </p:nvSpPr>
            <p:spPr>
              <a:xfrm>
                <a:off x="128520" y="1382760"/>
                <a:ext cx="142560" cy="475920"/>
              </a:xfrm>
              <a:custGeom>
                <a:avLst/>
                <a:gdLst>
                  <a:gd name="textAreaLeft" fmla="*/ 0 w 142560"/>
                  <a:gd name="textAreaRight" fmla="*/ 142920 w 142560"/>
                  <a:gd name="textAreaTop" fmla="*/ 0 h 475920"/>
                  <a:gd name="textAreaBottom" fmla="*/ 476280 h 475920"/>
                </a:gdLst>
                <a:ahLst/>
                <a:cxnLst/>
                <a:rect l="textAreaLeft" t="textAreaTop" r="textAreaRight" b="textAreaBottom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8" name="Freeform 20"/>
              <p:cNvSpPr/>
              <p:nvPr/>
            </p:nvSpPr>
            <p:spPr>
              <a:xfrm>
                <a:off x="204840" y="1849320"/>
                <a:ext cx="114120" cy="107640"/>
              </a:xfrm>
              <a:custGeom>
                <a:avLst/>
                <a:gdLst>
                  <a:gd name="textAreaLeft" fmla="*/ 0 w 114120"/>
                  <a:gd name="textAreaRight" fmla="*/ 114480 w 114120"/>
                  <a:gd name="textAreaTop" fmla="*/ 0 h 107640"/>
                  <a:gd name="textAreaBottom" fmla="*/ 108000 h 107640"/>
                </a:gdLst>
                <a:ahLst/>
                <a:cxnLst/>
                <a:rect l="textAreaLeft" t="textAreaTop" r="textAreaRight" b="textAreaBottom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9" name="Rectangle 21"/>
              <p:cNvSpPr/>
              <p:nvPr/>
            </p:nvSpPr>
            <p:spPr>
              <a:xfrm>
                <a:off x="133200" y="4662360"/>
                <a:ext cx="23400" cy="218088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0" name="Freeform 22"/>
              <p:cNvSpPr/>
              <p:nvPr/>
            </p:nvSpPr>
            <p:spPr>
              <a:xfrm>
                <a:off x="223920" y="5041800"/>
                <a:ext cx="369360" cy="1801440"/>
              </a:xfrm>
              <a:custGeom>
                <a:avLst/>
                <a:gdLst>
                  <a:gd name="textAreaLeft" fmla="*/ 0 w 369360"/>
                  <a:gd name="textAreaRight" fmla="*/ 369720 w 369360"/>
                  <a:gd name="textAreaTop" fmla="*/ 0 h 1801440"/>
                  <a:gd name="textAreaBottom" fmla="*/ 1801800 h 1801440"/>
                </a:gdLst>
                <a:ahLst/>
                <a:cxnLst/>
                <a:rect l="textAreaLeft" t="textAreaTop" r="textAreaRight" b="textAreaBottom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1" name="Freeform 23"/>
              <p:cNvSpPr/>
              <p:nvPr/>
            </p:nvSpPr>
            <p:spPr>
              <a:xfrm>
                <a:off x="52560" y="4481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2" name="Freeform 24"/>
              <p:cNvSpPr/>
              <p:nvPr/>
            </p:nvSpPr>
            <p:spPr>
              <a:xfrm>
                <a:off x="-14400" y="5627520"/>
                <a:ext cx="85320" cy="1215720"/>
              </a:xfrm>
              <a:custGeom>
                <a:avLst/>
                <a:gdLst>
                  <a:gd name="textAreaLeft" fmla="*/ 0 w 85320"/>
                  <a:gd name="textAreaRight" fmla="*/ 85680 w 85320"/>
                  <a:gd name="textAreaTop" fmla="*/ 0 h 1215720"/>
                  <a:gd name="textAreaBottom" fmla="*/ 1216080 h 1215720"/>
                </a:gdLst>
                <a:ahLst/>
                <a:cxnLst/>
                <a:rect l="textAreaLeft" t="textAreaTop" r="textAreaRight" b="textAreaBottom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3" name="Freeform 25"/>
              <p:cNvSpPr/>
              <p:nvPr/>
            </p:nvSpPr>
            <p:spPr>
              <a:xfrm>
                <a:off x="527040" y="486720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4" name="Freeform 26"/>
              <p:cNvSpPr/>
              <p:nvPr/>
            </p:nvSpPr>
            <p:spPr>
              <a:xfrm>
                <a:off x="309600" y="5423040"/>
                <a:ext cx="374400" cy="1425240"/>
              </a:xfrm>
              <a:custGeom>
                <a:avLst/>
                <a:gdLst>
                  <a:gd name="textAreaLeft" fmla="*/ 0 w 374400"/>
                  <a:gd name="textAreaRight" fmla="*/ 374760 w 374400"/>
                  <a:gd name="textAreaTop" fmla="*/ 0 h 1425240"/>
                  <a:gd name="textAreaBottom" fmla="*/ 1425600 h 1425240"/>
                </a:gdLst>
                <a:ahLst/>
                <a:cxnLst/>
                <a:rect l="textAreaLeft" t="textAreaTop" r="textAreaRight" b="textAreaBottom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5" name="Freeform 27"/>
              <p:cNvSpPr/>
              <p:nvPr/>
            </p:nvSpPr>
            <p:spPr>
              <a:xfrm>
                <a:off x="569880" y="5945040"/>
                <a:ext cx="151920" cy="912600"/>
              </a:xfrm>
              <a:custGeom>
                <a:avLst/>
                <a:gdLst>
                  <a:gd name="textAreaLeft" fmla="*/ 0 w 151920"/>
                  <a:gd name="textAreaRight" fmla="*/ 152280 w 151920"/>
                  <a:gd name="textAreaTop" fmla="*/ 0 h 912600"/>
                  <a:gd name="textAreaBottom" fmla="*/ 912960 h 912600"/>
                </a:gdLst>
                <a:ahLst/>
                <a:cxnLst/>
                <a:rect l="textAreaLeft" t="textAreaTop" r="textAreaRight" b="textAreaBottom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6" name="Freeform 28"/>
              <p:cNvSpPr/>
              <p:nvPr/>
            </p:nvSpPr>
            <p:spPr>
              <a:xfrm>
                <a:off x="612720" y="524664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7" name="Freeform 29"/>
              <p:cNvSpPr/>
              <p:nvPr/>
            </p:nvSpPr>
            <p:spPr>
              <a:xfrm>
                <a:off x="612720" y="5764320"/>
                <a:ext cx="190080" cy="19008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8" name="Freeform 30"/>
              <p:cNvSpPr/>
              <p:nvPr/>
            </p:nvSpPr>
            <p:spPr>
              <a:xfrm>
                <a:off x="669960" y="6330960"/>
                <a:ext cx="417240" cy="51732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7320"/>
                  <a:gd name="textAreaBottom" fmla="*/ 517680 h 517320"/>
                </a:gdLst>
                <a:ahLst/>
                <a:cxnLst/>
                <a:rect l="textAreaLeft" t="textAreaTop" r="textAreaRight" b="textAreaBottom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9" name="Freeform 31"/>
              <p:cNvSpPr/>
              <p:nvPr/>
            </p:nvSpPr>
            <p:spPr>
              <a:xfrm>
                <a:off x="1049400" y="6221520"/>
                <a:ext cx="156960" cy="14724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47240"/>
                  <a:gd name="textAreaBottom" fmla="*/ 147600 h 147240"/>
                </a:gdLst>
                <a:ahLst/>
                <a:cxnLst/>
                <a:rect l="textAreaLeft" t="textAreaTop" r="textAreaRight" b="textAreaBottom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50" name="Group 9"/>
            <p:cNvGrpSpPr/>
            <p:nvPr/>
          </p:nvGrpSpPr>
          <p:grpSpPr>
            <a:xfrm>
              <a:off x="11364840" y="0"/>
              <a:ext cx="674280" cy="6848280"/>
              <a:chOff x="11364840" y="0"/>
              <a:chExt cx="674280" cy="6848280"/>
            </a:xfrm>
          </p:grpSpPr>
          <p:sp>
            <p:nvSpPr>
              <p:cNvPr id="251" name="Freeform 32"/>
              <p:cNvSpPr/>
              <p:nvPr/>
            </p:nvSpPr>
            <p:spPr>
              <a:xfrm>
                <a:off x="11484000" y="0"/>
                <a:ext cx="417240" cy="512280"/>
              </a:xfrm>
              <a:custGeom>
                <a:avLst/>
                <a:gdLst>
                  <a:gd name="textAreaLeft" fmla="*/ 0 w 417240"/>
                  <a:gd name="textAreaRight" fmla="*/ 417600 w 417240"/>
                  <a:gd name="textAreaTop" fmla="*/ 0 h 512280"/>
                  <a:gd name="textAreaBottom" fmla="*/ 512640 h 512280"/>
                </a:gdLst>
                <a:ahLst/>
                <a:cxnLst/>
                <a:rect l="textAreaLeft" t="textAreaTop" r="textAreaRight" b="textAreaBottom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2" name="Freeform 33"/>
              <p:cNvSpPr/>
              <p:nvPr/>
            </p:nvSpPr>
            <p:spPr>
              <a:xfrm>
                <a:off x="11364840" y="474840"/>
                <a:ext cx="156960" cy="15192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1920"/>
                  <a:gd name="textAreaBottom" fmla="*/ 152280 h 151920"/>
                </a:gdLst>
                <a:ahLst/>
                <a:cxnLst/>
                <a:rect l="textAreaLeft" t="textAreaTop" r="textAreaRight" b="textAreaBottom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3" name="Freeform 34"/>
              <p:cNvSpPr/>
              <p:nvPr/>
            </p:nvSpPr>
            <p:spPr>
              <a:xfrm>
                <a:off x="11631600" y="1539720"/>
                <a:ext cx="188640" cy="19008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90080"/>
                  <a:gd name="textAreaBottom" fmla="*/ 190440 h 19008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reeform 35"/>
              <p:cNvSpPr/>
              <p:nvPr/>
            </p:nvSpPr>
            <p:spPr>
              <a:xfrm>
                <a:off x="11531520" y="5694480"/>
                <a:ext cx="298080" cy="1153800"/>
              </a:xfrm>
              <a:custGeom>
                <a:avLst/>
                <a:gdLst>
                  <a:gd name="textAreaLeft" fmla="*/ 0 w 298080"/>
                  <a:gd name="textAreaRight" fmla="*/ 298440 w 298080"/>
                  <a:gd name="textAreaTop" fmla="*/ 0 h 1153800"/>
                  <a:gd name="textAreaBottom" fmla="*/ 1154160 h 1153800"/>
                </a:gdLst>
                <a:ahLst/>
                <a:cxnLst/>
                <a:rect l="textAreaLeft" t="textAreaTop" r="textAreaRight" b="textAreaBottom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Freeform 36"/>
              <p:cNvSpPr/>
              <p:nvPr/>
            </p:nvSpPr>
            <p:spPr>
              <a:xfrm>
                <a:off x="11773080" y="5551560"/>
                <a:ext cx="156960" cy="155160"/>
              </a:xfrm>
              <a:custGeom>
                <a:avLst/>
                <a:gdLst>
                  <a:gd name="textAreaLeft" fmla="*/ 0 w 156960"/>
                  <a:gd name="textAreaRight" fmla="*/ 157320 w 156960"/>
                  <a:gd name="textAreaTop" fmla="*/ 0 h 155160"/>
                  <a:gd name="textAreaBottom" fmla="*/ 155520 h 155160"/>
                </a:gdLst>
                <a:ahLst/>
                <a:cxnLst/>
                <a:rect l="textAreaLeft" t="textAreaTop" r="textAreaRight" b="textAreaBottom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0000" rIns="90000" bIns="90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6" name="Freeform 37"/>
              <p:cNvSpPr/>
              <p:nvPr/>
            </p:nvSpPr>
            <p:spPr>
              <a:xfrm>
                <a:off x="11711160" y="4680"/>
                <a:ext cx="304560" cy="1544400"/>
              </a:xfrm>
              <a:custGeom>
                <a:avLst/>
                <a:gdLst>
                  <a:gd name="textAreaLeft" fmla="*/ 0 w 304560"/>
                  <a:gd name="textAreaRight" fmla="*/ 304920 w 304560"/>
                  <a:gd name="textAreaTop" fmla="*/ 0 h 1544400"/>
                  <a:gd name="textAreaBottom" fmla="*/ 1544760 h 1544400"/>
                </a:gdLst>
                <a:ahLst/>
                <a:cxnLst/>
                <a:rect l="textAreaLeft" t="textAreaTop" r="textAreaRight" b="textAreaBottom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7" name="Freeform 38"/>
              <p:cNvSpPr/>
              <p:nvPr/>
            </p:nvSpPr>
            <p:spPr>
              <a:xfrm>
                <a:off x="11636280" y="4867200"/>
                <a:ext cx="188640" cy="188640"/>
              </a:xfrm>
              <a:custGeom>
                <a:avLst/>
                <a:gdLst>
                  <a:gd name="textAreaLeft" fmla="*/ 0 w 188640"/>
                  <a:gd name="textAreaRight" fmla="*/ 189000 w 188640"/>
                  <a:gd name="textAreaTop" fmla="*/ 0 h 188640"/>
                  <a:gd name="textAreaBottom" fmla="*/ 189000 h 18864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8" name="Freeform 39"/>
              <p:cNvSpPr/>
              <p:nvPr/>
            </p:nvSpPr>
            <p:spPr>
              <a:xfrm>
                <a:off x="11441160" y="5046840"/>
                <a:ext cx="307440" cy="1801440"/>
              </a:xfrm>
              <a:custGeom>
                <a:avLst/>
                <a:gdLst>
                  <a:gd name="textAreaLeft" fmla="*/ 0 w 307440"/>
                  <a:gd name="textAreaRight" fmla="*/ 307800 w 307440"/>
                  <a:gd name="textAreaTop" fmla="*/ 0 h 1801440"/>
                  <a:gd name="textAreaBottom" fmla="*/ 1801800 h 1801440"/>
                </a:gdLst>
                <a:ahLst/>
                <a:cxnLst/>
                <a:rect l="textAreaLeft" t="textAreaTop" r="textAreaRight" b="textAreaBottom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9" name="Freeform 40"/>
              <p:cNvSpPr/>
              <p:nvPr/>
            </p:nvSpPr>
            <p:spPr>
              <a:xfrm>
                <a:off x="11849040" y="6416640"/>
                <a:ext cx="190080" cy="188640"/>
              </a:xfrm>
              <a:custGeom>
                <a:avLst/>
                <a:gdLst>
                  <a:gd name="textAreaLeft" fmla="*/ 0 w 190080"/>
                  <a:gd name="textAreaRight" fmla="*/ 190440 w 190080"/>
                  <a:gd name="textAreaTop" fmla="*/ 0 h 188640"/>
                  <a:gd name="textAreaBottom" fmla="*/ 189000 h 188640"/>
                </a:gdLst>
                <a:ahLst/>
                <a:cxnLst/>
                <a:rect l="textAreaLeft" t="textAreaTop" r="textAreaRight" b="textAreaBottom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0" name="Rectangle 41"/>
              <p:cNvSpPr/>
              <p:nvPr/>
            </p:nvSpPr>
            <p:spPr>
              <a:xfrm>
                <a:off x="11939760" y="6595920"/>
                <a:ext cx="23400" cy="25200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uk-UA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Образец заголовка</a:t>
            </a:r>
            <a:endParaRPr lang="uk-UA" sz="3600" b="0" strike="noStrike" spc="-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dt" idx="7"/>
          </p:nvPr>
        </p:nvSpPr>
        <p:spPr>
          <a:xfrm>
            <a:off x="7457040" y="58831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uk-UA" sz="1050" b="0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uk-UA" sz="1050" b="0" strike="noStrike" spc="-1">
                <a:solidFill>
                  <a:srgbClr val="FFFFFF"/>
                </a:solidFill>
                <a:latin typeface="Tw Cen MT"/>
              </a:rPr>
              <a:t>&lt;дата/час&gt;</a:t>
            </a:r>
            <a:endParaRPr lang="uk-UA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ftr" idx="8"/>
          </p:nvPr>
        </p:nvSpPr>
        <p:spPr>
          <a:xfrm>
            <a:off x="1141560" y="5883120"/>
            <a:ext cx="6238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uk-UA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uk-UA" sz="1400" b="0" strike="noStrike" spc="-1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</a:p>
        </p:txBody>
      </p:sp>
      <p:sp>
        <p:nvSpPr>
          <p:cNvPr id="264" name="PlaceHolder 4"/>
          <p:cNvSpPr>
            <a:spLocks noGrp="1"/>
          </p:cNvSpPr>
          <p:nvPr>
            <p:ph type="sldNum" idx="9"/>
          </p:nvPr>
        </p:nvSpPr>
        <p:spPr>
          <a:xfrm>
            <a:off x="10276200" y="5883120"/>
            <a:ext cx="770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uk-UA" sz="1050" b="0" strike="noStrike" spc="-1">
                <a:solidFill>
                  <a:srgbClr val="FFFFFF"/>
                </a:solidFill>
                <a:latin typeface="Tw Cen M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584F4A-8E33-42A9-8A20-691153ECF553}" type="slidenum">
              <a:rPr lang="uk-UA" sz="1050" b="0" strike="noStrike" spc="-1">
                <a:solidFill>
                  <a:srgbClr val="FFFFFF"/>
                </a:solidFill>
                <a:latin typeface="Tw Cen MT"/>
              </a:rPr>
              <a:t>‹#›</a:t>
            </a:fld>
            <a:endParaRPr lang="uk-UA" sz="10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solidFill>
                  <a:srgbClr val="FFFFFF"/>
                </a:solidFill>
                <a:latin typeface="Tw Cen MT"/>
              </a:rPr>
              <a:t>Для редагування структури клацніть мишею</a:t>
            </a: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solidFill>
                  <a:srgbClr val="FFFFFF"/>
                </a:solidFill>
                <a:latin typeface="Tw Cen MT"/>
              </a:rPr>
              <a:t>Другий рівень структури</a:t>
            </a:r>
          </a:p>
          <a:p>
            <a:pPr marL="1296000" lvl="2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600" b="0" strike="noStrike" spc="-1">
                <a:solidFill>
                  <a:srgbClr val="FFFFFF"/>
                </a:solidFill>
                <a:latin typeface="Tw Cen MT"/>
              </a:rPr>
              <a:t>Третій рівень структури</a:t>
            </a:r>
          </a:p>
          <a:p>
            <a:pPr marL="1728000" lvl="3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600" b="0" strike="noStrike" spc="-1">
                <a:solidFill>
                  <a:srgbClr val="FFFFFF"/>
                </a:solidFill>
                <a:latin typeface="Tw Cen MT"/>
              </a:rPr>
              <a:t>Четвертий рівень структури</a:t>
            </a:r>
          </a:p>
          <a:p>
            <a:pPr marL="2160000" lvl="4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FFFFFF"/>
                </a:solidFill>
                <a:latin typeface="Tw Cen MT"/>
              </a:rPr>
              <a:t>П'ятий рівень структури</a:t>
            </a:r>
          </a:p>
          <a:p>
            <a:pPr marL="2592000" lvl="5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FFFFFF"/>
                </a:solidFill>
                <a:latin typeface="Tw Cen MT"/>
              </a:rPr>
              <a:t>Шостий рівень структури</a:t>
            </a:r>
          </a:p>
          <a:p>
            <a:pPr marL="3024000" lvl="6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FFFFFF"/>
                </a:solidFill>
                <a:latin typeface="Tw Cen MT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oschool.com/ua" TargetMode="External"/><Relationship Id="rId2" Type="http://schemas.openxmlformats.org/officeDocument/2006/relationships/hyperlink" Target="https://lms.e-school.net.ua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atific.com/ua/uk/hom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4" descr="Фон для презентации доска - 96 фото"/>
          <p:cNvPicPr/>
          <p:nvPr/>
        </p:nvPicPr>
        <p:blipFill>
          <a:blip r:embed="rId2"/>
          <a:stretch/>
        </p:blipFill>
        <p:spPr>
          <a:xfrm>
            <a:off x="1224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2220840" y="1943280"/>
            <a:ext cx="754164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4800" b="1" strike="noStrike" cap="all" spc="-1">
                <a:solidFill>
                  <a:srgbClr val="A6A6A6"/>
                </a:solidFill>
                <a:latin typeface="Arial Black"/>
              </a:rPr>
              <a:t>Освітні втрати та шляхи їх подолання.</a:t>
            </a:r>
            <a:endParaRPr lang="uk-UA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8497800" y="6030000"/>
            <a:ext cx="3501360" cy="16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>
              <a:buNone/>
            </a:pP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8" descr="Фон школьная доска (43 фото)"/>
          <p:cNvPicPr/>
          <p:nvPr/>
        </p:nvPicPr>
        <p:blipFill>
          <a:blip r:embed="rId2"/>
          <a:stretch/>
        </p:blipFill>
        <p:spPr>
          <a:xfrm>
            <a:off x="0" y="10080"/>
            <a:ext cx="12191400" cy="6854760"/>
          </a:xfrm>
          <a:prstGeom prst="rect">
            <a:avLst/>
          </a:prstGeom>
          <a:ln w="0">
            <a:noFill/>
          </a:ln>
        </p:spPr>
      </p:pic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58440" y="1235880"/>
            <a:ext cx="8348760" cy="291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0" strike="noStrike" cap="all" spc="-1">
                <a:solidFill>
                  <a:srgbClr val="FFFFFF"/>
                </a:solidFill>
                <a:latin typeface="Tw Cen MT"/>
              </a:rPr>
              <a:t> </a:t>
            </a:r>
            <a:r>
              <a:rPr sz="3600"/>
              <a:t/>
            </a:r>
            <a:br>
              <a:rPr sz="3600"/>
            </a:br>
            <a:r>
              <a:rPr lang="uk-UA" sz="4000" b="0" strike="noStrike" cap="all" spc="-1">
                <a:solidFill>
                  <a:srgbClr val="000000"/>
                </a:solidFill>
                <a:latin typeface="Times New Roman"/>
              </a:rPr>
              <a:t>. </a:t>
            </a:r>
            <a:r>
              <a:rPr sz="4000"/>
              <a:t/>
            </a:r>
            <a:br>
              <a:rPr sz="4000"/>
            </a:b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39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40" name="Прямоугольник 5"/>
          <p:cNvSpPr/>
          <p:nvPr/>
        </p:nvSpPr>
        <p:spPr>
          <a:xfrm>
            <a:off x="0" y="338040"/>
            <a:ext cx="8315280" cy="656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400" b="0" strike="noStrike" spc="-1">
                <a:solidFill>
                  <a:srgbClr val="B4FFFF"/>
                </a:solidFill>
                <a:latin typeface="stk"/>
                <a:ea typeface="Times New Roman"/>
              </a:rPr>
              <a:t>Інститут педагогіки НАПН України проводив опитування вчителів математики щодо змін у поведінці учнів: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B4FFFF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2400" b="0" strike="noStrike" spc="-1">
                <a:solidFill>
                  <a:srgbClr val="B4FFFF"/>
                </a:solidFill>
                <a:latin typeface="stk"/>
                <a:ea typeface="Times New Roman"/>
              </a:rPr>
              <a:t>53% з 553 опитаних вчителів зазначають, що в їхніх учнів знизилась відповідальність;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B4FFFF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2400" b="0" strike="noStrike" spc="-1">
                <a:solidFill>
                  <a:srgbClr val="B4FFFF"/>
                </a:solidFill>
                <a:latin typeface="stk"/>
                <a:ea typeface="Times New Roman"/>
              </a:rPr>
              <a:t>майже 45% говорять про зниження мотивації в учнів;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B4FFFF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2400" b="0" strike="noStrike" spc="-1">
                <a:solidFill>
                  <a:srgbClr val="B4FFFF"/>
                </a:solidFill>
                <a:latin typeface="stk"/>
                <a:ea typeface="Times New Roman"/>
              </a:rPr>
              <a:t>близько 41% звертають увагу на зниження уваги та концентрації;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B4FFFF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2400" b="0" strike="noStrike" spc="-1">
                <a:solidFill>
                  <a:srgbClr val="B4FFFF"/>
                </a:solidFill>
                <a:latin typeface="stk"/>
                <a:ea typeface="Times New Roman"/>
              </a:rPr>
              <a:t>близько 34% помітили, що учні стали гірше запам’ятовувати матеріал;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7000"/>
              </a:lnSpc>
              <a:buClr>
                <a:srgbClr val="B4FFFF"/>
              </a:buClr>
              <a:buFont typeface="Symbol"/>
              <a:buChar char=""/>
              <a:tabLst>
                <a:tab pos="457200" algn="l"/>
              </a:tabLst>
            </a:pPr>
            <a:r>
              <a:rPr lang="ru-RU" sz="2400" b="0" strike="noStrike" spc="-1">
                <a:solidFill>
                  <a:srgbClr val="B4FFFF"/>
                </a:solidFill>
                <a:latin typeface="stk"/>
                <a:ea typeface="Times New Roman"/>
              </a:rPr>
              <a:t>26% вчителів повідомляють, що в учнів збільшився запит на активну взаємодію одне з одним.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8" descr="Фон школьная доска (43 фото)"/>
          <p:cNvPicPr/>
          <p:nvPr/>
        </p:nvPicPr>
        <p:blipFill>
          <a:blip r:embed="rId2"/>
          <a:stretch/>
        </p:blipFill>
        <p:spPr>
          <a:xfrm>
            <a:off x="0" y="13680"/>
            <a:ext cx="12191400" cy="6854760"/>
          </a:xfrm>
          <a:prstGeom prst="rect">
            <a:avLst/>
          </a:prstGeom>
          <a:ln w="0">
            <a:noFill/>
          </a:ln>
        </p:spPr>
      </p:pic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58440" y="1235880"/>
            <a:ext cx="8348760" cy="291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0" strike="noStrike" cap="all" spc="-1">
                <a:solidFill>
                  <a:srgbClr val="FFFFFF"/>
                </a:solidFill>
                <a:latin typeface="Tw Cen MT"/>
              </a:rPr>
              <a:t> </a:t>
            </a:r>
            <a:r>
              <a:rPr sz="3600"/>
              <a:t/>
            </a:r>
            <a:br>
              <a:rPr sz="3600"/>
            </a:br>
            <a:r>
              <a:rPr lang="uk-UA" sz="4000" b="0" strike="noStrike" cap="all" spc="-1">
                <a:solidFill>
                  <a:srgbClr val="000000"/>
                </a:solidFill>
                <a:latin typeface="Times New Roman"/>
              </a:rPr>
              <a:t>. </a:t>
            </a:r>
            <a:r>
              <a:rPr sz="4000"/>
              <a:t/>
            </a:r>
            <a:br>
              <a:rPr sz="4000"/>
            </a:b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44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45" name="Прямоугольник 5"/>
          <p:cNvSpPr/>
          <p:nvPr/>
        </p:nvSpPr>
        <p:spPr>
          <a:xfrm>
            <a:off x="0" y="65880"/>
            <a:ext cx="9143280" cy="688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3200" b="1" strike="noStrike" spc="-1">
                <a:solidFill>
                  <a:srgbClr val="00B0F0"/>
                </a:solidFill>
                <a:latin typeface="Times New Roman"/>
                <a:ea typeface="Times New Roman"/>
              </a:rPr>
              <a:t>Які труднощі у вчителів?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000" b="1" strike="noStrike" spc="-1">
                <a:solidFill>
                  <a:srgbClr val="FFC000"/>
                </a:solidFill>
                <a:latin typeface="stk"/>
                <a:ea typeface="Times New Roman"/>
              </a:rPr>
              <a:t>Безпека і стабільність</a:t>
            </a:r>
            <a:r>
              <a:rPr lang="ru-RU" sz="2000" b="0" strike="noStrike" spc="-1">
                <a:solidFill>
                  <a:srgbClr val="FFC000"/>
                </a:solidFill>
                <a:latin typeface="stk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E6FFFF"/>
                </a:solidFill>
                <a:latin typeface="stk"/>
                <a:ea typeface="Times New Roman"/>
              </a:rPr>
              <a:t>Ніхто не відчуває себе в безпеці, але вчитель має створювати цю умовну безпечну бульбашку для учнів. Це вимагає значної роботи над собою і поповнення власних ресурсів</a:t>
            </a:r>
            <a:r>
              <a:rPr lang="ru-RU" sz="2000" b="0" strike="noStrike" spc="-1">
                <a:solidFill>
                  <a:srgbClr val="134770"/>
                </a:solidFill>
                <a:latin typeface="stk"/>
                <a:ea typeface="Times New Roman"/>
              </a:rPr>
              <a:t>.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000" b="1" strike="noStrike" spc="-1">
                <a:solidFill>
                  <a:srgbClr val="FFC000"/>
                </a:solidFill>
                <a:latin typeface="stk"/>
                <a:ea typeface="Times New Roman"/>
              </a:rPr>
              <a:t>Послаблення когнітивних процесів в учнів.</a:t>
            </a:r>
            <a:r>
              <a:rPr lang="en-US" sz="2000" b="1" strike="noStrike" spc="-1">
                <a:solidFill>
                  <a:srgbClr val="FFC000"/>
                </a:solidFill>
                <a:latin typeface="stk"/>
                <a:ea typeface="Times New Roman"/>
              </a:rPr>
              <a:t> </a:t>
            </a:r>
            <a:r>
              <a:rPr lang="ru-RU" sz="2000" b="0" strike="noStrike" spc="-1">
                <a:solidFill>
                  <a:srgbClr val="E6FFFF"/>
                </a:solidFill>
                <a:latin typeface="stk"/>
                <a:ea typeface="Times New Roman"/>
              </a:rPr>
              <a:t>Вчителі повинні виділяти на уроці час для вправ на підтримку та стабілізацію емоційного стану учнів. Також попит має особистісно орієнтований підхід, який зараз організувати ще складніше і він вимагає ще більше ресурсів від учителя.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000" b="1" strike="noStrike" spc="-1">
                <a:solidFill>
                  <a:srgbClr val="FFC000"/>
                </a:solidFill>
                <a:latin typeface="stk"/>
                <a:ea typeface="Times New Roman"/>
              </a:rPr>
              <a:t>Планування</a:t>
            </a:r>
            <a:r>
              <a:rPr lang="ru-RU" sz="2000" b="0" strike="noStrike" spc="-1">
                <a:solidFill>
                  <a:srgbClr val="FFC000"/>
                </a:solidFill>
                <a:latin typeface="stk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E6FFFF"/>
                </a:solidFill>
                <a:latin typeface="stk"/>
                <a:ea typeface="Times New Roman"/>
              </a:rPr>
              <a:t>Вчителям важко спланувати урок, адже незрозуміло, скільки учнів буде на уроці. Не завжди можна розраховувати на технічні засоби навчання. Тож педагоги зазвичай готуються до кількох сценаріїв.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000" b="1" strike="noStrike" spc="-1">
                <a:solidFill>
                  <a:srgbClr val="FFC000"/>
                </a:solidFill>
                <a:latin typeface="stk"/>
                <a:ea typeface="Times New Roman"/>
              </a:rPr>
              <a:t>Організація роботи на уроці.</a:t>
            </a:r>
            <a:r>
              <a:rPr lang="en-US" sz="2000" b="0" strike="noStrike" spc="-1">
                <a:solidFill>
                  <a:srgbClr val="FFC000"/>
                </a:solidFill>
                <a:latin typeface="stk"/>
                <a:ea typeface="Times New Roman"/>
              </a:rPr>
              <a:t> </a:t>
            </a:r>
            <a:r>
              <a:rPr lang="ru-RU" sz="2000" b="0" strike="noStrike" spc="-1">
                <a:solidFill>
                  <a:srgbClr val="E6FFFF"/>
                </a:solidFill>
                <a:latin typeface="stk"/>
                <a:ea typeface="Times New Roman"/>
              </a:rPr>
              <a:t>Вчителям, які працюють очно, потрібно паралельно працювати з учнями у класі та з учнями, які приєднались онлайн. Або ж учителі мають проводити урок двічі, працювати у дві зміни, надавати учням додаткові матеріали, які також потрібно підготувати.</a:t>
            </a:r>
            <a:endParaRPr lang="uk-UA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65840" y="585360"/>
            <a:ext cx="11092680" cy="149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Прямоугольник 2"/>
          <p:cNvSpPr/>
          <p:nvPr/>
        </p:nvSpPr>
        <p:spPr>
          <a:xfrm>
            <a:off x="1814400" y="188280"/>
            <a:ext cx="8260560" cy="533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Як надолужити прогалини у навчанні: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 6 кроків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1.	Починаемо з виявлення прогалин.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DFFFF"/>
                </a:solidFill>
                <a:latin typeface="Times New Roman"/>
                <a:ea typeface="DejaVu Sans"/>
              </a:rPr>
              <a:t>На платформі ВШО є діагностичні тести, які можна запропонувати учням на початку 5 класу для виявлення прогалин за початкову школу, тести для 7 класів для виявлення прогалин за курс 5-6 класу.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DFFFF"/>
                </a:solidFill>
                <a:latin typeface="Times New Roman"/>
                <a:ea typeface="DejaVu Sans"/>
              </a:rPr>
              <a:t>Для інших класів учителі можуть запропонувати учням контрольну за попередній рік. Це може бути та сама підсумкова робота або аналогічна їй.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65840" y="585360"/>
            <a:ext cx="11092680" cy="149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Прямоугольник 2"/>
          <p:cNvSpPr/>
          <p:nvPr/>
        </p:nvSpPr>
        <p:spPr>
          <a:xfrm>
            <a:off x="1814400" y="188280"/>
            <a:ext cx="8260560" cy="587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Як надолужити прогалини у навчанні: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 6 кроків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70C0"/>
                </a:solidFill>
                <a:latin typeface="Tw Cen MT"/>
                <a:ea typeface="DejaVu Sans"/>
              </a:rPr>
              <a:t>2. </a:t>
            </a:r>
            <a:r>
              <a:rPr lang="en-US" sz="3200" b="1" strike="noStrike" spc="-1">
                <a:solidFill>
                  <a:srgbClr val="0070C0"/>
                </a:solidFill>
                <a:latin typeface="Tw Cen MT"/>
                <a:ea typeface="DejaVu Sans"/>
              </a:rPr>
              <a:t>Аналізуємо отримані результати.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Визначаємо теми, які потрібно повторити, та виділяємо на це час у календарному плануванні.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Для 2-3 учнів, які отримали найгірші результати, варто скласти індивідуальні програми надолуження з підтримкою вчителя.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65840" y="585360"/>
            <a:ext cx="11092680" cy="149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Прямоугольник 2"/>
          <p:cNvSpPr/>
          <p:nvPr/>
        </p:nvSpPr>
        <p:spPr>
          <a:xfrm>
            <a:off x="1155960" y="188280"/>
            <a:ext cx="10230120" cy="746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Як надолужити прогалини у навчанні: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 6 кроків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3.	</a:t>
            </a:r>
            <a:r>
              <a:rPr lang="ru-RU" sz="2800" b="1" strike="noStrike" spc="-1">
                <a:solidFill>
                  <a:srgbClr val="0070C0"/>
                </a:solidFill>
                <a:latin typeface="Tw Cen MT"/>
                <a:ea typeface="DejaVu Sans"/>
              </a:rPr>
              <a:t>Розділяємо класне та самостійне опрацювання.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Найголовніше питання — де взяти час на повторення з учнями попереднього вивченого матеріалу? Тут важливо розуміти, що поступово вчителі можуть привчати учнів до самостійного опрацювання матеріалу. Тож визначаємо теми, які разом з учнями потрібно повторно опрацювати. Наприклад, це п’ять тем за попередній навчальний рік. Для трьох тем можна виділити час в календарному плануванні. А для двох, у яких, на думку вчителя, менше нюансів, можна підготувати детально продумані матеріали для опрацювання учнями самостійно або в малих групах.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65840" y="585360"/>
            <a:ext cx="11092680" cy="149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 2"/>
          <p:cNvSpPr/>
          <p:nvPr/>
        </p:nvSpPr>
        <p:spPr>
          <a:xfrm>
            <a:off x="1328400" y="188280"/>
            <a:ext cx="9626400" cy="57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Як надолужити прогалини у навчанні: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 6 кроків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4.	Спостерігаємо за динамікою.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Після того, як ви актуалізували теми, в яких були прогалини у знаннях, варто запропонувати учням письмову роботу аналогічну до тієї, що була на вході. </a:t>
            </a:r>
            <a:r>
              <a:rPr lang="en-US" sz="4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Так ви зможете оцінювати ефективність роботи учнів.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65840" y="585360"/>
            <a:ext cx="11092680" cy="149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Прямоугольник 2"/>
          <p:cNvSpPr/>
          <p:nvPr/>
        </p:nvSpPr>
        <p:spPr>
          <a:xfrm>
            <a:off x="948960" y="188280"/>
            <a:ext cx="10609920" cy="514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Як надолужити прогалини у навчанні: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 6 кроків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5. Виділяємо 5 хв кожного уроку на повторення</a:t>
            </a:r>
            <a:r>
              <a:rPr lang="ru-RU" sz="40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.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Важливо актуалізувати знання учнів з різних тем постійно. Пропонуйте дітям комбіновані задачі, що допоможуть пригадати кілька тем одразу.</a:t>
            </a: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1800" y="1844675"/>
            <a:ext cx="11328400" cy="4476750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індивідуальних та групових консультацій,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факультативів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компенсуючі та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під час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репетиторство в малих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інтеграційних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та адаптація освітніх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розробляти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навчальні програми, коригуючи зміст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навчання з урахуванням виявлених освітніх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1371" y="188641"/>
            <a:ext cx="11329259" cy="1224136"/>
          </a:xfrm>
        </p:spPr>
        <p:txBody>
          <a:bodyPr/>
          <a:lstStyle/>
          <a:p>
            <a:pPr marL="182880" indent="0" algn="ctr">
              <a:buFont typeface="Georgia" pitchFamily="18" charset="0"/>
              <a:buNone/>
              <a:defRPr/>
            </a:pPr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Шляхи та інструменти подолання освітніх втрат та освітніх розривів: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65840" y="585360"/>
            <a:ext cx="11092680" cy="149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Прямоугольник 2"/>
          <p:cNvSpPr/>
          <p:nvPr/>
        </p:nvSpPr>
        <p:spPr>
          <a:xfrm>
            <a:off x="1086840" y="188280"/>
            <a:ext cx="10471680" cy="587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Як надолужити прогалини у навчанні: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u="sng" strike="noStrike" spc="-1">
                <a:solidFill>
                  <a:srgbClr val="002060"/>
                </a:solidFill>
                <a:uFillTx/>
                <a:latin typeface="Times New Roman"/>
                <a:ea typeface="DejaVu Sans"/>
              </a:rPr>
              <a:t> 6 кроків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6. Використовуємо сучасні технології.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Щоб зробити навчання більш інтенсивним, запропонуйте дітям поза уроками навчатися у формі гри на онлайн-платформах. Наприклад,</a:t>
            </a:r>
            <a:r>
              <a:rPr lang="en-US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 </a:t>
            </a:r>
            <a:r>
              <a:rPr lang="ru-RU" sz="3200" b="0" u="sng" strike="noStrike" spc="-1">
                <a:solidFill>
                  <a:srgbClr val="B8FA56"/>
                </a:solidFill>
                <a:uFillTx/>
                <a:latin typeface="Times New Roman"/>
                <a:ea typeface="DejaVu Sans"/>
                <a:hlinkClick r:id="rId2"/>
              </a:rPr>
              <a:t>ВШО</a:t>
            </a: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,</a:t>
            </a:r>
            <a:r>
              <a:rPr lang="en-US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 </a:t>
            </a:r>
            <a:r>
              <a:rPr lang="en-US" sz="3200" b="0" u="sng" strike="noStrike" spc="-1">
                <a:solidFill>
                  <a:srgbClr val="B8FA56"/>
                </a:solidFill>
                <a:uFillTx/>
                <a:latin typeface="Times New Roman"/>
                <a:ea typeface="DejaVu Sans"/>
                <a:hlinkClick r:id="rId3"/>
              </a:rPr>
              <a:t>GIOS</a:t>
            </a: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,</a:t>
            </a:r>
            <a:r>
              <a:rPr lang="en-US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 </a:t>
            </a:r>
            <a:r>
              <a:rPr lang="en-US" sz="3200" b="0" u="sng" strike="noStrike" spc="-1">
                <a:solidFill>
                  <a:srgbClr val="B8FA56"/>
                </a:solidFill>
                <a:uFillTx/>
                <a:latin typeface="Times New Roman"/>
                <a:ea typeface="DejaVu Sans"/>
                <a:hlinkClick r:id="rId4"/>
              </a:rPr>
              <a:t>Matific</a:t>
            </a: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. Там можна використовувати вже наявний україномовний контент.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Записуйте подкасти, короткі відео (до 5 хв), створюйте схеми та цікаві задачі. Ними можна обмінюватися з учнями в чаті. Така позаурочна взаємодія позитивно впливає на мотивацію учнів.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34960" y="258840"/>
            <a:ext cx="1051236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3600" b="1" strike="noStrike" cap="all" spc="-1">
                <a:solidFill>
                  <a:srgbClr val="0070C0"/>
                </a:solidFill>
                <a:latin typeface="Times New Roman"/>
              </a:rPr>
              <a:t>Стратегії компенсації навчальних втрат</a:t>
            </a:r>
            <a:r>
              <a:rPr sz="3600"/>
              <a:t/>
            </a:r>
            <a:br>
              <a:rPr sz="3600"/>
            </a:br>
            <a:endParaRPr lang="uk-UA" sz="3600" b="1" strike="noStrike" spc="-1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359" name="Таблица 2"/>
          <p:cNvGraphicFramePr/>
          <p:nvPr/>
        </p:nvGraphicFramePr>
        <p:xfrm>
          <a:off x="1141560" y="3200760"/>
          <a:ext cx="9905760" cy="1799147"/>
        </p:xfrm>
        <a:graphic>
          <a:graphicData uri="http://schemas.openxmlformats.org/drawingml/2006/table">
            <a:tbl>
              <a:tblPr/>
              <a:tblGrid>
                <a:gridCol w="2476440"/>
                <a:gridCol w="2476440"/>
                <a:gridCol w="2476440"/>
                <a:gridCol w="24764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Стратегія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Застосування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Переваги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Недоліки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Надання додаткових завдань для самостійного опрацювання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Може бути використано при незначних навчальних втратах в окремих учнів та обов’язково з покроковим дистанційним супроводом вчителя та наданням зворотного зв’язку учням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EC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Мінімальне використання ресурсів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EC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Низька ефективність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Підходить здебільшого для учнів із сформованим умінням учитися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ECC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Індивідуальні та групові консультації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та/або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Навчання під час канікул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Може бути використано, коли навчальні втрати є з окремих тем в окремих учнів або у груп учнів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Безпосередня робота з вчителем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Досить висока ефективність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Якісний зворотний зв’язок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Ресурсозатратно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Відсутність коштів на додаткову оплату вчителям.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Ризик професійного вигорання вчителів при перевантаженні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0" name="Таблица 4"/>
          <p:cNvGraphicFramePr/>
          <p:nvPr/>
        </p:nvGraphicFramePr>
        <p:xfrm>
          <a:off x="1141560" y="3200760"/>
          <a:ext cx="9905760" cy="1799147"/>
        </p:xfrm>
        <a:graphic>
          <a:graphicData uri="http://schemas.openxmlformats.org/drawingml/2006/table">
            <a:tbl>
              <a:tblPr/>
              <a:tblGrid>
                <a:gridCol w="2476440"/>
                <a:gridCol w="2476440"/>
                <a:gridCol w="2476440"/>
                <a:gridCol w="24764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Стратегія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Застосування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Переваги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Недоліки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Надання додаткових завдань для самостійного опрацювання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Може бути використано при незначних навчальних втратах в окремих учнів та обов’язково з покроковим дистанційним супроводом вчителя та наданням зворотного зв’язку учням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EC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Мінімальне використання ресурсів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EC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Низька ефективність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Підходить здебільшого для учнів із сформованим умінням учитися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DECC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Індивідуальні та групові консультації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та/або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1" strike="noStrike" spc="-1">
                          <a:solidFill>
                            <a:schemeClr val="lt1"/>
                          </a:solidFill>
                          <a:latin typeface="Tw Cen MT"/>
                        </a:rPr>
                        <a:t>Навчання під час канікул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Може бути використано, коли навчальні втрати є з окремих тем в окремих учнів або у груп учнів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Безпосередня робота з вчителем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Досить висока ефективність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Якісний зворотний зв’язок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Ресурсозатратно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Відсутність коштів на додаткову оплату вчителям.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50" b="0" strike="noStrike" spc="-1">
                          <a:solidFill>
                            <a:schemeClr val="dk1"/>
                          </a:solidFill>
                          <a:latin typeface="Tw Cen MT"/>
                        </a:rPr>
                        <a:t>Ризик професійного вигорання вчителів при перевантаженні</a:t>
                      </a:r>
                      <a:endParaRPr lang="uk-UA" sz="85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F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1" name="Таблица 5"/>
          <p:cNvGraphicFramePr/>
          <p:nvPr/>
        </p:nvGraphicFramePr>
        <p:xfrm>
          <a:off x="776520" y="1138680"/>
          <a:ext cx="10270080" cy="5239468"/>
        </p:xfrm>
        <a:graphic>
          <a:graphicData uri="http://schemas.openxmlformats.org/drawingml/2006/table">
            <a:tbl>
              <a:tblPr/>
              <a:tblGrid>
                <a:gridCol w="2567520"/>
                <a:gridCol w="2567520"/>
                <a:gridCol w="2567520"/>
                <a:gridCol w="2567520"/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Стратегія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Застосування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Переваги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Недоліки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873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Надання додаткових завдань для самостійного опрацювання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Може бути використано при незначних навчальних втратах в окремих учнів та обов’язково з покроковим дистанційним супроводом вчителя та наданням зворотного зв’язку учням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Мінімальне використання ресурсів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Низька ефективність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Підходить здебільшого для учнів із сформованим умінням учитися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83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Індивідуальні та групові консультації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та/або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Навчання під час канікул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Може бути використано, коли навчальні втрати є з окремих тем в окремих учнів або у груп учнів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Безпосередня робота з вчителем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Досить висока ефективність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Якісний зворотний зв’язок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Ресурсозатратно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Відсутність коштів на додаткову оплату вчителям.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Ризик професійного вигорання вчителів при перевантаженні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2" descr="Фото Доска фон, более 83 000 качественных бесплатных стоковых фото"/>
          <p:cNvPicPr/>
          <p:nvPr/>
        </p:nvPicPr>
        <p:blipFill>
          <a:blip r:embed="rId2"/>
          <a:stretch/>
        </p:blipFill>
        <p:spPr>
          <a:xfrm>
            <a:off x="-690120" y="10800"/>
            <a:ext cx="12881520" cy="6830280"/>
          </a:xfrm>
          <a:prstGeom prst="rect">
            <a:avLst/>
          </a:prstGeom>
          <a:ln w="0">
            <a:noFill/>
          </a:ln>
        </p:spPr>
      </p:pic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0" y="862560"/>
            <a:ext cx="947232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1" u="sng" strike="noStrike" spc="-1">
                <a:solidFill>
                  <a:srgbClr val="BFBFBF"/>
                </a:solidFill>
                <a:uFillTx/>
                <a:latin typeface="Times New Roman"/>
              </a:rPr>
              <a:t>Освітні втрати </a:t>
            </a:r>
            <a:r>
              <a:rPr lang="uk-UA" sz="3600" b="0" strike="noStrike" spc="-1">
                <a:solidFill>
                  <a:srgbClr val="BFBFBF"/>
                </a:solidFill>
                <a:latin typeface="Times New Roman"/>
              </a:rPr>
              <a:t>— </a:t>
            </a:r>
            <a:r>
              <a:rPr lang="uk-UA" sz="3600" b="0" u="sng" strike="noStrike" spc="-1">
                <a:solidFill>
                  <a:srgbClr val="BFBFBF"/>
                </a:solidFill>
                <a:uFillTx/>
                <a:latin typeface="Times New Roman"/>
              </a:rPr>
              <a:t>це прогалини у знаннях і навичках, які виникають в учнівства під час освітнього процесу у порівнянні зі стандартами освіти та очікуваними результатами навчальних здобутків.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Picture 4" descr="Чому діти не хочуть вчитися. 6 освітніх експертів про причини | Українська  правда _Життя"/>
          <p:cNvPicPr/>
          <p:nvPr/>
        </p:nvPicPr>
        <p:blipFill>
          <a:blip r:embed="rId3"/>
          <a:stretch/>
        </p:blipFill>
        <p:spPr>
          <a:xfrm>
            <a:off x="9171000" y="2060640"/>
            <a:ext cx="2908440" cy="243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uk-UA" sz="3600" b="0" strike="noStrike" cap="all" spc="-1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363" name="Таблица 1"/>
          <p:cNvGraphicFramePr/>
          <p:nvPr/>
        </p:nvGraphicFramePr>
        <p:xfrm>
          <a:off x="1184400" y="618480"/>
          <a:ext cx="10226880" cy="5923153"/>
        </p:xfrm>
        <a:graphic>
          <a:graphicData uri="http://schemas.openxmlformats.org/drawingml/2006/table">
            <a:tbl>
              <a:tblPr/>
              <a:tblGrid>
                <a:gridCol w="2556720"/>
                <a:gridCol w="2556720"/>
                <a:gridCol w="2556720"/>
                <a:gridCol w="2556720"/>
              </a:tblGrid>
              <a:tr h="3061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Додатковий рік навчання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Може бути використано для окремих учнів зі значними навчальними втратами, що унеможливлюють опанування навчальної програми наступного класу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Можливість якісно опрацювати пропущений матеріал та компенсувати навчальні втрати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Збільшення часу здобуття загальної середньої освіти та додаткові державні витрати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Може викликати значний стрес та психологічний дискомфорт в учня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Ризик зниження мотивації в учня, пропуски занять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6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Адаптація календарно-тематичного планування з певного навчального предмету (ущільнення, узагальнення, перерозподіл навчального часу для додаткового вивчення незасвоєних тем)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Може бути використано, коли навчальні прогалини з окремих тем (результатів навчання) виявлено у цілого класу або більшої частини класу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Можливість за короткий час компенсувати навчальні втрати у великої кількості учнів, охопити значну кількість результатів навчання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Ризик накопичення нових навчальних втрат через недостатньо якісне опрацювання нових тем (через ущільнення навчального часу)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" name="Таблица 3"/>
          <p:cNvGraphicFramePr/>
          <p:nvPr/>
        </p:nvGraphicFramePr>
        <p:xfrm>
          <a:off x="1132560" y="224280"/>
          <a:ext cx="10270080" cy="394200"/>
        </p:xfrm>
        <a:graphic>
          <a:graphicData uri="http://schemas.openxmlformats.org/drawingml/2006/table">
            <a:tbl>
              <a:tblPr/>
              <a:tblGrid>
                <a:gridCol w="2567520"/>
                <a:gridCol w="2567520"/>
                <a:gridCol w="2567520"/>
                <a:gridCol w="2567520"/>
              </a:tblGrid>
              <a:tr h="39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Стратегія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Застосування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Переваги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Недоліки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5760" cy="147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uk-UA" sz="3600" b="0" strike="noStrike" cap="all" spc="-1">
              <a:solidFill>
                <a:srgbClr val="FFFFFF"/>
              </a:solidFill>
              <a:latin typeface="Tw Cen MT"/>
            </a:endParaRPr>
          </a:p>
        </p:txBody>
      </p:sp>
      <p:graphicFrame>
        <p:nvGraphicFramePr>
          <p:cNvPr id="366" name="Таблица 6"/>
          <p:cNvGraphicFramePr/>
          <p:nvPr/>
        </p:nvGraphicFramePr>
        <p:xfrm>
          <a:off x="959040" y="618480"/>
          <a:ext cx="10270080" cy="5264280"/>
        </p:xfrm>
        <a:graphic>
          <a:graphicData uri="http://schemas.openxmlformats.org/drawingml/2006/table">
            <a:tbl>
              <a:tblPr/>
              <a:tblGrid>
                <a:gridCol w="2567520"/>
                <a:gridCol w="2567520"/>
                <a:gridCol w="2567520"/>
                <a:gridCol w="2567520"/>
              </a:tblGrid>
              <a:tr h="2922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Адаптація навчальної програми (розроблення на рівні школи власної навчальної програми з перерозподілом часу та результатів навчання)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Може бути використано, коли навчальні втрати значні та виявлені у більшості учнів на паралелі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Можливо системно вибудувати процес навчання та врахувати всі виявлені навчальні втрати у великої кількості учнів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Ризик незбалансованого підходу, якщо педагогічні колективи не мають досвіду у розроблені власних навчальних програм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Порушення наступності з іншими освітніми рівнями та закладами освіти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42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Застосування технології диференційованого навчання (створення різнорівневих класів або груп учнів у класі)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Може бути використано, якщо виявлено групи учнів з різним рівнем навчальних втрат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Можливість забезпечити різний ступінь педагогічної підтримки та адаптувати навчальну програму під освітні потреби окремих груп учнів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Times New Roman"/>
                          <a:ea typeface="Times New Roman"/>
                        </a:rPr>
                        <a:t>Може викликати зниження мотивації учнів у «слабких» групах, розшарування учнівської спільноти та психологічний дискомфорт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7" name="Таблица 9"/>
          <p:cNvGraphicFramePr/>
          <p:nvPr/>
        </p:nvGraphicFramePr>
        <p:xfrm>
          <a:off x="959040" y="224280"/>
          <a:ext cx="10270080" cy="394200"/>
        </p:xfrm>
        <a:graphic>
          <a:graphicData uri="http://schemas.openxmlformats.org/drawingml/2006/table">
            <a:tbl>
              <a:tblPr/>
              <a:tblGrid>
                <a:gridCol w="2567520"/>
                <a:gridCol w="2567520"/>
                <a:gridCol w="2567520"/>
                <a:gridCol w="2567520"/>
              </a:tblGrid>
              <a:tr h="39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Стратегія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Застосування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Переваги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strike="noStrike" spc="-1">
                          <a:solidFill>
                            <a:srgbClr val="666666"/>
                          </a:solidFill>
                          <a:latin typeface="Arial"/>
                          <a:ea typeface="Times New Roman"/>
                        </a:rPr>
                        <a:t>Недоліки</a:t>
                      </a:r>
                      <a:endParaRPr lang="uk-UA" sz="16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040" marR="95040" anchor="ctr">
                    <a:lnL w="12240">
                      <a:solidFill>
                        <a:srgbClr val="B4AAAA"/>
                      </a:solidFill>
                    </a:lnL>
                    <a:lnR w="12240">
                      <a:solidFill>
                        <a:srgbClr val="B4AAAA"/>
                      </a:solidFill>
                    </a:lnR>
                    <a:lnT w="12240">
                      <a:solidFill>
                        <a:srgbClr val="B4AAAA"/>
                      </a:solidFill>
                    </a:lnT>
                    <a:lnB w="12240">
                      <a:solidFill>
                        <a:srgbClr val="B4AAAA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Прямокутник 2"/>
          <p:cNvSpPr/>
          <p:nvPr/>
        </p:nvSpPr>
        <p:spPr>
          <a:xfrm>
            <a:off x="1828800" y="138240"/>
            <a:ext cx="6311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Шляхи вирішення проблеми</a:t>
            </a:r>
            <a:r>
              <a:rPr lang="uk-UA" sz="36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:</a:t>
            </a: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Прямокутник 3"/>
          <p:cNvSpPr/>
          <p:nvPr/>
        </p:nvSpPr>
        <p:spPr>
          <a:xfrm>
            <a:off x="1221840" y="862920"/>
            <a:ext cx="77320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- </a:t>
            </a:r>
            <a:r>
              <a:rPr lang="uk-UA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Індивідуальний підхід: розуміти, що кожна дитина навчається по-різному і має свої сильні та слабкі сторони. Враховувати індивідуальні потреби дитини. 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Прямокутник 4"/>
          <p:cNvSpPr/>
          <p:nvPr/>
        </p:nvSpPr>
        <p:spPr>
          <a:xfrm>
            <a:off x="2858400" y="2390400"/>
            <a:ext cx="60951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-Консультації з учнями для усунення прогалин із навчальних дисциплін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Прямокутник 5"/>
          <p:cNvSpPr/>
          <p:nvPr/>
        </p:nvSpPr>
        <p:spPr>
          <a:xfrm>
            <a:off x="2427480" y="4641120"/>
            <a:ext cx="60951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-</a:t>
            </a:r>
            <a:r>
              <a:rPr lang="uk-UA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Розробка завдань різних рівнів складності для окремих учнів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Прямокутник 6"/>
          <p:cNvSpPr/>
          <p:nvPr/>
        </p:nvSpPr>
        <p:spPr>
          <a:xfrm>
            <a:off x="1039680" y="3395160"/>
            <a:ext cx="71197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FFFF"/>
                </a:solidFill>
                <a:latin typeface="Tw Cen MT"/>
                <a:ea typeface="DejaVu Sans"/>
              </a:rPr>
              <a:t>-</a:t>
            </a:r>
            <a:r>
              <a:rPr lang="uk-UA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Використовувати години варіативної складової шляхом запровадження індивідуальних та групових консультацій учнів.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Прямокутник 7"/>
          <p:cNvSpPr/>
          <p:nvPr/>
        </p:nvSpPr>
        <p:spPr>
          <a:xfrm>
            <a:off x="4365000" y="5391360"/>
            <a:ext cx="60951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-Організовувати роботу пришкільних таборів (мовних, математичних, природничих тощо)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4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973880" y="267912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290880" y="174780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67040" y="367380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377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455840" y="459864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378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3335040" y="534132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6" descr="Дитина не хоче навчатись: що робити? - Nochdobra.com"/>
          <p:cNvPicPr/>
          <p:nvPr/>
        </p:nvPicPr>
        <p:blipFill>
          <a:blip r:embed="rId3"/>
          <a:stretch/>
        </p:blipFill>
        <p:spPr>
          <a:xfrm>
            <a:off x="9039960" y="1108800"/>
            <a:ext cx="2618640" cy="174240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8" descr="Дитина погано вчиться в школі: що робити"/>
          <p:cNvPicPr/>
          <p:nvPr/>
        </p:nvPicPr>
        <p:blipFill>
          <a:blip r:embed="rId4"/>
          <a:stretch/>
        </p:blipFill>
        <p:spPr>
          <a:xfrm>
            <a:off x="8176680" y="3088800"/>
            <a:ext cx="2847240" cy="159948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Дітей виховує не школа, – отець Сергій Тихон Кульбака"/>
          <p:cNvPicPr/>
          <p:nvPr/>
        </p:nvPicPr>
        <p:blipFill>
          <a:blip r:embed="rId5"/>
          <a:stretch/>
        </p:blipFill>
        <p:spPr>
          <a:xfrm>
            <a:off x="10349640" y="5477760"/>
            <a:ext cx="1507680" cy="124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2471760" y="78480"/>
            <a:ext cx="2904480" cy="15710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95400" y="1747800"/>
            <a:ext cx="2904480" cy="168048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95400" y="3843360"/>
            <a:ext cx="3158640" cy="1571040"/>
          </a:xfrm>
          <a:prstGeom prst="rect">
            <a:avLst/>
          </a:prstGeom>
          <a:ln w="0">
            <a:noFill/>
          </a:ln>
        </p:spPr>
      </p:pic>
      <p:pic>
        <p:nvPicPr>
          <p:cNvPr id="385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2612520" y="5212800"/>
            <a:ext cx="3210480" cy="1571040"/>
          </a:xfrm>
          <a:prstGeom prst="rect">
            <a:avLst/>
          </a:prstGeom>
          <a:ln w="0">
            <a:noFill/>
          </a:ln>
        </p:spPr>
      </p:pic>
      <p:pic>
        <p:nvPicPr>
          <p:cNvPr id="386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6797520" y="4946040"/>
            <a:ext cx="3174120" cy="171684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8993520" y="3420720"/>
            <a:ext cx="2904480" cy="157104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8730000" y="1499760"/>
            <a:ext cx="2904480" cy="1571040"/>
          </a:xfrm>
          <a:prstGeom prst="rect">
            <a:avLst/>
          </a:prstGeom>
          <a:ln w="0">
            <a:noFill/>
          </a:ln>
        </p:spPr>
      </p:pic>
      <p:pic>
        <p:nvPicPr>
          <p:cNvPr id="389" name="Picture 30" descr="Старый лист прокрутки пергаментной бумаги винтаж в возрасте или текстуры,  изолированные на белом фоне. | Премиум Фото"/>
          <p:cNvPicPr/>
          <p:nvPr/>
        </p:nvPicPr>
        <p:blipFill>
          <a:blip r:embed="rId2"/>
          <a:stretch/>
        </p:blipFill>
        <p:spPr>
          <a:xfrm>
            <a:off x="6428880" y="62640"/>
            <a:ext cx="2904480" cy="1571040"/>
          </a:xfrm>
          <a:prstGeom prst="rect">
            <a:avLst/>
          </a:prstGeom>
          <a:ln w="0">
            <a:noFill/>
          </a:ln>
        </p:spPr>
      </p:pic>
      <p:sp>
        <p:nvSpPr>
          <p:cNvPr id="390" name="Прямокутник 2"/>
          <p:cNvSpPr/>
          <p:nvPr/>
        </p:nvSpPr>
        <p:spPr>
          <a:xfrm>
            <a:off x="3410640" y="2030400"/>
            <a:ext cx="4885200" cy="277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u="sng" strike="noStrike" spc="-1">
                <a:solidFill>
                  <a:srgbClr val="0070C0"/>
                </a:solidFill>
                <a:uFillTx/>
                <a:latin typeface="Tw Cen MT"/>
                <a:ea typeface="DejaVu Sans"/>
              </a:rPr>
              <a:t>Кроки для унікальних потреб кожного учня:</a:t>
            </a: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Прямокутник 3"/>
          <p:cNvSpPr/>
          <p:nvPr/>
        </p:nvSpPr>
        <p:spPr>
          <a:xfrm>
            <a:off x="7165440" y="309960"/>
            <a:ext cx="143028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Оцінка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потреб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Прямокутник 4"/>
          <p:cNvSpPr/>
          <p:nvPr/>
        </p:nvSpPr>
        <p:spPr>
          <a:xfrm>
            <a:off x="9137880" y="1836000"/>
            <a:ext cx="20887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Визначення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 мети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Прямокутник 5"/>
          <p:cNvSpPr/>
          <p:nvPr/>
        </p:nvSpPr>
        <p:spPr>
          <a:xfrm>
            <a:off x="9258840" y="3647880"/>
            <a:ext cx="2373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Розробка індивідуального плану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Прямокутник 6"/>
          <p:cNvSpPr/>
          <p:nvPr/>
        </p:nvSpPr>
        <p:spPr>
          <a:xfrm>
            <a:off x="6970680" y="5460120"/>
            <a:ext cx="26506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Диференційоване навчання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Прямокутник 7"/>
          <p:cNvSpPr/>
          <p:nvPr/>
        </p:nvSpPr>
        <p:spPr>
          <a:xfrm>
            <a:off x="3265200" y="5586840"/>
            <a:ext cx="188460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Залучення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 ресурсів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Прямокутник 8"/>
          <p:cNvSpPr/>
          <p:nvPr/>
        </p:nvSpPr>
        <p:spPr>
          <a:xfrm>
            <a:off x="365400" y="4029120"/>
            <a:ext cx="26010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Спостереження та формувальна оцінка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Прямокутник 9"/>
          <p:cNvSpPr/>
          <p:nvPr/>
        </p:nvSpPr>
        <p:spPr>
          <a:xfrm>
            <a:off x="2760480" y="409320"/>
            <a:ext cx="300204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Співпраця з батьками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Прямокутник 12"/>
          <p:cNvSpPr/>
          <p:nvPr/>
        </p:nvSpPr>
        <p:spPr>
          <a:xfrm>
            <a:off x="-68400" y="1958400"/>
            <a:ext cx="30344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Забезпечення позитивної атмосфери</a:t>
            </a:r>
            <a:endParaRPr lang="uk-UA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838080" y="4784400"/>
            <a:ext cx="4279320" cy="816480"/>
          </a:xfrm>
          <a:prstGeom prst="rect">
            <a:avLst/>
          </a:prstGeom>
          <a:ln w="0">
            <a:noFill/>
          </a:ln>
        </p:spPr>
      </p:pic>
      <p:pic>
        <p:nvPicPr>
          <p:cNvPr id="400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5657760" y="5582520"/>
            <a:ext cx="6018840" cy="694800"/>
          </a:xfrm>
          <a:prstGeom prst="rect">
            <a:avLst/>
          </a:prstGeom>
          <a:ln w="0">
            <a:noFill/>
          </a:ln>
        </p:spPr>
      </p:pic>
      <p:pic>
        <p:nvPicPr>
          <p:cNvPr id="401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495000" y="3167280"/>
            <a:ext cx="3489120" cy="694800"/>
          </a:xfrm>
          <a:prstGeom prst="rect">
            <a:avLst/>
          </a:prstGeom>
          <a:ln w="0">
            <a:noFill/>
          </a:ln>
        </p:spPr>
      </p:pic>
      <p:pic>
        <p:nvPicPr>
          <p:cNvPr id="402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495000" y="1759320"/>
            <a:ext cx="2887560" cy="69480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4619520" y="1960920"/>
            <a:ext cx="2685600" cy="694800"/>
          </a:xfrm>
          <a:prstGeom prst="rect">
            <a:avLst/>
          </a:prstGeom>
          <a:ln w="0">
            <a:noFill/>
          </a:ln>
        </p:spPr>
      </p:pic>
      <p:pic>
        <p:nvPicPr>
          <p:cNvPr id="404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6058080" y="3819240"/>
            <a:ext cx="2904480" cy="694800"/>
          </a:xfrm>
          <a:prstGeom prst="rect">
            <a:avLst/>
          </a:prstGeom>
          <a:ln w="0">
            <a:noFill/>
          </a:ln>
        </p:spPr>
      </p:pic>
      <p:pic>
        <p:nvPicPr>
          <p:cNvPr id="405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8301960" y="2629800"/>
            <a:ext cx="2685600" cy="694800"/>
          </a:xfrm>
          <a:prstGeom prst="rect">
            <a:avLst/>
          </a:prstGeom>
          <a:ln w="0">
            <a:noFill/>
          </a:ln>
        </p:spPr>
      </p:pic>
      <p:pic>
        <p:nvPicPr>
          <p:cNvPr id="406" name="Picture 4" descr="Vintage Paper Background 6AF in 2023 | Vintage paper background, Old paper  background, Paper background design"/>
          <p:cNvPicPr/>
          <p:nvPr/>
        </p:nvPicPr>
        <p:blipFill>
          <a:blip r:embed="rId2"/>
          <a:stretch/>
        </p:blipFill>
        <p:spPr>
          <a:xfrm>
            <a:off x="8522280" y="1505160"/>
            <a:ext cx="3114720" cy="862920"/>
          </a:xfrm>
          <a:prstGeom prst="rect">
            <a:avLst/>
          </a:prstGeom>
          <a:ln w="0">
            <a:noFill/>
          </a:ln>
        </p:spPr>
      </p:pic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18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1" u="sng" strike="noStrike" cap="all" spc="-1">
                <a:solidFill>
                  <a:srgbClr val="0070C0"/>
                </a:solidFill>
                <a:uFillTx/>
                <a:latin typeface="Times New Roman"/>
              </a:rPr>
              <a:t>Використання інтерактивних методів навчання на уроках :</a:t>
            </a: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Прямокутник 2"/>
          <p:cNvSpPr/>
          <p:nvPr/>
        </p:nvSpPr>
        <p:spPr>
          <a:xfrm>
            <a:off x="8594280" y="1600920"/>
            <a:ext cx="26830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ігрові елементи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Прямокутник 3"/>
          <p:cNvSpPr/>
          <p:nvPr/>
        </p:nvSpPr>
        <p:spPr>
          <a:xfrm>
            <a:off x="8354880" y="2660400"/>
            <a:ext cx="243324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рольові ігри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Прямокутник 4"/>
          <p:cNvSpPr/>
          <p:nvPr/>
        </p:nvSpPr>
        <p:spPr>
          <a:xfrm>
            <a:off x="6112800" y="3905280"/>
            <a:ext cx="29300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графіки та схеми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Прямокутник 5"/>
          <p:cNvSpPr/>
          <p:nvPr/>
        </p:nvSpPr>
        <p:spPr>
          <a:xfrm>
            <a:off x="5689440" y="5611320"/>
            <a:ext cx="59551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віртуальні екскурсії та мультимедіа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Прямокутник 6"/>
          <p:cNvSpPr/>
          <p:nvPr/>
        </p:nvSpPr>
        <p:spPr>
          <a:xfrm>
            <a:off x="687960" y="1845360"/>
            <a:ext cx="26236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групова робота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Прямокутник 7"/>
          <p:cNvSpPr/>
          <p:nvPr/>
        </p:nvSpPr>
        <p:spPr>
          <a:xfrm>
            <a:off x="4912920" y="2035440"/>
            <a:ext cx="16894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проєкти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Прямокутник 8"/>
          <p:cNvSpPr/>
          <p:nvPr/>
        </p:nvSpPr>
        <p:spPr>
          <a:xfrm>
            <a:off x="358200" y="3167280"/>
            <a:ext cx="383364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інтерактивні додатки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Прямокутник 9"/>
          <p:cNvSpPr/>
          <p:nvPr/>
        </p:nvSpPr>
        <p:spPr>
          <a:xfrm>
            <a:off x="989280" y="4647240"/>
            <a:ext cx="412812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експерименти та досліди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838080" y="1326240"/>
            <a:ext cx="10514880" cy="429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2800" b="1" u="sng" strike="noStrike" spc="-1">
                <a:solidFill>
                  <a:srgbClr val="0070C0"/>
                </a:solidFill>
                <a:uFillTx/>
                <a:latin typeface="Times New Roman"/>
              </a:rPr>
              <a:t>Підтримка емоційного благополуччя (допомогти дитині впоратись з емоційними труднощами, які можуть впливати на навчання):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</a:t>
            </a: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 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позитивне навчальне середовище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 </a:t>
            </a: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  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емоційна відкритість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</a:t>
            </a: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стратегії управління емоціями 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</a:t>
            </a: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підтримка соціальних взаємин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  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використання хвилинки релаксації на уроках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253440" y="254520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18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253440" y="322236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19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239040" y="389916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0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224280" y="457632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1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200520" y="525312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2" name="Picture 4" descr="Як покращити успішність дитини у школі – Розвиток дитини"/>
          <p:cNvPicPr/>
          <p:nvPr/>
        </p:nvPicPr>
        <p:blipFill>
          <a:blip r:embed="rId3"/>
          <a:stretch/>
        </p:blipFill>
        <p:spPr>
          <a:xfrm>
            <a:off x="7981560" y="2846880"/>
            <a:ext cx="3234960" cy="212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920520" y="365040"/>
            <a:ext cx="10432440" cy="621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1" u="sng" strike="noStrike" spc="-1">
                <a:solidFill>
                  <a:srgbClr val="E6FFFF"/>
                </a:solidFill>
                <a:uFillTx/>
                <a:latin typeface="Times New Roman"/>
              </a:rPr>
              <a:t>Мотивація та підтримка: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-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показувати позитивний приклад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en-US" sz="2800" b="1" strike="noStrike" spc="-1">
                <a:solidFill>
                  <a:srgbClr val="E6FFFF"/>
                </a:solidFill>
                <a:latin typeface="Times New Roman"/>
              </a:rPr>
              <a:t>- </a:t>
            </a: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визнавати та підтримувати зусилля</a:t>
            </a: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 </a:t>
            </a: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створення реалістичних цілей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давати можливість вибору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підтримувати творчий підхід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розглядати помилки, як можливості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залучати батьків</a:t>
            </a: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uk-UA" sz="2800" b="1" strike="noStrike" spc="-1">
                <a:solidFill>
                  <a:srgbClr val="E6FFFF"/>
                </a:solidFill>
                <a:latin typeface="Times New Roman"/>
              </a:rPr>
              <a:t>- організувати стимулююче навчання</a:t>
            </a:r>
            <a:r>
              <a:rPr sz="2800"/>
              <a:t/>
            </a:r>
            <a:br>
              <a:rPr sz="2800"/>
            </a:b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4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51560" y="99648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5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27800" y="170640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6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12680" y="237708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7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27800" y="307728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8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92880" y="374904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29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42920" y="444960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30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38240" y="512136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31" name="Picture 4" descr="Олівець кліпарт. Безкоштовне завантаження. | Creazilla"/>
          <p:cNvPicPr/>
          <p:nvPr/>
        </p:nvPicPr>
        <p:blipFill>
          <a:blip r:embed="rId2"/>
          <a:stretch/>
        </p:blipFill>
        <p:spPr>
          <a:xfrm rot="13405200">
            <a:off x="133200" y="5781240"/>
            <a:ext cx="732240" cy="732240"/>
          </a:xfrm>
          <a:prstGeom prst="rect">
            <a:avLst/>
          </a:prstGeom>
          <a:ln w="0">
            <a:noFill/>
          </a:ln>
        </p:spPr>
      </p:pic>
      <p:pic>
        <p:nvPicPr>
          <p:cNvPr id="432" name="Picture 2" descr="Фон для презентации доска - 96 фото"/>
          <p:cNvPicPr/>
          <p:nvPr/>
        </p:nvPicPr>
        <p:blipFill>
          <a:blip r:embed="rId3"/>
          <a:stretch/>
        </p:blipFill>
        <p:spPr>
          <a:xfrm>
            <a:off x="7757280" y="3652200"/>
            <a:ext cx="4142880" cy="2319840"/>
          </a:xfrm>
          <a:prstGeom prst="rect">
            <a:avLst/>
          </a:prstGeom>
          <a:ln w="0">
            <a:noFill/>
          </a:ln>
        </p:spPr>
      </p:pic>
      <p:sp>
        <p:nvSpPr>
          <p:cNvPr id="433" name="Прямокутник 2"/>
          <p:cNvSpPr/>
          <p:nvPr/>
        </p:nvSpPr>
        <p:spPr>
          <a:xfrm>
            <a:off x="7711920" y="3652200"/>
            <a:ext cx="355896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(</a:t>
            </a:r>
            <a:r>
              <a:rPr lang="uk-UA" sz="1800" b="0" strike="noStrike" spc="-1">
                <a:solidFill>
                  <a:srgbClr val="82FFFF"/>
                </a:solidFill>
                <a:latin typeface="Tw Cen MT"/>
                <a:ea typeface="DejaVu Sans"/>
              </a:rPr>
              <a:t>створення мотивуючого середовища, в якому дитина відчуває підтримку вчителів та батьків,</a:t>
            </a:r>
            <a:r>
              <a:rPr lang="en-US" sz="1800" b="0" strike="noStrike" spc="-1">
                <a:solidFill>
                  <a:srgbClr val="82FFFF"/>
                </a:solidFill>
                <a:latin typeface="Tw Cen MT"/>
                <a:ea typeface="DejaVu Sans"/>
              </a:rPr>
              <a:t> </a:t>
            </a:r>
            <a:r>
              <a:rPr lang="uk-UA" sz="1800" b="0" strike="noStrike" spc="-1">
                <a:solidFill>
                  <a:srgbClr val="82FFFF"/>
                </a:solidFill>
                <a:latin typeface="Tw Cen MT"/>
                <a:ea typeface="DejaVu Sans"/>
              </a:rPr>
              <a:t>і спонукає її до досягнень успіху)</a:t>
            </a:r>
            <a:endParaRPr lang="uk-UA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4" name="Picture 4" descr="Як зацікавити дитину навчанням: лайфхаки від українських учителів | Нова  українська школа"/>
          <p:cNvPicPr/>
          <p:nvPr/>
        </p:nvPicPr>
        <p:blipFill>
          <a:blip r:embed="rId4"/>
          <a:stretch/>
        </p:blipFill>
        <p:spPr>
          <a:xfrm>
            <a:off x="7457400" y="196560"/>
            <a:ext cx="2618640" cy="1742400"/>
          </a:xfrm>
          <a:prstGeom prst="rect">
            <a:avLst/>
          </a:prstGeom>
          <a:ln w="0">
            <a:noFill/>
          </a:ln>
        </p:spPr>
      </p:pic>
      <p:pic>
        <p:nvPicPr>
          <p:cNvPr id="435" name="Picture 6" descr="Дитина не любить писати: що робити? – Розвиток дитини"/>
          <p:cNvPicPr/>
          <p:nvPr/>
        </p:nvPicPr>
        <p:blipFill>
          <a:blip r:embed="rId5"/>
          <a:stretch/>
        </p:blipFill>
        <p:spPr>
          <a:xfrm>
            <a:off x="8988840" y="1689120"/>
            <a:ext cx="2637720" cy="1732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5640" y="2606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Програма подолання освітніх втрат за </a:t>
            </a:r>
            <a:r>
              <a:rPr lang="uk-UA" b="1" dirty="0" smtClean="0"/>
              <a:t>2023-2024 </a:t>
            </a:r>
            <a:r>
              <a:rPr lang="uk-UA" b="1" dirty="0"/>
              <a:t>навчальний рік, викликаних реаліями військового часу, розрахований на </a:t>
            </a:r>
            <a:r>
              <a:rPr lang="uk-UA" b="1" dirty="0" smtClean="0"/>
              <a:t>2024-2025 </a:t>
            </a:r>
            <a:r>
              <a:rPr lang="uk-UA" b="1" dirty="0"/>
              <a:t>навчальний рік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13407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Провести  перші  </a:t>
            </a:r>
            <a:r>
              <a:rPr lang="uk-UA" dirty="0" err="1"/>
              <a:t>діагностувальні</a:t>
            </a:r>
            <a:r>
              <a:rPr lang="uk-UA" dirty="0"/>
              <a:t> роботи без оцінювання: з метою виявлення прогалин</a:t>
            </a:r>
            <a:r>
              <a:rPr lang="uk-UA" dirty="0" smtClean="0"/>
              <a:t>.(2 урок за календарним планом)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7768" y="216421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</a:t>
            </a:r>
            <a:r>
              <a:rPr lang="ru-RU" b="1" dirty="0">
                <a:solidFill>
                  <a:schemeClr val="bg1"/>
                </a:solidFill>
              </a:rPr>
              <a:t>’</a:t>
            </a:r>
            <a:r>
              <a:rPr lang="uk-UA" b="1" dirty="0">
                <a:solidFill>
                  <a:schemeClr val="bg1"/>
                </a:solidFill>
              </a:rPr>
              <a:t>ясувати пріоритетність тем, з яких виявлено найнижчі результати </a:t>
            </a:r>
            <a:r>
              <a:rPr lang="uk-UA" dirty="0"/>
              <a:t>.</a:t>
            </a: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0859"/>
              </p:ext>
            </p:extLst>
          </p:nvPr>
        </p:nvGraphicFramePr>
        <p:xfrm>
          <a:off x="1" y="2708920"/>
          <a:ext cx="5807967" cy="1384300"/>
        </p:xfrm>
        <a:graphic>
          <a:graphicData uri="http://schemas.openxmlformats.org/drawingml/2006/table">
            <a:tbl>
              <a:tblPr firstRow="1" firstCol="1" bandRow="1"/>
              <a:tblGrid>
                <a:gridCol w="3440799"/>
                <a:gridCol w="236716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Відповідно плану повторення, закріплення раніше вивчених тем, повторювати навчальний матеріал на відведених для цього уроках та індивідуальних консультаціях.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 тижні вересня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2024 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р.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744072" y="2726377"/>
            <a:ext cx="4655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Продовжити надолуження освітніх втрат через повторення базових знань кожної нової </a:t>
            </a:r>
            <a:r>
              <a:rPr lang="uk-UA" dirty="0" smtClean="0"/>
              <a:t>теми.(вересень-листопад)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9376" y="43651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Провести  ДР </a:t>
            </a:r>
            <a:r>
              <a:rPr lang="uk-UA" b="1" dirty="0" smtClean="0">
                <a:solidFill>
                  <a:schemeClr val="bg1"/>
                </a:solidFill>
              </a:rPr>
              <a:t>  </a:t>
            </a:r>
            <a:r>
              <a:rPr lang="uk-UA" b="1" dirty="0">
                <a:solidFill>
                  <a:schemeClr val="bg1"/>
                </a:solidFill>
              </a:rPr>
              <a:t>з метою перевірки  рівня подолання освітніх втрат.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66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060000" y="0"/>
            <a:ext cx="7199640" cy="66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lang="ru-RU" sz="3600" b="1" strike="noStrike" cap="all" spc="-1">
                <a:solidFill>
                  <a:srgbClr val="7030A0"/>
                </a:solidFill>
                <a:latin typeface="Times New Roman"/>
              </a:rPr>
              <a:t>Побажання вчителям та учням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lang="ru-RU" sz="3600" b="0" strike="noStrike" spc="-1">
                <a:solidFill>
                  <a:srgbClr val="FFFFFF"/>
                </a:solidFill>
                <a:latin typeface="Times New Roman"/>
              </a:rPr>
              <a:t>У час війни та відбудови надзвичайно важлива толерантність. Доцільно усвідомлювати, що ми всі маємо різний досвід, по-різному реагуємо на ситуацію, проявляємо себе, маємо різні думки. Добре, якщо намагатимемось почути та зрозуміти одне одного, це сприятиме єдності українців. Тож і надолуження матеріалу має відбуватися у дружній та спокійній атмосфері з упевненістю: разом ми здатні долати будь-які труднощі.</a:t>
            </a:r>
            <a:r>
              <a:rPr lang="en-US" sz="3600" b="0" strike="noStrike" cap="all" spc="-1">
                <a:solidFill>
                  <a:srgbClr val="FFFFFF"/>
                </a:solidFill>
                <a:latin typeface="Times New Roman"/>
              </a:rPr>
              <a:t> </a:t>
            </a:r>
            <a:r>
              <a:rPr sz="3600"/>
              <a:t/>
            </a:r>
            <a:br>
              <a:rPr sz="3600"/>
            </a:br>
            <a:r>
              <a:rPr lang="ru-RU" sz="3600" b="0" strike="noStrike" cap="all" spc="-1">
                <a:solidFill>
                  <a:srgbClr val="FFFFFF"/>
                </a:solidFill>
                <a:latin typeface="Tw Cen MT"/>
              </a:rPr>
              <a:t> </a:t>
            </a:r>
            <a:r>
              <a:rPr sz="3600"/>
              <a:t/>
            </a:r>
            <a:br>
              <a:rPr sz="3600"/>
            </a:b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404664"/>
            <a:ext cx="1036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Освітніми розривами (</a:t>
            </a:r>
            <a:r>
              <a:rPr lang="en-US" sz="4000" dirty="0"/>
              <a:t>educational gap, achievement gap) </a:t>
            </a:r>
            <a:r>
              <a:rPr lang="uk-UA" sz="4000" dirty="0"/>
              <a:t>можна назвати різницю в рівні результатів навчання між різними групами школярів, зумовлену сталими факторами. Наприклад, соціально-економічним статусом, </a:t>
            </a:r>
            <a:r>
              <a:rPr lang="uk-UA" sz="4000" dirty="0" err="1"/>
              <a:t>гендером</a:t>
            </a:r>
            <a:r>
              <a:rPr lang="uk-UA" sz="4000" dirty="0"/>
              <a:t>, регіоном проживання.</a:t>
            </a:r>
          </a:p>
        </p:txBody>
      </p:sp>
    </p:spTree>
    <p:extLst>
      <p:ext uri="{BB962C8B-B14F-4D97-AF65-F5344CB8AC3E}">
        <p14:creationId xmlns:p14="http://schemas.microsoft.com/office/powerpoint/2010/main" val="10271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488" y="548680"/>
            <a:ext cx="9937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Розриви в досягненнях констатують, коли одна група учнів (об’єднаних, наприклад, за расовою, етнічною приналежністю, статтю) перевершує іншу групу в середніх результатах навчання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 </a:t>
            </a:r>
            <a:r>
              <a:rPr lang="uk-UA" sz="3200" dirty="0"/>
              <a:t>Більшість розвинених країн досліджують освітні розриви та пропонують шляхи їхнього усунення через цілеспрямовану політику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2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404664"/>
            <a:ext cx="105131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Програми міжнародного оцінювання учнів </a:t>
            </a:r>
            <a:r>
              <a:rPr lang="en-US" sz="3200" dirty="0" smtClean="0"/>
              <a:t>PISA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 </a:t>
            </a:r>
            <a:r>
              <a:rPr lang="uk-UA" sz="3200" dirty="0"/>
              <a:t>Вони дають можливість простежити освітні розриви. </a:t>
            </a:r>
            <a:r>
              <a:rPr lang="uk-UA" sz="3200" dirty="0" smtClean="0"/>
              <a:t>Прослідковується залежність </a:t>
            </a:r>
            <a:r>
              <a:rPr lang="uk-UA" sz="3200" dirty="0"/>
              <a:t>між середнім рівнем успішності учнів і їхнім соціально-економічним індексом.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7688" y="364502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Отже, розриви — це відмінність у рівні середніх результатів навчання між групами, які спостерігаються і тоді, коли учні мають звичний доступ до освіти. А втрати зумовлені обмеженим доступом до освіти.</a:t>
            </a:r>
          </a:p>
        </p:txBody>
      </p:sp>
    </p:spTree>
    <p:extLst>
      <p:ext uri="{BB962C8B-B14F-4D97-AF65-F5344CB8AC3E}">
        <p14:creationId xmlns:p14="http://schemas.microsoft.com/office/powerpoint/2010/main" val="3669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Фон доска школьная серая (78 фото) » ФОНОВАЯ ГАЛЕРЕЯ КАТЕРИНЫ АСКВИТ"/>
          <p:cNvPicPr/>
          <p:nvPr/>
        </p:nvPicPr>
        <p:blipFill>
          <a:blip r:embed="rId2"/>
          <a:stretch/>
        </p:blipFill>
        <p:spPr>
          <a:xfrm>
            <a:off x="-18720" y="0"/>
            <a:ext cx="12210120" cy="6857280"/>
          </a:xfrm>
          <a:prstGeom prst="rect">
            <a:avLst/>
          </a:prstGeom>
          <a:ln w="0">
            <a:noFill/>
          </a:ln>
        </p:spPr>
      </p:pic>
      <p:sp>
        <p:nvSpPr>
          <p:cNvPr id="309" name="Прямокутник 2"/>
          <p:cNvSpPr/>
          <p:nvPr/>
        </p:nvSpPr>
        <p:spPr>
          <a:xfrm>
            <a:off x="-9360" y="142920"/>
            <a:ext cx="12113640" cy="22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000000"/>
                </a:solidFill>
                <a:latin typeface="Tw Cen MT"/>
                <a:ea typeface="DejaVu Sans"/>
              </a:rPr>
              <a:t>Значний вплив також накладається на освітні втрати, зумовлені у 2020—2021 роках пандемією COVID-19. Окрім безпосередньої зупинки освітнього процесу, що мав місце у всій країні після 24 лютого 2022 року, а також обмежень дистанційного навчання. 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Прямокутник 3"/>
          <p:cNvSpPr/>
          <p:nvPr/>
        </p:nvSpPr>
        <p:spPr>
          <a:xfrm>
            <a:off x="3906360" y="2002320"/>
            <a:ext cx="3761640" cy="344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4400" b="1" strike="noStrike" spc="-1">
                <a:solidFill>
                  <a:srgbClr val="FF0000"/>
                </a:solidFill>
                <a:latin typeface="Tw Cen MT"/>
                <a:ea typeface="DejaVu Sans"/>
              </a:rPr>
              <a:t>Чинники, які можуть впливати на освітні втрати:</a:t>
            </a:r>
            <a:endParaRPr lang="uk-UA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Picture 4" descr="Фон деревянные доски | Фото большого размера и векторный клипарт | CLIPARTO  / 3"/>
          <p:cNvPicPr/>
          <p:nvPr/>
        </p:nvPicPr>
        <p:blipFill>
          <a:blip r:embed="rId3"/>
          <a:stretch/>
        </p:blipFill>
        <p:spPr>
          <a:xfrm>
            <a:off x="682560" y="2514600"/>
            <a:ext cx="2414160" cy="1468800"/>
          </a:xfrm>
          <a:prstGeom prst="rect">
            <a:avLst/>
          </a:prstGeom>
          <a:ln w="0">
            <a:noFill/>
          </a:ln>
        </p:spPr>
      </p:pic>
      <p:sp>
        <p:nvSpPr>
          <p:cNvPr id="312" name="Прямокутник 4"/>
          <p:cNvSpPr/>
          <p:nvPr/>
        </p:nvSpPr>
        <p:spPr>
          <a:xfrm>
            <a:off x="766080" y="2612880"/>
            <a:ext cx="24512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2070B"/>
                </a:solidFill>
                <a:latin typeface="Times New Roman"/>
                <a:ea typeface="DejaVu Sans"/>
              </a:rPr>
              <a:t>бойові дії та 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2070B"/>
                </a:solidFill>
                <a:latin typeface="Times New Roman"/>
                <a:ea typeface="DejaVu Sans"/>
              </a:rPr>
              <a:t>окупація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Picture 4" descr="Фон деревянные доски | Фото большого размера и векторный клипарт | CLIPARTO  / 3"/>
          <p:cNvPicPr/>
          <p:nvPr/>
        </p:nvPicPr>
        <p:blipFill>
          <a:blip r:embed="rId3"/>
          <a:stretch/>
        </p:blipFill>
        <p:spPr>
          <a:xfrm>
            <a:off x="7828200" y="1905840"/>
            <a:ext cx="2414160" cy="1468800"/>
          </a:xfrm>
          <a:prstGeom prst="rect">
            <a:avLst/>
          </a:prstGeom>
          <a:ln w="0">
            <a:noFill/>
          </a:ln>
        </p:spPr>
      </p:pic>
      <p:sp>
        <p:nvSpPr>
          <p:cNvPr id="314" name="Прямокутник 5"/>
          <p:cNvSpPr/>
          <p:nvPr/>
        </p:nvSpPr>
        <p:spPr>
          <a:xfrm>
            <a:off x="8012160" y="1828080"/>
            <a:ext cx="2230200" cy="252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повітряні тривоги, мінування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5" name="Picture 4" descr="Фон деревянные доски | Фото большого размера и векторный клипарт | CLIPARTO  / 3"/>
          <p:cNvPicPr/>
          <p:nvPr/>
        </p:nvPicPr>
        <p:blipFill>
          <a:blip r:embed="rId3"/>
          <a:stretch/>
        </p:blipFill>
        <p:spPr>
          <a:xfrm>
            <a:off x="8150040" y="3520080"/>
            <a:ext cx="2414160" cy="1468800"/>
          </a:xfrm>
          <a:prstGeom prst="rect">
            <a:avLst/>
          </a:prstGeom>
          <a:ln w="0">
            <a:noFill/>
          </a:ln>
        </p:spPr>
      </p:pic>
      <p:sp>
        <p:nvSpPr>
          <p:cNvPr id="316" name="Прямокутник 6"/>
          <p:cNvSpPr/>
          <p:nvPr/>
        </p:nvSpPr>
        <p:spPr>
          <a:xfrm>
            <a:off x="8357040" y="3458880"/>
            <a:ext cx="2378160" cy="203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виїзд учнівства     за кордон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Picture 4" descr="Фон деревянные доски | Фото большого размера и векторный клипарт | CLIPARTO  / 3"/>
          <p:cNvPicPr/>
          <p:nvPr/>
        </p:nvPicPr>
        <p:blipFill>
          <a:blip r:embed="rId3"/>
          <a:stretch/>
        </p:blipFill>
        <p:spPr>
          <a:xfrm>
            <a:off x="6550200" y="5116680"/>
            <a:ext cx="2414160" cy="1468800"/>
          </a:xfrm>
          <a:prstGeom prst="rect">
            <a:avLst/>
          </a:prstGeom>
          <a:ln w="0">
            <a:noFill/>
          </a:ln>
        </p:spPr>
      </p:pic>
      <p:sp>
        <p:nvSpPr>
          <p:cNvPr id="318" name="Прямокутник 7"/>
          <p:cNvSpPr/>
          <p:nvPr/>
        </p:nvSpPr>
        <p:spPr>
          <a:xfrm>
            <a:off x="6782040" y="5112000"/>
            <a:ext cx="245916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переїзд у межах України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Picture 4" descr="Фон деревянные доски | Фото большого размера и векторный клипарт | CLIPARTO  / 3"/>
          <p:cNvPicPr/>
          <p:nvPr/>
        </p:nvPicPr>
        <p:blipFill>
          <a:blip r:embed="rId3"/>
          <a:stretch/>
        </p:blipFill>
        <p:spPr>
          <a:xfrm>
            <a:off x="3542760" y="5047200"/>
            <a:ext cx="2567520" cy="14688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4" descr="Фон деревянные доски | Фото большого размера и векторный клипарт | CLIPARTO  / 3"/>
          <p:cNvPicPr/>
          <p:nvPr/>
        </p:nvPicPr>
        <p:blipFill>
          <a:blip r:embed="rId3"/>
          <a:stretch/>
        </p:blipFill>
        <p:spPr>
          <a:xfrm>
            <a:off x="644040" y="4637880"/>
            <a:ext cx="2414160" cy="1468800"/>
          </a:xfrm>
          <a:prstGeom prst="rect">
            <a:avLst/>
          </a:prstGeom>
          <a:ln w="0">
            <a:noFill/>
          </a:ln>
        </p:spPr>
      </p:pic>
      <p:sp>
        <p:nvSpPr>
          <p:cNvPr id="321" name="Прямокутник 10"/>
          <p:cNvSpPr/>
          <p:nvPr/>
        </p:nvSpPr>
        <p:spPr>
          <a:xfrm>
            <a:off x="592920" y="4637880"/>
            <a:ext cx="2671920" cy="191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відключення </a:t>
            </a:r>
            <a:r>
              <a:rPr lang="uk-UA" sz="28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електроенергії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кутник 16"/>
          <p:cNvSpPr/>
          <p:nvPr/>
        </p:nvSpPr>
        <p:spPr>
          <a:xfrm>
            <a:off x="3542760" y="5104800"/>
            <a:ext cx="3102480" cy="22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1" strike="noStrike" spc="-1">
                <a:solidFill>
                  <a:srgbClr val="000000"/>
                </a:solidFill>
                <a:latin typeface="Tw Cen MT"/>
                <a:ea typeface="DejaVu Sans"/>
              </a:rPr>
              <a:t>руйнування значної частини закладів освіти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8" descr="Фон школьная доска (43 фото)"/>
          <p:cNvPicPr/>
          <p:nvPr/>
        </p:nvPicPr>
        <p:blipFill>
          <a:blip r:embed="rId2"/>
          <a:stretch/>
        </p:blipFill>
        <p:spPr>
          <a:xfrm>
            <a:off x="0" y="-23040"/>
            <a:ext cx="12191400" cy="6854760"/>
          </a:xfrm>
          <a:prstGeom prst="rect">
            <a:avLst/>
          </a:prstGeom>
          <a:ln w="0">
            <a:noFill/>
          </a:ln>
        </p:spPr>
      </p:pic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58440" y="1235880"/>
            <a:ext cx="8348760" cy="291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0" strike="noStrike" cap="all" spc="-1">
                <a:solidFill>
                  <a:srgbClr val="FFFFFF"/>
                </a:solidFill>
                <a:latin typeface="Tw Cen MT"/>
              </a:rPr>
              <a:t> </a:t>
            </a:r>
            <a:r>
              <a:rPr sz="3600"/>
              <a:t/>
            </a:r>
            <a:br>
              <a:rPr sz="3600"/>
            </a:br>
            <a:r>
              <a:rPr lang="uk-UA" sz="4000" b="0" strike="noStrike" cap="all" spc="-1">
                <a:solidFill>
                  <a:srgbClr val="000000"/>
                </a:solidFill>
                <a:latin typeface="Times New Roman"/>
              </a:rPr>
              <a:t>. </a:t>
            </a:r>
            <a:r>
              <a:rPr sz="4000"/>
              <a:t/>
            </a:r>
            <a:br>
              <a:rPr sz="4000"/>
            </a:b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26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27" name="Прямоугольник 4"/>
          <p:cNvSpPr/>
          <p:nvPr/>
        </p:nvSpPr>
        <p:spPr>
          <a:xfrm>
            <a:off x="344880" y="580680"/>
            <a:ext cx="8159760" cy="534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3600" b="1" strike="noStrike" spc="-1">
                <a:solidFill>
                  <a:srgbClr val="FFC000"/>
                </a:solidFill>
                <a:latin typeface="stk"/>
                <a:ea typeface="Times New Roman"/>
              </a:rPr>
              <a:t>Які проблеми виникають в учнів?</a:t>
            </a: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BDD7EE"/>
                </a:solidFill>
                <a:latin typeface="stk"/>
                <a:ea typeface="Times New Roman"/>
              </a:rPr>
              <a:t>Навчання під час війни ускладнене тим, що всі учасники освітнього процесу перебувають у різних умовах. Відтак складно організувати рівний доступ до освіти. </a:t>
            </a: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2" descr="страница 3 | Фото Меловая доска, более 73 000 качественных бесплатных  стоковых фото"/>
          <p:cNvPicPr/>
          <p:nvPr/>
        </p:nvPicPr>
        <p:blipFill>
          <a:blip r:embed="rId2"/>
          <a:stretch/>
        </p:blipFill>
        <p:spPr>
          <a:xfrm>
            <a:off x="0" y="0"/>
            <a:ext cx="12191400" cy="6859440"/>
          </a:xfrm>
          <a:prstGeom prst="rect">
            <a:avLst/>
          </a:prstGeom>
          <a:ln w="0">
            <a:noFill/>
          </a:ln>
        </p:spPr>
      </p:pic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036960" y="1595160"/>
            <a:ext cx="8881920" cy="306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100" b="1" strike="noStrike" spc="-1">
                <a:solidFill>
                  <a:srgbClr val="E6FFFF"/>
                </a:solidFill>
                <a:latin typeface="Tw Cen MT"/>
              </a:rPr>
              <a:t>Зміни місця проживання, навіть у межах нашої країни супроводжується суттєвими труднощами для родини як побутового, так і економічного, а особливо психоемоційного характеру. Та у частин неможливе повноцінне навчання. Для дітей які виїхали за кордон додається проблема мови навчання. Для учнів, які відвідують заклади за кордоном та бажають продовжувати навчання за українськими програмами дистанційно – це досить проблематично та велике навантаження для дітей . через необхідність опанування двох різних програм одночасно, діти втомлюються від великого навантаження та втрачають інтерес до навчання</a:t>
            </a:r>
            <a:r>
              <a:rPr lang="uk-UA" sz="2800" b="0" strike="noStrike" spc="-1">
                <a:solidFill>
                  <a:srgbClr val="E6FFFF"/>
                </a:solidFill>
                <a:latin typeface="Tw Cen MT"/>
              </a:rPr>
              <a:t>.</a:t>
            </a:r>
            <a:endParaRPr lang="uk-UA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8" descr="Фон школьная доска (43 фото)"/>
          <p:cNvPicPr/>
          <p:nvPr/>
        </p:nvPicPr>
        <p:blipFill>
          <a:blip r:embed="rId2"/>
          <a:stretch/>
        </p:blipFill>
        <p:spPr>
          <a:xfrm>
            <a:off x="0" y="-23040"/>
            <a:ext cx="12191400" cy="6854760"/>
          </a:xfrm>
          <a:prstGeom prst="rect">
            <a:avLst/>
          </a:prstGeom>
          <a:ln w="0">
            <a:noFill/>
          </a:ln>
        </p:spPr>
      </p:pic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58440" y="1235880"/>
            <a:ext cx="8348760" cy="291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uk-UA" sz="3600" b="0" strike="noStrike" cap="all" spc="-1">
                <a:solidFill>
                  <a:srgbClr val="FFFFFF"/>
                </a:solidFill>
                <a:latin typeface="Tw Cen MT"/>
              </a:rPr>
              <a:t> </a:t>
            </a:r>
            <a:r>
              <a:rPr sz="3600"/>
              <a:t/>
            </a:r>
            <a:br>
              <a:rPr sz="3600"/>
            </a:br>
            <a:r>
              <a:rPr lang="uk-UA" sz="4000" b="0" strike="noStrike" cap="all" spc="-1">
                <a:solidFill>
                  <a:srgbClr val="000000"/>
                </a:solidFill>
                <a:latin typeface="Times New Roman"/>
              </a:rPr>
              <a:t>. </a:t>
            </a:r>
            <a:r>
              <a:rPr sz="4000"/>
              <a:t/>
            </a:r>
            <a:br>
              <a:rPr sz="4000"/>
            </a:br>
            <a:endParaRPr lang="uk-UA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33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uk-UA" sz="1800" b="0" strike="noStrike" spc="-1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sp>
        <p:nvSpPr>
          <p:cNvPr id="334" name="Прямоугольник 4"/>
          <p:cNvSpPr/>
          <p:nvPr/>
        </p:nvSpPr>
        <p:spPr>
          <a:xfrm>
            <a:off x="344880" y="580680"/>
            <a:ext cx="815976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3600" b="0" strike="noStrike" spc="-1">
                <a:solidFill>
                  <a:srgbClr val="BDD7EE"/>
                </a:solidFill>
                <a:latin typeface="stk"/>
                <a:ea typeface="Times New Roman"/>
              </a:rPr>
              <a:t>. </a:t>
            </a:r>
            <a:endParaRPr lang="uk-UA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Прямоугольник 5"/>
          <p:cNvSpPr/>
          <p:nvPr/>
        </p:nvSpPr>
        <p:spPr>
          <a:xfrm>
            <a:off x="344880" y="389520"/>
            <a:ext cx="8473320" cy="49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3200" b="1" strike="noStrike" spc="-1">
                <a:solidFill>
                  <a:srgbClr val="00B0F0"/>
                </a:solidFill>
                <a:latin typeface="stk"/>
                <a:ea typeface="Times New Roman"/>
              </a:rPr>
              <a:t>Як впливає на навчання психоемоційний стан дітей?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3200" b="0" strike="noStrike" spc="-1">
                <a:solidFill>
                  <a:srgbClr val="E6FFFF"/>
                </a:solidFill>
                <a:latin typeface="stk"/>
                <a:ea typeface="Times New Roman"/>
              </a:rPr>
              <a:t>Усі учні відчувають важкий психологічний стан, зумовлений загальною ситуацією та подіями, свідками яких вони стали. Але зрозуміло, що стани ці різні і досвід війни у кожного свій.</a:t>
            </a:r>
            <a:endParaRPr lang="uk-UA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тур">
  <a:themeElements>
    <a:clrScheme name="Контур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ур">
  <a:themeElements>
    <a:clrScheme name="Контур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1581</Words>
  <Application>Microsoft Office PowerPoint</Application>
  <PresentationFormat>Произвольный</PresentationFormat>
  <Paragraphs>212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Контур</vt:lpstr>
      <vt:lpstr>Контур</vt:lpstr>
      <vt:lpstr>Office Theme</vt:lpstr>
      <vt:lpstr>Освітні втрати та шляхи їх подолання.</vt:lpstr>
      <vt:lpstr>Освітні втрати — це прогалини у знаннях і навичках, які виникають в учнівства під час освітнього процесу у порівнянні зі стандартами освіти та очікуваними результатами навчальних здобутків.  </vt:lpstr>
      <vt:lpstr>Презентация PowerPoint</vt:lpstr>
      <vt:lpstr>Презентация PowerPoint</vt:lpstr>
      <vt:lpstr>Презентация PowerPoint</vt:lpstr>
      <vt:lpstr>Презентация PowerPoint</vt:lpstr>
      <vt:lpstr>  .  </vt:lpstr>
      <vt:lpstr>Зміни місця проживання, навіть у межах нашої країни супроводжується суттєвими труднощами для родини як побутового, так і економічного, а особливо психоемоційного характеру. Та у частин неможливе повноцінне навчання. Для дітей які виїхали за кордон додається проблема мови навчання. Для учнів, які відвідують заклади за кордоном та бажають продовжувати навчання за українськими програмами дистанційно – це досить проблематично та велике навантаження для дітей . через необхідність опанування двох різних програм одночасно, діти втомлюються від великого навантаження та втрачають інтерес до навчання.</vt:lpstr>
      <vt:lpstr>  .  </vt:lpstr>
      <vt:lpstr>  .  </vt:lpstr>
      <vt:lpstr>  .  </vt:lpstr>
      <vt:lpstr>        </vt:lpstr>
      <vt:lpstr>        </vt:lpstr>
      <vt:lpstr>        </vt:lpstr>
      <vt:lpstr>        </vt:lpstr>
      <vt:lpstr>        </vt:lpstr>
      <vt:lpstr>3. Шляхи та інструменти подолання освітніх втрат та освітніх розривів:</vt:lpstr>
      <vt:lpstr>        </vt:lpstr>
      <vt:lpstr>Стратегії компенсації навчальних втрат 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інтерактивних методів навчання на уроках : </vt:lpstr>
      <vt:lpstr>Підтримка емоційного благополуччя (допомогти дитині впоратись з емоційними труднощами, які можуть впливати на навчання):  -   позитивне навчальне середовище      емоційна відкритість  -  стратегії управління емоціями   -  підтримка соціальних взаємин     використання хвилинки релаксації на уроках</vt:lpstr>
      <vt:lpstr>Мотивація та підтримка:  - показувати позитивний приклад  - визнавати та підтримувати зусилля   - створення реалістичних цілей  - давати можливість вибору  - підтримувати творчий підхід  - розглядати помилки, як можливості  - залучати батьків  - організувати стимулююче навчання </vt:lpstr>
      <vt:lpstr>Презентация PowerPoint</vt:lpstr>
      <vt:lpstr>  Побажання вчителям та учням  У час війни та відбудови надзвичайно важлива толерантність. Доцільно усвідомлювати, що ми всі маємо різний досвід, по-різному реагуємо на ситуацію, проявляємо себе, маємо різні думки. Добре, якщо намагатимемось почути та зрозуміти одне одного, це сприятиме єдності українців. Тож і надолуження матеріалу має відбуватися у дружній та спокійній атмосфері з упевненістю: разом ми здатні долати будь-які труднощі. 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Освітні втрати в початковій школі та шляхи їх подолання.</dc:title>
  <dc:subject/>
  <dc:creator>ROZUMNYKY</dc:creator>
  <dc:description/>
  <cp:lastModifiedBy>TPCUser</cp:lastModifiedBy>
  <cp:revision>50</cp:revision>
  <dcterms:created xsi:type="dcterms:W3CDTF">2023-10-14T07:12:13Z</dcterms:created>
  <dcterms:modified xsi:type="dcterms:W3CDTF">2024-08-29T17:24:04Z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20</vt:i4>
  </property>
</Properties>
</file>