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1" r:id="rId2"/>
    <p:sldId id="272" r:id="rId3"/>
    <p:sldId id="288" r:id="rId4"/>
    <p:sldId id="256" r:id="rId5"/>
    <p:sldId id="257" r:id="rId6"/>
    <p:sldId id="258" r:id="rId7"/>
    <p:sldId id="269" r:id="rId8"/>
    <p:sldId id="280" r:id="rId9"/>
    <p:sldId id="274" r:id="rId10"/>
    <p:sldId id="286" r:id="rId11"/>
    <p:sldId id="273" r:id="rId12"/>
    <p:sldId id="263" r:id="rId13"/>
    <p:sldId id="264" r:id="rId14"/>
    <p:sldId id="265" r:id="rId15"/>
    <p:sldId id="292" r:id="rId16"/>
    <p:sldId id="266" r:id="rId17"/>
    <p:sldId id="267" r:id="rId18"/>
    <p:sldId id="275" r:id="rId19"/>
    <p:sldId id="276" r:id="rId20"/>
    <p:sldId id="277" r:id="rId21"/>
    <p:sldId id="283" r:id="rId22"/>
    <p:sldId id="259" r:id="rId23"/>
    <p:sldId id="290" r:id="rId24"/>
    <p:sldId id="291" r:id="rId25"/>
    <p:sldId id="270" r:id="rId26"/>
    <p:sldId id="26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096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6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097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097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0980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5966CF3-9EF3-4063-A7E4-F1D7CAC88863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40981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0982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184DFC-BBE7-4392-B03B-8A9C6ADC1E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6D2C3E-40A0-4539-9B37-7BAC2596D81D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7EFC0-4528-41CC-A20C-BBC8901BAF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C3EE59-D614-4138-B17D-0ED014298EC5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F36D4-0234-4997-A128-D1FD413971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22D867-B340-400C-A95B-08EAC5690E6C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B8088-6CB7-4BF5-9AD1-233375D623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ED091E-B77C-426E-8993-6FC9356CD33C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97212-A957-4FB4-B709-F12CB0C0C8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AB78F-E8DE-420D-924D-B2FC3327E3D8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23819-37A2-463C-96CE-F6CA273976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66826-93BA-4EE8-BDBD-12C2B92D4154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FB5762-A92F-4EEF-92A7-B17049ACC9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8F91A5-3422-4C04-B536-17AC3B253E89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544FB-8CAD-448F-BB66-E7734F0214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3011CB-3461-4767-B77B-12E9677F41F9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A8DC0-D13C-45DE-A028-8DB15078B7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9930F-C43A-4C23-9494-BE1B5769E890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621D1-C04D-44C6-A584-699BF89B6D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51D908-9F85-4DC6-B8DA-DABF69086D7D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0C4FE-0C58-4B49-A5DA-223FA9A0C2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3993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4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95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D204C83-463C-4014-BA29-FC5706932C7A}" type="datetimeFigureOut">
              <a:rPr lang="ru-RU"/>
              <a:pPr/>
              <a:t>11.04.2016</a:t>
            </a:fld>
            <a:endParaRPr lang="ru-RU"/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995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AB104C1-83F2-44E9-9F28-8D87C168862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99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metodportal.com/taxonomy/term/51-&#1074;&#1089;&#1077;&#1091;&#1082;&#1088;&#1072;&#1111;&#1085;&#1089;&#1100;&#1082;&#1072;" TargetMode="External"/><Relationship Id="rId2" Type="http://schemas.openxmlformats.org/officeDocument/2006/relationships/hyperlink" Target="http://metodportal.com/node/580-&#1089;&#1072;&#1081;&#1090;&#1080;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9144000" cy="5721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sz="4400" b="1" i="1">
                <a:latin typeface="Times New Roman" pitchFamily="18" charset="0"/>
              </a:rPr>
              <a:t>Мобільно </a:t>
            </a:r>
            <a:r>
              <a:rPr lang="ru-RU" sz="4400" b="1" i="1">
                <a:latin typeface="Times New Roman" pitchFamily="18" charset="0"/>
              </a:rPr>
              <a:t>зорієнтоване навчальне середовище - це штучно</a:t>
            </a:r>
            <a:r>
              <a:rPr lang="en-US" sz="4400" b="1" i="1">
                <a:latin typeface="Times New Roman" pitchFamily="18" charset="0"/>
              </a:rPr>
              <a:t> </a:t>
            </a:r>
            <a:r>
              <a:rPr lang="ru-RU" sz="4400" b="1" i="1">
                <a:latin typeface="Times New Roman" pitchFamily="18" charset="0"/>
              </a:rPr>
              <a:t>побудована система, що за допомогою мобільних сервісів забезпечує навчальну  групову співпрацю педагогів та учнів для ефективного, безпечного досягнення дидактичних цілей.</a:t>
            </a:r>
            <a:r>
              <a:rPr lang="ru-RU" sz="44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ru-RU" i="1"/>
              <a:t>Крім занять у класі, учні можуть вести пошук додаткової інформації  самостійно. Можуть обмінюватися отриманими знаннями, об'єднуватися з іншими класами, осмислювати отриману інформацію і публікувати свої авторські матеріали в Інтернет. </a:t>
            </a:r>
          </a:p>
          <a:p>
            <a:r>
              <a:rPr lang="ru-RU" i="1"/>
              <a:t>Навчання за допомогою ресурсів Мережі неминуче призводить до виходу учнів і педагогів за рамки уроку і предмета.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0350"/>
            <a:ext cx="8507413" cy="62642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i="1">
                <a:solidFill>
                  <a:srgbClr val="009900"/>
                </a:solidFill>
              </a:rPr>
              <a:t>Основна мета уроку з використанням ресурсів мережі Інтернет відповідає триєдиній дидактичній меті уроку: </a:t>
            </a:r>
          </a:p>
          <a:p>
            <a:pPr>
              <a:lnSpc>
                <a:spcPct val="90000"/>
              </a:lnSpc>
            </a:pPr>
            <a:r>
              <a:rPr lang="ru-RU" sz="2800" i="1"/>
              <a:t>Освітній аспект: сприйняття учнями навчального матеріалу, осмислення зв'язків і відносин в об'єктах вивчення.</a:t>
            </a:r>
          </a:p>
          <a:p>
            <a:pPr>
              <a:lnSpc>
                <a:spcPct val="90000"/>
              </a:lnSpc>
            </a:pPr>
            <a:r>
              <a:rPr lang="ru-RU" sz="2800" i="1"/>
              <a:t> Розвиваючий аспект: розвиток пізнавального інтересу в учнів, уміння узагальнювати, аналізувати, порівнювати, активізація творчої діяльності учнів. </a:t>
            </a:r>
          </a:p>
          <a:p>
            <a:pPr>
              <a:lnSpc>
                <a:spcPct val="90000"/>
              </a:lnSpc>
            </a:pPr>
            <a:r>
              <a:rPr lang="ru-RU" sz="2800" i="1"/>
              <a:t>Виховний аспект: виховання наукового світогляду, вміння чітко організувати самостійну та групову роботу, виховання почуття товариства, взаємодопомоги.</a:t>
            </a: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74638"/>
            <a:ext cx="8291512" cy="1641475"/>
          </a:xfrm>
        </p:spPr>
        <p:txBody>
          <a:bodyPr anchorCtr="0"/>
          <a:lstStyle/>
          <a:p>
            <a:r>
              <a:rPr lang="ru-RU" sz="4000" b="1">
                <a:solidFill>
                  <a:schemeClr val="hlink"/>
                </a:solidFill>
              </a:rPr>
              <a:t>Зміст мобільно зорієнтованого навчального середовища:</a:t>
            </a:r>
            <a:r>
              <a:rPr lang="ru-RU" sz="4000">
                <a:solidFill>
                  <a:schemeClr val="hlink"/>
                </a:solidFill>
              </a:rPr>
              <a:t/>
            </a:r>
            <a:br>
              <a:rPr lang="ru-RU" sz="4000">
                <a:solidFill>
                  <a:schemeClr val="hlink"/>
                </a:solidFill>
              </a:rPr>
            </a:br>
            <a:endParaRPr lang="ru-RU" sz="4000">
              <a:solidFill>
                <a:schemeClr val="hlink"/>
              </a:solidFill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4000" b="1">
                <a:latin typeface="Times New Roman" pitchFamily="18" charset="0"/>
              </a:rPr>
              <a:t>методичне забезпечення вчителя</a:t>
            </a:r>
          </a:p>
          <a:p>
            <a:r>
              <a:rPr lang="ru-RU" sz="4000" b="1">
                <a:latin typeface="Times New Roman" pitchFamily="18" charset="0"/>
              </a:rPr>
              <a:t>конспекти до уроків</a:t>
            </a:r>
          </a:p>
          <a:p>
            <a:r>
              <a:rPr lang="ru-RU" sz="4000" b="1">
                <a:latin typeface="Times New Roman" pitchFamily="18" charset="0"/>
              </a:rPr>
              <a:t>електронні освітні ресурси</a:t>
            </a:r>
          </a:p>
          <a:p>
            <a:r>
              <a:rPr lang="ru-RU" sz="4000" b="1">
                <a:latin typeface="Times New Roman" pitchFamily="18" charset="0"/>
              </a:rPr>
              <a:t>завдання олімпіад, конкурсів, МАН</a:t>
            </a:r>
          </a:p>
          <a:p>
            <a:endParaRPr lang="ru-RU" sz="40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274638"/>
            <a:ext cx="8569325" cy="1282700"/>
          </a:xfrm>
        </p:spPr>
        <p:txBody>
          <a:bodyPr anchorCtr="0"/>
          <a:lstStyle/>
          <a:p>
            <a:pPr algn="l"/>
            <a:r>
              <a:rPr lang="uk-UA" sz="3200" b="1">
                <a:solidFill>
                  <a:schemeClr val="hlink"/>
                </a:solidFill>
              </a:rPr>
              <a:t>Мобільні </a:t>
            </a:r>
            <a:r>
              <a:rPr lang="ru-RU" sz="3200" b="1">
                <a:solidFill>
                  <a:schemeClr val="hlink"/>
                </a:solidFill>
              </a:rPr>
              <a:t>інструменти організації спілкування на уроках і для самостійної роботи</a:t>
            </a:r>
            <a:r>
              <a:rPr lang="ru-RU" sz="3600" b="1">
                <a:solidFill>
                  <a:schemeClr val="hlink"/>
                </a:solidFill>
              </a:rPr>
              <a:t>.</a:t>
            </a:r>
            <a:r>
              <a:rPr lang="ru-RU" sz="4000"/>
              <a:t> 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700213"/>
            <a:ext cx="8785225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/>
              <a:t>Електронна пошта: - </a:t>
            </a:r>
            <a:r>
              <a:rPr lang="ru-RU" sz="2800" b="1" i="1"/>
              <a:t>повідомлення від учителя учням (наприклад, учитель надсилає листа з коментарями та оцінками за контрольну роботу ; - обмін документами між учителем та учнями); </a:t>
            </a:r>
          </a:p>
          <a:p>
            <a:pPr>
              <a:lnSpc>
                <a:spcPct val="90000"/>
              </a:lnSpc>
            </a:pPr>
            <a:r>
              <a:rPr lang="ru-RU" sz="2800" b="1" i="1"/>
              <a:t>- рольове листування (наприклад, група учнів створює колективний лист від імені читача, адресований літературному герою, інша група відповідає на цей лист від імені героя);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9144000" cy="1228725"/>
          </a:xfrm>
        </p:spPr>
        <p:txBody>
          <a:bodyPr anchorCtr="0"/>
          <a:lstStyle/>
          <a:p>
            <a:r>
              <a:rPr lang="uk-UA" sz="3200" b="1">
                <a:solidFill>
                  <a:schemeClr val="hlink"/>
                </a:solidFill>
              </a:rPr>
              <a:t>Мобільні </a:t>
            </a:r>
            <a:r>
              <a:rPr lang="ru-RU" sz="3200" b="1">
                <a:solidFill>
                  <a:schemeClr val="hlink"/>
                </a:solidFill>
              </a:rPr>
              <a:t>інструменти організації спілкування на уроках української мови та літератури і для самостійної роботи</a:t>
            </a:r>
            <a:r>
              <a:rPr lang="ru-RU" sz="36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 Онлайн-опитування за допомогою форм Google, Microsoft та ін.: </a:t>
            </a:r>
          </a:p>
          <a:p>
            <a:pPr>
              <a:lnSpc>
                <a:spcPct val="80000"/>
              </a:lnSpc>
            </a:pPr>
            <a:r>
              <a:rPr lang="ru-RU" sz="2800"/>
              <a:t>тестування учнів (наприклад, учитель готує тест на основі онлайн-форм </a:t>
            </a:r>
          </a:p>
          <a:p>
            <a:pPr>
              <a:lnSpc>
                <a:spcPct val="80000"/>
              </a:lnSpc>
            </a:pPr>
            <a:r>
              <a:rPr lang="ru-RU" sz="2800"/>
              <a:t>Спільна робота з документами (Google Docs, Microsoft Web Apps та ін.):  спільне створення нового або редагування існуючого тексту (наприклад, учні спільно знаходять помилки у тексті, виділяють кольором, виправляють. </a:t>
            </a:r>
          </a:p>
          <a:p>
            <a:pPr>
              <a:lnSpc>
                <a:spcPct val="80000"/>
              </a:lnSpc>
            </a:pPr>
            <a:r>
              <a:rPr lang="ru-RU" sz="2800"/>
              <a:t> Створення або редагування файлів мультимедіа онлайн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8686800" cy="1638300"/>
          </a:xfrm>
        </p:spPr>
        <p:txBody>
          <a:bodyPr/>
          <a:lstStyle/>
          <a:p>
            <a:r>
              <a:rPr lang="ru-RU" sz="3600"/>
              <a:t/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ru-RU" sz="3600"/>
              <a:t>Мобільні  технології для учителя-предметника</a:t>
            </a:r>
            <a:r>
              <a:rPr lang="ru-RU" sz="4000"/>
              <a:t/>
            </a:r>
            <a:br>
              <a:rPr lang="ru-RU" sz="4000"/>
            </a:b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вчитель має доступ до свої матеріалів і документів будь-де і будь-коли; </a:t>
            </a:r>
          </a:p>
          <a:p>
            <a:pPr>
              <a:lnSpc>
                <a:spcPct val="80000"/>
              </a:lnSpc>
            </a:pPr>
            <a:r>
              <a:rPr lang="ru-RU" sz="2800"/>
              <a:t>з’являється можливість використання відео і аудіо файлів прямо з Інтернету, без додаткового завантаження на комп’ютер;</a:t>
            </a:r>
          </a:p>
          <a:p>
            <a:pPr>
              <a:lnSpc>
                <a:spcPct val="80000"/>
              </a:lnSpc>
            </a:pPr>
            <a:r>
              <a:rPr lang="ru-RU" sz="2800"/>
              <a:t>організація спілкування з предметними кафедрами вищих навчальних закладів (проведення он-лайн уроків, тренінгів, круглих столів); </a:t>
            </a:r>
          </a:p>
          <a:p>
            <a:pPr>
              <a:lnSpc>
                <a:spcPct val="80000"/>
              </a:lnSpc>
            </a:pPr>
            <a:r>
              <a:rPr lang="ru-RU" sz="2800"/>
              <a:t/>
            </a:r>
            <a:br>
              <a:rPr lang="ru-RU" sz="2800"/>
            </a:br>
            <a:endParaRPr lang="ru-RU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8785225" cy="1143000"/>
          </a:xfrm>
        </p:spPr>
        <p:txBody>
          <a:bodyPr anchorCtr="0"/>
          <a:lstStyle/>
          <a:p>
            <a:r>
              <a:rPr lang="uk-UA" sz="3200" b="1">
                <a:solidFill>
                  <a:schemeClr val="hlink"/>
                </a:solidFill>
              </a:rPr>
              <a:t>Мобільні </a:t>
            </a:r>
            <a:r>
              <a:rPr lang="ru-RU" sz="3200" b="1">
                <a:solidFill>
                  <a:schemeClr val="hlink"/>
                </a:solidFill>
              </a:rPr>
              <a:t>інструменти організації спілкування на уроках української мови та літератури і для самостійної роботи</a:t>
            </a:r>
            <a:r>
              <a:rPr lang="ru-RU" sz="36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3600" b="1"/>
              <a:t>Пошук в Інтернеті добірок корисних посилань (наприклад, учні шукають в тематичних онлайн-каталогах колекції посилань на ресурси з певної теми, обмінюються знайденим, додають описи до посилань);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1143000"/>
          </a:xfrm>
        </p:spPr>
        <p:txBody>
          <a:bodyPr anchorCtr="0"/>
          <a:lstStyle/>
          <a:p>
            <a:r>
              <a:rPr lang="uk-UA" sz="3200" b="1">
                <a:solidFill>
                  <a:schemeClr val="hlink"/>
                </a:solidFill>
              </a:rPr>
              <a:t>Мобільні </a:t>
            </a:r>
            <a:r>
              <a:rPr lang="ru-RU" sz="3200" b="1">
                <a:solidFill>
                  <a:schemeClr val="hlink"/>
                </a:solidFill>
              </a:rPr>
              <a:t>інструменти організації спілкування на уроках і для самостійної роботи</a:t>
            </a:r>
            <a:r>
              <a:rPr lang="ru-RU" sz="3600" b="1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628775"/>
            <a:ext cx="8569325" cy="4525963"/>
          </a:xfrm>
        </p:spPr>
        <p:txBody>
          <a:bodyPr/>
          <a:lstStyle/>
          <a:p>
            <a:r>
              <a:rPr lang="ru-RU" sz="3600" b="1"/>
              <a:t>Дослідницька робота (наприклад, учні знаходять у соціальних мережах факти мовленнєвих помилок (граматика, пунктуація, етикет), аналізують отримані дані й роблять висновки стосовно усунення цих помилок у власному спілкуванні)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1143000"/>
          </a:xfrm>
        </p:spPr>
        <p:txBody>
          <a:bodyPr anchorCtr="0"/>
          <a:lstStyle/>
          <a:p>
            <a:r>
              <a:rPr lang="ru-RU" sz="2800" b="1">
                <a:solidFill>
                  <a:schemeClr val="hlink"/>
                </a:solidFill>
                <a:latin typeface="Times New Roman" pitchFamily="18" charset="0"/>
              </a:rPr>
              <a:t>Робота учнів у класі з використанням ресурсів мережі Інтернет організована таким чином: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i="1"/>
              <a:t>фронтально (віртуальні подорожі, глобальний мережевий проект);</a:t>
            </a:r>
            <a:endParaRPr lang="en-US" i="1"/>
          </a:p>
          <a:p>
            <a:pPr marL="609600" indent="-609600">
              <a:buFont typeface="Arial" charset="0"/>
              <a:buAutoNum type="arabicPeriod"/>
            </a:pPr>
            <a:r>
              <a:rPr lang="ru-RU" i="1"/>
              <a:t>індивідуально (пошук, відбір та аналіз навчальної інформації); </a:t>
            </a:r>
            <a:endParaRPr lang="en-US" i="1"/>
          </a:p>
          <a:p>
            <a:pPr marL="609600" indent="-609600">
              <a:buFont typeface="Arial" charset="0"/>
              <a:buAutoNum type="arabicPeriod"/>
            </a:pPr>
            <a:r>
              <a:rPr lang="ru-RU" i="1"/>
              <a:t> в групах (виконання загального навчального проекту).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777875"/>
          </a:xfrm>
        </p:spPr>
        <p:txBody>
          <a:bodyPr anchorCtr="0"/>
          <a:lstStyle/>
          <a:p>
            <a:r>
              <a:rPr lang="ru-RU" sz="3600" b="1" i="1"/>
              <a:t>Методика організації уроку з застосуванням ресурсів мережі Інтернет: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/>
              <a:t>Педагог планує свої уроки з залученням ресурсів Інтернет.</a:t>
            </a:r>
            <a:endParaRPr lang="en-US" i="1"/>
          </a:p>
          <a:p>
            <a:pPr>
              <a:lnSpc>
                <a:spcPct val="90000"/>
              </a:lnSpc>
            </a:pPr>
            <a:r>
              <a:rPr lang="ru-RU" i="1"/>
              <a:t> Вибирає теми, при вивченні яких Інтернет-ресурси органічніше впи</a:t>
            </a:r>
            <a:r>
              <a:rPr lang="uk-UA" i="1"/>
              <a:t>с</a:t>
            </a:r>
            <a:r>
              <a:rPr lang="ru-RU" i="1"/>
              <a:t>ується в процес навчання, і буде досягнуто максимальний освітній ефект.</a:t>
            </a:r>
          </a:p>
          <a:p>
            <a:pPr>
              <a:lnSpc>
                <a:spcPct val="90000"/>
              </a:lnSpc>
            </a:pPr>
            <a:r>
              <a:rPr lang="ru-RU" i="1"/>
              <a:t> Учитель попередньо знаходить найкращі ресурси і складає список Web, з якими учням потрібно буде познайомитися, виконуючи завдання вчителя.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260350"/>
            <a:ext cx="8229600" cy="922338"/>
          </a:xfrm>
        </p:spPr>
        <p:txBody>
          <a:bodyPr anchorCtr="0"/>
          <a:lstStyle/>
          <a:p>
            <a:r>
              <a:rPr lang="ru-RU" b="1">
                <a:solidFill>
                  <a:schemeClr val="hlink"/>
                </a:solidFill>
              </a:rPr>
              <a:t>Мобільне навчання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 </a:t>
            </a:r>
            <a:r>
              <a:rPr lang="ru-RU" sz="4000" b="1">
                <a:latin typeface="Times New Roman" pitchFamily="18" charset="0"/>
              </a:rPr>
              <a:t>-</a:t>
            </a:r>
            <a:r>
              <a:rPr lang="ru-RU" sz="3600">
                <a:latin typeface="Times New Roman" pitchFamily="18" charset="0"/>
              </a:rPr>
              <a:t>це  використання мобільних пристроїв. </a:t>
            </a:r>
          </a:p>
          <a:p>
            <a:pPr>
              <a:buFont typeface="Wingdings" pitchFamily="2" charset="2"/>
              <a:buNone/>
            </a:pPr>
            <a:r>
              <a:rPr lang="ru-RU" sz="3600">
                <a:latin typeface="Times New Roman" pitchFamily="18" charset="0"/>
              </a:rPr>
              <a:t>Навчання відбувається при використанні </a:t>
            </a:r>
          </a:p>
          <a:p>
            <a:pPr>
              <a:buFont typeface="Wingdings" pitchFamily="2" charset="2"/>
              <a:buNone/>
            </a:pPr>
            <a:r>
              <a:rPr lang="ru-RU" sz="3600">
                <a:latin typeface="Times New Roman" pitchFamily="18" charset="0"/>
              </a:rPr>
              <a:t>портативних технологій. </a:t>
            </a:r>
          </a:p>
          <a:p>
            <a:pPr>
              <a:buFont typeface="Wingdings" pitchFamily="2" charset="2"/>
              <a:buNone/>
            </a:pPr>
            <a:endParaRPr lang="ru-RU" sz="3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ru-RU" i="1"/>
              <a:t>Учитель, пояснивши певну тему, дає завдання школярам. </a:t>
            </a:r>
          </a:p>
          <a:p>
            <a:r>
              <a:rPr lang="ru-RU" i="1"/>
              <a:t>Попередньо вчителю необхідно визначити складність завдань, їх обсяг, величину груп (можлива й індивідуальна робота учнів). Важливо, щоб знайдена в Мережі інформація була відсутня в традиційних джерелах. Дуже важливою на цьому етапі є допомога педагога учневі в оцінці інформації.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body" idx="4294967295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/>
              <a:t>організувати роботу з учнями з пошуку необхідної інформації в Інтернеті безпосередньо на уроці;</a:t>
            </a:r>
            <a:endParaRPr lang="uk-UA" sz="3600"/>
          </a:p>
          <a:p>
            <a:pPr>
              <a:lnSpc>
                <a:spcPct val="80000"/>
              </a:lnSpc>
            </a:pPr>
            <a:r>
              <a:rPr lang="ru-RU" sz="3600"/>
              <a:t>працювати на уроці з матеріалами </a:t>
            </a:r>
            <a:r>
              <a:rPr lang="en-US" sz="3600"/>
              <a:t>web</a:t>
            </a:r>
            <a:r>
              <a:rPr lang="ru-RU" sz="3600"/>
              <a:t>-сайтів;</a:t>
            </a:r>
            <a:endParaRPr lang="uk-UA" sz="3600"/>
          </a:p>
          <a:p>
            <a:pPr>
              <a:lnSpc>
                <a:spcPct val="80000"/>
              </a:lnSpc>
            </a:pPr>
            <a:r>
              <a:rPr lang="ru-RU" sz="3600"/>
              <a:t>створювати </a:t>
            </a:r>
            <a:r>
              <a:rPr lang="en-US" sz="3600"/>
              <a:t>web</a:t>
            </a:r>
            <a:r>
              <a:rPr lang="ru-RU" sz="3600"/>
              <a:t>-сторінки з цікавить питання навчального матеріалу;</a:t>
            </a:r>
            <a:endParaRPr lang="uk-UA" sz="3600"/>
          </a:p>
          <a:p>
            <a:pPr>
              <a:lnSpc>
                <a:spcPct val="80000"/>
              </a:lnSpc>
            </a:pPr>
            <a:r>
              <a:rPr lang="ru-RU" sz="3600"/>
              <a:t> розробляти тести, використовуючи готові програми-оболонки або самостійно, і проводити комп'ютерне тестування.</a:t>
            </a:r>
            <a:endParaRPr lang="uk-UA" sz="3600"/>
          </a:p>
          <a:p>
            <a:pPr>
              <a:lnSpc>
                <a:spcPct val="80000"/>
              </a:lnSpc>
            </a:pPr>
            <a:endParaRPr lang="uk-UA" sz="3600"/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AutoShape 10"/>
          <p:cNvSpPr>
            <a:spLocks noChangeArrowheads="1"/>
          </p:cNvSpPr>
          <p:nvPr/>
        </p:nvSpPr>
        <p:spPr bwMode="auto">
          <a:xfrm>
            <a:off x="827088" y="4221163"/>
            <a:ext cx="5689600" cy="2303462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33794" name="AutoShape 9"/>
          <p:cNvSpPr>
            <a:spLocks noChangeArrowheads="1"/>
          </p:cNvSpPr>
          <p:nvPr/>
        </p:nvSpPr>
        <p:spPr bwMode="auto">
          <a:xfrm>
            <a:off x="2411413" y="2492375"/>
            <a:ext cx="5040312" cy="165735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33795" name="AutoShape 7"/>
          <p:cNvSpPr>
            <a:spLocks noChangeArrowheads="1"/>
          </p:cNvSpPr>
          <p:nvPr/>
        </p:nvSpPr>
        <p:spPr bwMode="auto">
          <a:xfrm>
            <a:off x="755650" y="1052513"/>
            <a:ext cx="5040313" cy="1512887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33796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uk-UA">
                <a:solidFill>
                  <a:schemeClr val="hlink"/>
                </a:solidFill>
              </a:rPr>
              <a:t>Плюси мобільних технологій</a:t>
            </a:r>
            <a:endParaRPr lang="ru-RU">
              <a:solidFill>
                <a:schemeClr val="hlink"/>
              </a:solidFill>
            </a:endParaRPr>
          </a:p>
        </p:txBody>
      </p:sp>
      <p:sp>
        <p:nvSpPr>
          <p:cNvPr id="33797" name="Прямоугольник 2"/>
          <p:cNvSpPr>
            <a:spLocks noChangeArrowheads="1"/>
          </p:cNvSpPr>
          <p:nvPr/>
        </p:nvSpPr>
        <p:spPr bwMode="auto">
          <a:xfrm>
            <a:off x="785813" y="1357313"/>
            <a:ext cx="457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>
                <a:solidFill>
                  <a:srgbClr val="FFCC00"/>
                </a:solidFill>
                <a:latin typeface="Calibri" pitchFamily="34" charset="0"/>
              </a:rPr>
              <a:t>інтерактивність, мобільність, багатофункціональність, інформативність, зручність.</a:t>
            </a:r>
            <a:endParaRPr lang="ru-RU" sz="2000" b="1">
              <a:solidFill>
                <a:srgbClr val="FFCC00"/>
              </a:solidFill>
              <a:latin typeface="Calibri" pitchFamily="34" charset="0"/>
            </a:endParaRPr>
          </a:p>
        </p:txBody>
      </p:sp>
      <p:sp>
        <p:nvSpPr>
          <p:cNvPr id="33798" name="Прямоугольник 3"/>
          <p:cNvSpPr>
            <a:spLocks noChangeArrowheads="1"/>
          </p:cNvSpPr>
          <p:nvPr/>
        </p:nvSpPr>
        <p:spPr bwMode="auto">
          <a:xfrm>
            <a:off x="2555875" y="2852738"/>
            <a:ext cx="439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CC00"/>
                </a:solidFill>
                <a:latin typeface="Calibri" pitchFamily="34" charset="0"/>
              </a:rPr>
              <a:t>мотиваційний вплив на учнів,</a:t>
            </a:r>
          </a:p>
        </p:txBody>
      </p:sp>
      <p:sp>
        <p:nvSpPr>
          <p:cNvPr id="33799" name="Прямоугольник 4"/>
          <p:cNvSpPr>
            <a:spLocks noChangeArrowheads="1"/>
          </p:cNvSpPr>
          <p:nvPr/>
        </p:nvSpPr>
        <p:spPr bwMode="auto">
          <a:xfrm>
            <a:off x="2484438" y="3429000"/>
            <a:ext cx="457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FFCC00"/>
                </a:solidFill>
                <a:latin typeface="Calibri" pitchFamily="34" charset="0"/>
              </a:rPr>
              <a:t>можливості планшета візуалізувати  урок</a:t>
            </a:r>
          </a:p>
        </p:txBody>
      </p:sp>
      <p:sp>
        <p:nvSpPr>
          <p:cNvPr id="33800" name="Прямоугольник 5"/>
          <p:cNvSpPr>
            <a:spLocks noChangeArrowheads="1"/>
          </p:cNvSpPr>
          <p:nvPr/>
        </p:nvSpPr>
        <p:spPr bwMode="auto">
          <a:xfrm>
            <a:off x="755650" y="4437063"/>
            <a:ext cx="5173663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>
                <a:solidFill>
                  <a:srgbClr val="FFCC00"/>
                </a:solidFill>
                <a:latin typeface="Calibri" pitchFamily="34" charset="0"/>
              </a:rPr>
              <a:t>Більше 300 класичних літературних творів; доступ до інтернет</a:t>
            </a:r>
            <a:r>
              <a:rPr lang="uk-UA" sz="2000" b="1">
                <a:solidFill>
                  <a:srgbClr val="FFCC00"/>
                </a:solidFill>
                <a:latin typeface="Calibri" pitchFamily="34" charset="0"/>
              </a:rPr>
              <a:t>-</a:t>
            </a:r>
            <a:r>
              <a:rPr lang="ru-RU" sz="2000" b="1">
                <a:solidFill>
                  <a:srgbClr val="FFCC00"/>
                </a:solidFill>
                <a:latin typeface="Calibri" pitchFamily="34" charset="0"/>
              </a:rPr>
              <a:t>магазинів електронних книг; зручний доступ до онлайненциклопедії «wikipedia»; відеоуроки з шкільної програми; комплект додатків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ChangeArrowheads="1"/>
          </p:cNvSpPr>
          <p:nvPr/>
        </p:nvSpPr>
        <p:spPr bwMode="auto">
          <a:xfrm>
            <a:off x="250825" y="222250"/>
            <a:ext cx="8462963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</a:rPr>
              <a:t>Мобільне навчання є новою освітньою парадигмою, на основі якої створюється нове навчальне середовище, де </a:t>
            </a:r>
            <a:r>
              <a:rPr lang="uk-UA" sz="2400" b="1">
                <a:latin typeface="Times New Roman" pitchFamily="18" charset="0"/>
              </a:rPr>
              <a:t>учні</a:t>
            </a:r>
            <a:r>
              <a:rPr lang="ru-RU" sz="2400" b="1">
                <a:latin typeface="Times New Roman" pitchFamily="18" charset="0"/>
              </a:rPr>
              <a:t> можуть отримати доступ до навчальних матеріалів у будь-який час та в будь-якому місці, що робить процес навчання більш привабливим, демократичним, комфортним і стимулює учня до самоосвіти та навчання протягом усього життя. </a:t>
            </a:r>
          </a:p>
          <a:p>
            <a:pPr marL="342900" indent="-342900">
              <a:buFontTx/>
              <a:buAutoNum type="arabicPeriod"/>
            </a:pPr>
            <a:endParaRPr lang="ru-RU" sz="2400" b="1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</a:rPr>
              <a:t> Технології мобільного навчання сьогодні можуть забезпечувати доступ до широкого кола інформаційних ресурсів.</a:t>
            </a:r>
          </a:p>
          <a:p>
            <a:pPr marL="342900" indent="-342900">
              <a:buFontTx/>
              <a:buAutoNum type="arabicPeriod"/>
            </a:pPr>
            <a:endParaRPr lang="ru-RU" sz="2400" b="1">
              <a:latin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</a:rPr>
              <a:t> Відкритість, розширюваність, швидкий розвиток систем управління мобільним навчанням сприяє їх застосуванню у різних видах навчальної діяльності 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>
            <a:spLocks noGrp="1"/>
          </p:cNvSpPr>
          <p:nvPr>
            <p:ph type="title" idx="4294967295"/>
          </p:nvPr>
        </p:nvSpPr>
        <p:spPr>
          <a:xfrm>
            <a:off x="179388" y="260350"/>
            <a:ext cx="9144000" cy="1143000"/>
          </a:xfrm>
        </p:spPr>
        <p:txBody>
          <a:bodyPr anchorCtr="0"/>
          <a:lstStyle/>
          <a:p>
            <a:r>
              <a:rPr lang="ru-RU" sz="3200" b="1"/>
              <a:t>В Україні було анонсовано продаж першого освітнього планшета для використання в системі освіти. Senkatel Znay Pad.</a:t>
            </a:r>
            <a:r>
              <a:rPr lang="ru-RU" sz="4000"/>
              <a:t> </a:t>
            </a:r>
          </a:p>
        </p:txBody>
      </p:sp>
      <p:sp>
        <p:nvSpPr>
          <p:cNvPr id="35842" name="Rectangle 6"/>
          <p:cNvSpPr>
            <a:spLocks noChangeArrowheads="1"/>
          </p:cNvSpPr>
          <p:nvPr/>
        </p:nvSpPr>
        <p:spPr bwMode="auto">
          <a:xfrm>
            <a:off x="323850" y="1516063"/>
            <a:ext cx="8640763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latin typeface="Times New Roman" pitchFamily="18" charset="0"/>
              </a:rPr>
              <a:t>Переваги: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800" b="1">
                <a:latin typeface="Times New Roman" pitchFamily="18" charset="0"/>
              </a:rPr>
              <a:t>зручна організація робочого столу школяра; </a:t>
            </a:r>
          </a:p>
          <a:p>
            <a:r>
              <a:rPr lang="ru-RU" sz="2800" b="1">
                <a:latin typeface="Times New Roman" pitchFamily="18" charset="0"/>
              </a:rPr>
              <a:t>більше 300 класичних літературних творів; </a:t>
            </a:r>
          </a:p>
          <a:p>
            <a:r>
              <a:rPr lang="ru-RU" sz="2800" b="1">
                <a:latin typeface="Times New Roman" pitchFamily="18" charset="0"/>
              </a:rPr>
              <a:t>доступ до інтернет</a:t>
            </a:r>
            <a:r>
              <a:rPr lang="uk-UA" sz="2800" b="1">
                <a:latin typeface="Times New Roman" pitchFamily="18" charset="0"/>
              </a:rPr>
              <a:t>-</a:t>
            </a:r>
            <a:r>
              <a:rPr lang="ru-RU" sz="2800" b="1">
                <a:latin typeface="Times New Roman" pitchFamily="18" charset="0"/>
              </a:rPr>
              <a:t>магазинів електронних книг; </a:t>
            </a:r>
          </a:p>
          <a:p>
            <a:r>
              <a:rPr lang="ru-RU" sz="2800" b="1">
                <a:latin typeface="Times New Roman" pitchFamily="18" charset="0"/>
              </a:rPr>
              <a:t>зручний доступ до онлайненциклопедії «wikipedia»;</a:t>
            </a:r>
          </a:p>
          <a:p>
            <a:r>
              <a:rPr lang="ru-RU" sz="2800" b="1">
                <a:latin typeface="Times New Roman" pitchFamily="18" charset="0"/>
              </a:rPr>
              <a:t> відеоуроки з шкільної програми; </a:t>
            </a:r>
          </a:p>
          <a:p>
            <a:r>
              <a:rPr lang="ru-RU" sz="2800" b="1">
                <a:latin typeface="Times New Roman" pitchFamily="18" charset="0"/>
              </a:rPr>
              <a:t>комплект додатків з геометрії, хімії, алгебри, географії, англійської мови та інших шкільних предметів; </a:t>
            </a:r>
          </a:p>
          <a:p>
            <a:r>
              <a:rPr lang="ru-RU" sz="2800" b="1">
                <a:latin typeface="Times New Roman" pitchFamily="18" charset="0"/>
              </a:rPr>
              <a:t>набір довідкових матеріалів</a:t>
            </a:r>
            <a:r>
              <a:rPr lang="ru-RU" sz="2400" b="1">
                <a:latin typeface="Times New Roman" pitchFamily="18" charset="0"/>
              </a:rPr>
              <a:t>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endParaRPr lang="ru-RU"/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>
                <a:hlinkClick r:id="rId2"/>
              </a:rPr>
              <a:t>http://metodportal.com/node/580-сайти</a:t>
            </a:r>
            <a:r>
              <a:rPr lang="ru-RU"/>
              <a:t> для вчителів -предметників</a:t>
            </a:r>
          </a:p>
          <a:p>
            <a:r>
              <a:rPr lang="ru-RU">
                <a:hlinkClick r:id="rId3"/>
              </a:rPr>
              <a:t>http://metodportal.com/taxonomy/term/51-всеукраїнська</a:t>
            </a:r>
            <a:r>
              <a:rPr lang="ru-RU"/>
              <a:t> база даних завдань з предметних олімпіад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431800"/>
            <a:ext cx="9144000" cy="642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3200" b="1">
                <a:latin typeface="Times New Roman" pitchFamily="18" charset="0"/>
                <a:cs typeface="Times New Roman" pitchFamily="18" charset="0"/>
              </a:rPr>
              <a:t>Сухомлинський писав, що саме від педагога залежить, чим саме стане серце дитини - «ніжною квіткою чи засушеною корою». Він наголошував, що робота вчителя – це творчість, а не буденне заштовхування знань у дітей. Для кожного вчителя дуже важливо, щоб діти, дивлячись на нього, перш за все сприймали його як педагога-людину, яка здатна співпрацювати. Творчій співпраці вчителя і учня сприяють інтерактивні методи навчання, які захоплюють учнів, пробуджують у них інтерес, навчають самостійного мислення.</a:t>
            </a:r>
          </a:p>
          <a:p>
            <a:pPr eaLnBrk="0" hangingPunct="0"/>
            <a:endParaRPr lang="uk-UA" sz="32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 anchorCtr="0"/>
          <a:lstStyle/>
          <a:p>
            <a:r>
              <a:rPr lang="ru-RU" sz="4000" b="1" i="1">
                <a:solidFill>
                  <a:schemeClr val="hlink"/>
                </a:solidFill>
              </a:rPr>
              <a:t>Необхідні компоненти для роботи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3600" b="1"/>
              <a:t>Інтернет</a:t>
            </a:r>
          </a:p>
          <a:p>
            <a:r>
              <a:rPr lang="ru-RU" sz="3600" b="1"/>
              <a:t>комп’ютер (планшет, мобільний телефон, нетбук)</a:t>
            </a:r>
          </a:p>
          <a:p>
            <a:r>
              <a:rPr lang="ru-RU" sz="3600" b="1"/>
              <a:t>браузер</a:t>
            </a:r>
          </a:p>
          <a:p>
            <a:r>
              <a:rPr lang="ru-RU" sz="3600" b="1"/>
              <a:t>навички роботи з Інтернет .</a:t>
            </a:r>
          </a:p>
          <a:p>
            <a:endParaRPr 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9"/>
          <p:cNvSpPr>
            <a:spLocks noChangeArrowheads="1"/>
          </p:cNvSpPr>
          <p:nvPr/>
        </p:nvSpPr>
        <p:spPr bwMode="auto">
          <a:xfrm>
            <a:off x="323850" y="4292600"/>
            <a:ext cx="7561263" cy="1800225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16386" name="AutoShape 8"/>
          <p:cNvSpPr>
            <a:spLocks noChangeArrowheads="1"/>
          </p:cNvSpPr>
          <p:nvPr/>
        </p:nvSpPr>
        <p:spPr bwMode="auto">
          <a:xfrm>
            <a:off x="468313" y="2636838"/>
            <a:ext cx="7561262" cy="12954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16387" name="AutoShape 7"/>
          <p:cNvSpPr>
            <a:spLocks noChangeArrowheads="1"/>
          </p:cNvSpPr>
          <p:nvPr/>
        </p:nvSpPr>
        <p:spPr bwMode="auto">
          <a:xfrm>
            <a:off x="611188" y="1412875"/>
            <a:ext cx="7561262" cy="10795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1638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 anchorCtr="0"/>
          <a:lstStyle/>
          <a:p>
            <a:r>
              <a:rPr lang="uk-UA" b="1">
                <a:solidFill>
                  <a:schemeClr val="hlink"/>
                </a:solidFill>
              </a:rPr>
              <a:t>Основні ознаки</a:t>
            </a:r>
            <a:r>
              <a:rPr lang="uk-UA"/>
              <a:t> </a:t>
            </a:r>
            <a:endParaRPr lang="ru-RU"/>
          </a:p>
        </p:txBody>
      </p:sp>
      <p:sp>
        <p:nvSpPr>
          <p:cNvPr id="16389" name="Прямоугольник 2"/>
          <p:cNvSpPr>
            <a:spLocks noChangeArrowheads="1"/>
          </p:cNvSpPr>
          <p:nvPr/>
        </p:nvSpPr>
        <p:spPr bwMode="auto">
          <a:xfrm>
            <a:off x="684213" y="1557338"/>
            <a:ext cx="74882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latin typeface="Calibri" pitchFamily="34" charset="0"/>
              </a:rPr>
              <a:t>Універсальність (можливість застосування щодо будь-якої вікової категорії, і в реалізації будь-якого аспекту освітньої діяльності);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6390" name="Прямоугольник 3"/>
          <p:cNvSpPr>
            <a:spLocks noChangeArrowheads="1"/>
          </p:cNvSpPr>
          <p:nvPr/>
        </p:nvSpPr>
        <p:spPr bwMode="auto">
          <a:xfrm>
            <a:off x="539750" y="2852738"/>
            <a:ext cx="74882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latin typeface="Calibri" pitchFamily="34" charset="0"/>
              </a:rPr>
              <a:t>Гнучкість (легко адаптуються до постійної зміни зовнішніх (об’єктивних) і внутрішніх (суб’єктивних) умов учасників освітнього процесу);</a:t>
            </a:r>
            <a:endParaRPr lang="ru-RU" b="1">
              <a:latin typeface="Calibri" pitchFamily="34" charset="0"/>
            </a:endParaRPr>
          </a:p>
        </p:txBody>
      </p:sp>
      <p:sp>
        <p:nvSpPr>
          <p:cNvPr id="16391" name="Прямоугольник 4"/>
          <p:cNvSpPr>
            <a:spLocks noChangeArrowheads="1"/>
          </p:cNvSpPr>
          <p:nvPr/>
        </p:nvSpPr>
        <p:spPr bwMode="auto">
          <a:xfrm>
            <a:off x="684213" y="4652963"/>
            <a:ext cx="6408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latin typeface="Calibri" pitchFamily="34" charset="0"/>
              </a:rPr>
              <a:t>Оперативність (можливість реалізувати технологію у визначений термін)</a:t>
            </a:r>
            <a:endParaRPr lang="ru-RU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229600" cy="954087"/>
          </a:xfrm>
        </p:spPr>
        <p:txBody>
          <a:bodyPr anchorCtr="0"/>
          <a:lstStyle/>
          <a:p>
            <a:r>
              <a:rPr lang="uk-UA">
                <a:solidFill>
                  <a:schemeClr val="hlink"/>
                </a:solidFill>
              </a:rPr>
              <a:t>Основні ознаки :</a:t>
            </a:r>
            <a:endParaRPr lang="ru-RU">
              <a:solidFill>
                <a:schemeClr val="hlink"/>
              </a:solidFill>
            </a:endParaRPr>
          </a:p>
        </p:txBody>
      </p:sp>
      <p:sp>
        <p:nvSpPr>
          <p:cNvPr id="17410" name="Прямоугольник 2"/>
          <p:cNvSpPr>
            <a:spLocks noChangeArrowheads="1"/>
          </p:cNvSpPr>
          <p:nvPr/>
        </p:nvSpPr>
        <p:spPr bwMode="auto">
          <a:xfrm>
            <a:off x="395288" y="1412875"/>
            <a:ext cx="83534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i="1">
                <a:solidFill>
                  <a:srgbClr val="009900"/>
                </a:solidFill>
                <a:latin typeface="Times New Roman" pitchFamily="18" charset="0"/>
              </a:rPr>
              <a:t>Простота</a:t>
            </a:r>
            <a:r>
              <a:rPr lang="uk-UA" sz="2400" b="1" i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uk-UA" sz="2400" b="1" i="1">
                <a:latin typeface="Times New Roman" pitchFamily="18" charset="0"/>
              </a:rPr>
              <a:t>й доступність (не вимагають значних зусиль для застосування у педагогічній діяльності); </a:t>
            </a:r>
            <a:endParaRPr lang="ru-RU" sz="2400" b="1" i="1">
              <a:latin typeface="Times New Roman" pitchFamily="18" charset="0"/>
            </a:endParaRP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395288" y="4581525"/>
            <a:ext cx="8137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9900"/>
                </a:solidFill>
                <a:latin typeface="Calibri" pitchFamily="34" charset="0"/>
              </a:rPr>
              <a:t>Інтегративність (</a:t>
            </a:r>
            <a:r>
              <a:rPr lang="uk-UA" sz="2400" b="1">
                <a:latin typeface="Calibri" pitchFamily="34" charset="0"/>
              </a:rPr>
              <a:t>забезпечення єдності навчання і виховання); 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116013" y="2565400"/>
            <a:ext cx="802798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9900"/>
                </a:solidFill>
                <a:latin typeface="Arial" charset="0"/>
              </a:rPr>
              <a:t>Системність (</a:t>
            </a:r>
            <a:r>
              <a:rPr lang="uk-UA" sz="2400" b="1">
                <a:latin typeface="Arial" charset="0"/>
              </a:rPr>
              <a:t>безперервність і наступність у здійсненні початкової, середньої і вищої освіти, удосконалення і розвиток протягом усього циклу перебування учнів у певному навчальному закладі); </a:t>
            </a:r>
            <a:endParaRPr lang="ru-RU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188913"/>
            <a:ext cx="8229600" cy="1143000"/>
          </a:xfrm>
        </p:spPr>
        <p:txBody>
          <a:bodyPr anchorCtr="0"/>
          <a:lstStyle/>
          <a:p>
            <a:r>
              <a:rPr lang="uk-UA">
                <a:solidFill>
                  <a:schemeClr val="hlink"/>
                </a:solidFill>
              </a:rPr>
              <a:t>Основні ознаки :</a:t>
            </a:r>
            <a:endParaRPr lang="ru-RU">
              <a:solidFill>
                <a:schemeClr val="hlink"/>
              </a:solidFill>
            </a:endParaRPr>
          </a:p>
        </p:txBody>
      </p:sp>
      <p:sp>
        <p:nvSpPr>
          <p:cNvPr id="18434" name="Прямоугольник 2"/>
          <p:cNvSpPr>
            <a:spLocks noChangeArrowheads="1"/>
          </p:cNvSpPr>
          <p:nvPr/>
        </p:nvSpPr>
        <p:spPr bwMode="auto">
          <a:xfrm>
            <a:off x="719138" y="2420938"/>
            <a:ext cx="81740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9900"/>
                </a:solidFill>
                <a:latin typeface="Calibri" pitchFamily="34" charset="0"/>
              </a:rPr>
              <a:t>Конструктивність (</a:t>
            </a:r>
            <a:r>
              <a:rPr lang="uk-UA" sz="2400" b="1">
                <a:latin typeface="Calibri" pitchFamily="34" charset="0"/>
              </a:rPr>
              <a:t>забезпечують вирішення конкретних педагогічних задач, адекватними, науково обґрунтованими механізмами застосування ефективних засобів); 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539750" y="4868863"/>
            <a:ext cx="8064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9900"/>
                </a:solidFill>
                <a:latin typeface="Calibri" pitchFamily="34" charset="0"/>
              </a:rPr>
              <a:t>Оптимальність (</a:t>
            </a:r>
            <a:r>
              <a:rPr lang="uk-UA" sz="2400" b="1">
                <a:latin typeface="Calibri" pitchFamily="34" charset="0"/>
              </a:rPr>
              <a:t>пропонують найефективніший алгоритм педагогічних дій і способів для досягнення конкретної освітньої мети)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250825" y="1125538"/>
            <a:ext cx="8497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009900"/>
                </a:solidFill>
                <a:latin typeface="Arial" charset="0"/>
              </a:rPr>
              <a:t>Цілеспрямованість </a:t>
            </a:r>
            <a:r>
              <a:rPr lang="uk-UA" sz="2400" b="1">
                <a:latin typeface="Arial" charset="0"/>
              </a:rPr>
              <a:t>(відповідність освітньої мети цільовій ієрархії і визначають шляхи її досягнення)</a:t>
            </a:r>
            <a:endParaRPr lang="ru-RU" sz="24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r>
              <a:rPr lang="ru-RU" sz="3600" b="1">
                <a:solidFill>
                  <a:schemeClr val="hlink"/>
                </a:solidFill>
              </a:rPr>
              <a:t>Завдяки  використанню мобільних технологій  :</a:t>
            </a:r>
            <a:r>
              <a:rPr lang="ru-RU" sz="3600"/>
              <a:t/>
            </a:r>
            <a:br>
              <a:rPr lang="ru-RU" sz="3600"/>
            </a:br>
            <a:endParaRPr lang="ru-RU" sz="3600"/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496300" cy="5102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800"/>
              <a:t> </a:t>
            </a:r>
            <a:r>
              <a:rPr lang="ru-RU" sz="2400" b="1">
                <a:latin typeface="Arial Unicode MS" pitchFamily="34" charset="-128"/>
              </a:rPr>
              <a:t>підвищується якісний рівень  наочності на уроці;</a:t>
            </a:r>
          </a:p>
          <a:p>
            <a:pPr>
              <a:lnSpc>
                <a:spcPct val="90000"/>
              </a:lnSpc>
            </a:pPr>
            <a:endParaRPr lang="ru-RU" sz="2400" b="1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latin typeface="Arial Unicode MS" pitchFamily="34" charset="-128"/>
              </a:rPr>
              <a:t>зростає продуктивність уроку;</a:t>
            </a:r>
          </a:p>
          <a:p>
            <a:pPr>
              <a:lnSpc>
                <a:spcPct val="90000"/>
              </a:lnSpc>
            </a:pPr>
            <a:endParaRPr lang="ru-RU" sz="2400" b="1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latin typeface="Arial Unicode MS" pitchFamily="34" charset="-128"/>
              </a:rPr>
              <a:t>реалізуються міжпредметні зв’язки;</a:t>
            </a:r>
          </a:p>
          <a:p>
            <a:pPr>
              <a:lnSpc>
                <a:spcPct val="90000"/>
              </a:lnSpc>
            </a:pPr>
            <a:r>
              <a:rPr lang="ru-RU" sz="2400" b="1">
                <a:latin typeface="Arial Unicode MS" pitchFamily="34" charset="-128"/>
              </a:rPr>
              <a:t> стає можливою організація проектної діяльності учнів;</a:t>
            </a:r>
          </a:p>
          <a:p>
            <a:pPr>
              <a:lnSpc>
                <a:spcPct val="90000"/>
              </a:lnSpc>
            </a:pPr>
            <a:endParaRPr lang="ru-RU" sz="2400" b="1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latin typeface="Arial Unicode MS" pitchFamily="34" charset="-128"/>
              </a:rPr>
              <a:t> покращуються взаємини “учень-учитель”;</a:t>
            </a:r>
          </a:p>
          <a:p>
            <a:pPr>
              <a:lnSpc>
                <a:spcPct val="90000"/>
              </a:lnSpc>
            </a:pPr>
            <a:endParaRPr lang="ru-RU" sz="2400" b="1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ru-RU" sz="2400" b="1">
                <a:latin typeface="Arial Unicode MS" pitchFamily="34" charset="-128"/>
              </a:rPr>
              <a:t> учні  починають сприймати комп’ютер  як універсальний інструмент для роботи в будь-якій галузі людської діяльності.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Місце для вмісту 2"/>
          <p:cNvSpPr>
            <a:spLocks noGrp="1"/>
          </p:cNvSpPr>
          <p:nvPr>
            <p:ph sz="quarter" idx="4294967295"/>
          </p:nvPr>
        </p:nvSpPr>
        <p:spPr>
          <a:xfrm>
            <a:off x="428625" y="428625"/>
            <a:ext cx="8535988" cy="6045200"/>
          </a:xfrm>
        </p:spPr>
        <p:txBody>
          <a:bodyPr/>
          <a:lstStyle/>
          <a:p>
            <a:pPr marL="457200" indent="-457200" algn="ctr">
              <a:buFont typeface="Wingdings" pitchFamily="2" charset="2"/>
              <a:buNone/>
            </a:pPr>
            <a:r>
              <a:rPr lang="ru-RU" sz="3100" b="1">
                <a:solidFill>
                  <a:srgbClr val="009900"/>
                </a:solidFill>
              </a:rPr>
              <a:t>Використання мережі Інтернет на уроках</a:t>
            </a:r>
            <a:endParaRPr lang="uk-UA" sz="3100" b="1">
              <a:solidFill>
                <a:srgbClr val="009900"/>
              </a:solidFill>
            </a:endParaRPr>
          </a:p>
          <a:p>
            <a:pPr marL="457200" indent="-457200" algn="ctr">
              <a:buFont typeface="Wingdings" pitchFamily="2" charset="2"/>
              <a:buNone/>
            </a:pPr>
            <a:r>
              <a:rPr lang="ru-RU" sz="3100" b="1">
                <a:solidFill>
                  <a:srgbClr val="009900"/>
                </a:solidFill>
              </a:rPr>
              <a:t>полягає в наступному:</a:t>
            </a:r>
            <a:endParaRPr lang="uk-UA" sz="3100" b="1">
              <a:solidFill>
                <a:srgbClr val="009900"/>
              </a:solidFill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ru-RU" sz="3600">
                <a:latin typeface="Times New Roman" pitchFamily="18" charset="0"/>
              </a:rPr>
              <a:t>Вільний пошук Інтернет-ресурсів </a:t>
            </a:r>
            <a:r>
              <a:rPr lang="uk-UA" sz="3600">
                <a:latin typeface="Times New Roman" pitchFamily="18" charset="0"/>
              </a:rPr>
              <a:t>із теми</a:t>
            </a:r>
            <a:r>
              <a:rPr lang="ru-RU" sz="3600">
                <a:latin typeface="Times New Roman" pitchFamily="18" charset="0"/>
              </a:rPr>
              <a:t>; </a:t>
            </a:r>
            <a:endParaRPr lang="en-US" sz="3600">
              <a:latin typeface="Times New Roman" pitchFamily="18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ru-RU" sz="3600">
                <a:latin typeface="Times New Roman" pitchFamily="18" charset="0"/>
              </a:rPr>
              <a:t>Вивчення конкретного Інтернет-ресурсу за методичними вказівками вчителя;</a:t>
            </a:r>
            <a:endParaRPr lang="uk-UA" sz="3600">
              <a:latin typeface="Times New Roman" pitchFamily="18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ru-RU" sz="3600">
                <a:latin typeface="Times New Roman" pitchFamily="18" charset="0"/>
              </a:rPr>
              <a:t>Використання Інтернет-ресурсу в якості дидактичного засобу на уроці;</a:t>
            </a:r>
            <a:endParaRPr lang="uk-UA" sz="3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r>
              <a:rPr lang="ru-RU">
                <a:latin typeface="Times New Roman" pitchFamily="18" charset="0"/>
              </a:rPr>
              <a:t>для пошуку статистичних даних та їх аналізу;</a:t>
            </a:r>
          </a:p>
          <a:p>
            <a:r>
              <a:rPr lang="ru-RU">
                <a:latin typeface="Times New Roman" pitchFamily="18" charset="0"/>
              </a:rPr>
              <a:t> для аналізу та складання таблиці зі статистичними та іншими даними;</a:t>
            </a:r>
          </a:p>
          <a:p>
            <a:r>
              <a:rPr lang="ru-RU">
                <a:latin typeface="Times New Roman" pitchFamily="18" charset="0"/>
              </a:rPr>
              <a:t> для пошуку відповіді на запитання, поставлені вчителем; </a:t>
            </a:r>
            <a:endParaRPr lang="en-US">
              <a:latin typeface="Times New Roman" pitchFamily="18" charset="0"/>
            </a:endParaRPr>
          </a:p>
          <a:p>
            <a:r>
              <a:rPr lang="ru-RU">
                <a:latin typeface="Times New Roman" pitchFamily="18" charset="0"/>
              </a:rPr>
              <a:t>для перегляду та обговорення відеофрагментів; </a:t>
            </a:r>
          </a:p>
          <a:p>
            <a:r>
              <a:rPr lang="ru-RU">
                <a:latin typeface="Times New Roman" pitchFamily="18" charset="0"/>
              </a:rPr>
              <a:t>для перегляду і обговорення презентації; для роботи з малюнками в мережі Інтернет.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лон">
  <a:themeElements>
    <a:clrScheme name="Склон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Склон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клон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лон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443</TotalTime>
  <Words>1066</Words>
  <PresentationFormat>Экран (4:3)</PresentationFormat>
  <Paragraphs>106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Times New Roman</vt:lpstr>
      <vt:lpstr>Verdana</vt:lpstr>
      <vt:lpstr>Wingdings</vt:lpstr>
      <vt:lpstr>Calibri</vt:lpstr>
      <vt:lpstr>Arial Unicode MS</vt:lpstr>
      <vt:lpstr>Склон</vt:lpstr>
      <vt:lpstr>Слайд 1</vt:lpstr>
      <vt:lpstr>Мобільне навчання</vt:lpstr>
      <vt:lpstr>Необхідні компоненти для роботи</vt:lpstr>
      <vt:lpstr>Основні ознаки </vt:lpstr>
      <vt:lpstr>Основні ознаки :</vt:lpstr>
      <vt:lpstr>Основні ознаки :</vt:lpstr>
      <vt:lpstr>Завдяки  використанню мобільних технологій  : </vt:lpstr>
      <vt:lpstr>Слайд 8</vt:lpstr>
      <vt:lpstr>Слайд 9</vt:lpstr>
      <vt:lpstr>Слайд 10</vt:lpstr>
      <vt:lpstr>Слайд 11</vt:lpstr>
      <vt:lpstr>Зміст мобільно зорієнтованого навчального середовища: </vt:lpstr>
      <vt:lpstr>Мобільні інструменти організації спілкування на уроках і для самостійної роботи. </vt:lpstr>
      <vt:lpstr>Мобільні інструменти організації спілкування на уроках української мови та літератури і для самостійної роботи.</vt:lpstr>
      <vt:lpstr>  Мобільні  технології для учителя-предметника  </vt:lpstr>
      <vt:lpstr>Мобільні інструменти організації спілкування на уроках української мови та літератури і для самостійної роботи.</vt:lpstr>
      <vt:lpstr>Мобільні інструменти організації спілкування на уроках і для самостійної роботи.</vt:lpstr>
      <vt:lpstr>Робота учнів у класі з використанням ресурсів мережі Інтернет організована таким чином:</vt:lpstr>
      <vt:lpstr>Методика організації уроку з застосуванням ресурсів мережі Інтернет:</vt:lpstr>
      <vt:lpstr>Слайд 20</vt:lpstr>
      <vt:lpstr>Слайд 21</vt:lpstr>
      <vt:lpstr>Плюси мобільних технологій</vt:lpstr>
      <vt:lpstr>Слайд 23</vt:lpstr>
      <vt:lpstr>В Україні було анонсовано продаж першого освітнього планшета для використання в системі освіти. Senkatel Znay Pad. 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ознаки </dc:title>
  <cp:lastModifiedBy>BEST</cp:lastModifiedBy>
  <cp:revision>28</cp:revision>
  <dcterms:modified xsi:type="dcterms:W3CDTF">2016-04-11T20:00:07Z</dcterms:modified>
</cp:coreProperties>
</file>