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8" r:id="rId2"/>
    <p:sldId id="262" r:id="rId3"/>
    <p:sldId id="269" r:id="rId4"/>
    <p:sldId id="270" r:id="rId5"/>
    <p:sldId id="271" r:id="rId6"/>
    <p:sldId id="272" r:id="rId7"/>
    <p:sldId id="257" r:id="rId8"/>
    <p:sldId id="273" r:id="rId9"/>
    <p:sldId id="275" r:id="rId10"/>
    <p:sldId id="276" r:id="rId11"/>
    <p:sldId id="277" r:id="rId12"/>
    <p:sldId id="264" r:id="rId13"/>
    <p:sldId id="265" r:id="rId14"/>
    <p:sldId id="261" r:id="rId15"/>
    <p:sldId id="267" r:id="rId16"/>
    <p:sldId id="278" r:id="rId17"/>
    <p:sldId id="280" r:id="rId18"/>
    <p:sldId id="281" r:id="rId19"/>
    <p:sldId id="282" r:id="rId20"/>
    <p:sldId id="27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146592-EAF5-426F-9B49-4B5FCDBE8580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ru-RU"/>
        </a:p>
      </dgm:t>
    </dgm:pt>
    <dgm:pt modelId="{3C0B32A0-DF96-44F2-A05E-2DF201DF6605}">
      <dgm:prSet/>
      <dgm:spPr/>
      <dgm:t>
        <a:bodyPr/>
        <a:lstStyle/>
        <a:p>
          <a:pPr rtl="0"/>
          <a:r>
            <a:rPr lang="ru-RU" b="1" smtClean="0"/>
            <a:t>ІНДИВІДУАЛЬНА ТРАЄКТОРІЯ РОЗВИТКУ ПРОФЕСІЙНОЇ КОМПЕТЕНТНОСТІ ПЕДАГОГА</a:t>
          </a:r>
          <a:endParaRPr lang="ru-RU"/>
        </a:p>
      </dgm:t>
    </dgm:pt>
    <dgm:pt modelId="{F3A52C10-4FF4-4D71-B0FA-D2B93F0A0168}" type="parTrans" cxnId="{A2F639F4-857A-4E37-9FD8-B928A808D41C}">
      <dgm:prSet/>
      <dgm:spPr/>
      <dgm:t>
        <a:bodyPr/>
        <a:lstStyle/>
        <a:p>
          <a:endParaRPr lang="ru-RU"/>
        </a:p>
      </dgm:t>
    </dgm:pt>
    <dgm:pt modelId="{1B00CAC0-6CD5-4D74-BC22-3606D7484C84}" type="sibTrans" cxnId="{A2F639F4-857A-4E37-9FD8-B928A808D41C}">
      <dgm:prSet/>
      <dgm:spPr/>
      <dgm:t>
        <a:bodyPr/>
        <a:lstStyle/>
        <a:p>
          <a:endParaRPr lang="ru-RU"/>
        </a:p>
      </dgm:t>
    </dgm:pt>
    <dgm:pt modelId="{29D7E830-15F1-447A-A41A-43A11EEFF787}" type="pres">
      <dgm:prSet presAssocID="{31146592-EAF5-426F-9B49-4B5FCDBE858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51B00D-347B-4D59-92B1-7053ECA23B8E}" type="pres">
      <dgm:prSet presAssocID="{3C0B32A0-DF96-44F2-A05E-2DF201DF660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C5E402-0DD7-4F4A-AAAC-6932AF795073}" type="presOf" srcId="{31146592-EAF5-426F-9B49-4B5FCDBE8580}" destId="{29D7E830-15F1-447A-A41A-43A11EEFF787}" srcOrd="0" destOrd="0" presId="urn:microsoft.com/office/officeart/2005/8/layout/vList2"/>
    <dgm:cxn modelId="{A2F639F4-857A-4E37-9FD8-B928A808D41C}" srcId="{31146592-EAF5-426F-9B49-4B5FCDBE8580}" destId="{3C0B32A0-DF96-44F2-A05E-2DF201DF6605}" srcOrd="0" destOrd="0" parTransId="{F3A52C10-4FF4-4D71-B0FA-D2B93F0A0168}" sibTransId="{1B00CAC0-6CD5-4D74-BC22-3606D7484C84}"/>
    <dgm:cxn modelId="{DE39093D-FAF0-4464-A339-1CA33F1317CF}" type="presOf" srcId="{3C0B32A0-DF96-44F2-A05E-2DF201DF6605}" destId="{5551B00D-347B-4D59-92B1-7053ECA23B8E}" srcOrd="0" destOrd="0" presId="urn:microsoft.com/office/officeart/2005/8/layout/vList2"/>
    <dgm:cxn modelId="{BFDA00EF-5952-477A-B578-4C0BD82F143C}" type="presParOf" srcId="{29D7E830-15F1-447A-A41A-43A11EEFF787}" destId="{5551B00D-347B-4D59-92B1-7053ECA23B8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30B9BC-7231-4B6C-962F-BB95A6F67B86}" type="doc">
      <dgm:prSet loTypeId="urn:microsoft.com/office/officeart/2005/8/layout/vList2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D1EA804-0213-406E-B5F7-D01A097FB456}">
      <dgm:prSet/>
      <dgm:spPr/>
      <dgm:t>
        <a:bodyPr/>
        <a:lstStyle/>
        <a:p>
          <a:pPr rtl="0"/>
          <a:r>
            <a:rPr lang="ru-RU" smtClean="0"/>
            <a:t>У статті 8 Закону України «Про освіту» введено у правове поле поняття видів освіти, а саме: </a:t>
          </a:r>
          <a:endParaRPr lang="ru-RU"/>
        </a:p>
      </dgm:t>
    </dgm:pt>
    <dgm:pt modelId="{453BC2CC-41F4-44F4-A595-FF4EB7206529}" type="parTrans" cxnId="{74857A22-6A42-430A-BB14-E21A09AD8FC5}">
      <dgm:prSet/>
      <dgm:spPr/>
      <dgm:t>
        <a:bodyPr/>
        <a:lstStyle/>
        <a:p>
          <a:endParaRPr lang="ru-RU"/>
        </a:p>
      </dgm:t>
    </dgm:pt>
    <dgm:pt modelId="{CF13FCBC-E85C-43AC-89F1-533F2629FD48}" type="sibTrans" cxnId="{74857A22-6A42-430A-BB14-E21A09AD8FC5}">
      <dgm:prSet/>
      <dgm:spPr/>
      <dgm:t>
        <a:bodyPr/>
        <a:lstStyle/>
        <a:p>
          <a:endParaRPr lang="ru-RU"/>
        </a:p>
      </dgm:t>
    </dgm:pt>
    <dgm:pt modelId="{A0B9F2EC-A61D-449F-BDB7-CAA6AC273C3C}">
      <dgm:prSet custT="1"/>
      <dgm:spPr/>
      <dgm:t>
        <a:bodyPr/>
        <a:lstStyle/>
        <a:p>
          <a:pPr rtl="0"/>
          <a:r>
            <a:rPr lang="ru-RU" sz="4800" b="1" dirty="0" err="1" smtClean="0"/>
            <a:t>формальної</a:t>
          </a:r>
          <a:r>
            <a:rPr lang="ru-RU" sz="4800" b="1" dirty="0" smtClean="0"/>
            <a:t>, </a:t>
          </a:r>
          <a:endParaRPr lang="ru-RU" sz="4800" b="1" dirty="0"/>
        </a:p>
      </dgm:t>
    </dgm:pt>
    <dgm:pt modelId="{64AF309A-BD04-4123-8A64-1D095A67BFF2}" type="parTrans" cxnId="{264A0259-B2C4-4A72-B73E-0E4132EB33D9}">
      <dgm:prSet/>
      <dgm:spPr/>
      <dgm:t>
        <a:bodyPr/>
        <a:lstStyle/>
        <a:p>
          <a:endParaRPr lang="ru-RU"/>
        </a:p>
      </dgm:t>
    </dgm:pt>
    <dgm:pt modelId="{90110F4F-6F21-4095-814D-A35ED36798C4}" type="sibTrans" cxnId="{264A0259-B2C4-4A72-B73E-0E4132EB33D9}">
      <dgm:prSet/>
      <dgm:spPr/>
      <dgm:t>
        <a:bodyPr/>
        <a:lstStyle/>
        <a:p>
          <a:endParaRPr lang="ru-RU"/>
        </a:p>
      </dgm:t>
    </dgm:pt>
    <dgm:pt modelId="{C646412C-6EE6-42ED-A902-885A917D4C99}">
      <dgm:prSet custT="1"/>
      <dgm:spPr/>
      <dgm:t>
        <a:bodyPr/>
        <a:lstStyle/>
        <a:p>
          <a:pPr rtl="0"/>
          <a:r>
            <a:rPr lang="ru-RU" sz="4800" b="1" dirty="0" err="1" smtClean="0"/>
            <a:t>неформальної</a:t>
          </a:r>
          <a:r>
            <a:rPr lang="ru-RU" sz="4800" b="1" dirty="0" smtClean="0"/>
            <a:t> </a:t>
          </a:r>
          <a:endParaRPr lang="ru-RU" sz="4800" b="1" dirty="0"/>
        </a:p>
      </dgm:t>
    </dgm:pt>
    <dgm:pt modelId="{E95C941D-B977-4448-A2ED-AF2B3D848108}" type="parTrans" cxnId="{179C4871-C3B2-45EA-800C-B73C8CFEA69E}">
      <dgm:prSet/>
      <dgm:spPr/>
      <dgm:t>
        <a:bodyPr/>
        <a:lstStyle/>
        <a:p>
          <a:endParaRPr lang="ru-RU"/>
        </a:p>
      </dgm:t>
    </dgm:pt>
    <dgm:pt modelId="{3F8B6E59-6795-4E35-8F84-116FF80D24C1}" type="sibTrans" cxnId="{179C4871-C3B2-45EA-800C-B73C8CFEA69E}">
      <dgm:prSet/>
      <dgm:spPr/>
      <dgm:t>
        <a:bodyPr/>
        <a:lstStyle/>
        <a:p>
          <a:endParaRPr lang="ru-RU"/>
        </a:p>
      </dgm:t>
    </dgm:pt>
    <dgm:pt modelId="{C5DCE0EE-93A7-4EDB-B84D-255F46D432FF}">
      <dgm:prSet custT="1"/>
      <dgm:spPr/>
      <dgm:t>
        <a:bodyPr/>
        <a:lstStyle/>
        <a:p>
          <a:pPr rtl="0"/>
          <a:r>
            <a:rPr lang="ru-RU" sz="4800" b="1" dirty="0" err="1" smtClean="0"/>
            <a:t>інформальної</a:t>
          </a:r>
          <a:endParaRPr lang="ru-RU" sz="4800" b="1" dirty="0"/>
        </a:p>
      </dgm:t>
    </dgm:pt>
    <dgm:pt modelId="{0FCDB023-8A83-4C5D-AACB-FA068B5C867A}" type="parTrans" cxnId="{5E9CC64A-8CA9-4F49-8428-C07DAC8F8EA0}">
      <dgm:prSet/>
      <dgm:spPr/>
      <dgm:t>
        <a:bodyPr/>
        <a:lstStyle/>
        <a:p>
          <a:endParaRPr lang="ru-RU"/>
        </a:p>
      </dgm:t>
    </dgm:pt>
    <dgm:pt modelId="{AF0B6A1F-5442-4D06-8055-3253ED32A5F4}" type="sibTrans" cxnId="{5E9CC64A-8CA9-4F49-8428-C07DAC8F8EA0}">
      <dgm:prSet/>
      <dgm:spPr/>
      <dgm:t>
        <a:bodyPr/>
        <a:lstStyle/>
        <a:p>
          <a:endParaRPr lang="ru-RU"/>
        </a:p>
      </dgm:t>
    </dgm:pt>
    <dgm:pt modelId="{FD15A4EE-47A1-46E0-A24B-1A6FC2CF037F}" type="pres">
      <dgm:prSet presAssocID="{8830B9BC-7231-4B6C-962F-BB95A6F67B8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D7C818-10FF-4301-AA6A-6E20D2E7AB9A}" type="pres">
      <dgm:prSet presAssocID="{0D1EA804-0213-406E-B5F7-D01A097FB456}" presName="parentText" presStyleLbl="node1" presStyleIdx="0" presStyleCnt="1" custScaleY="46669" custLinFactNeighborX="-847" custLinFactNeighborY="-861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E4235C-E760-4B06-989E-8AC1F0DC1A10}" type="pres">
      <dgm:prSet presAssocID="{0D1EA804-0213-406E-B5F7-D01A097FB45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E545C39-6794-43BB-9CB3-5E52F59E8706}" type="presOf" srcId="{8830B9BC-7231-4B6C-962F-BB95A6F67B86}" destId="{FD15A4EE-47A1-46E0-A24B-1A6FC2CF037F}" srcOrd="0" destOrd="0" presId="urn:microsoft.com/office/officeart/2005/8/layout/vList2"/>
    <dgm:cxn modelId="{74857A22-6A42-430A-BB14-E21A09AD8FC5}" srcId="{8830B9BC-7231-4B6C-962F-BB95A6F67B86}" destId="{0D1EA804-0213-406E-B5F7-D01A097FB456}" srcOrd="0" destOrd="0" parTransId="{453BC2CC-41F4-44F4-A595-FF4EB7206529}" sibTransId="{CF13FCBC-E85C-43AC-89F1-533F2629FD48}"/>
    <dgm:cxn modelId="{179C4871-C3B2-45EA-800C-B73C8CFEA69E}" srcId="{0D1EA804-0213-406E-B5F7-D01A097FB456}" destId="{C646412C-6EE6-42ED-A902-885A917D4C99}" srcOrd="1" destOrd="0" parTransId="{E95C941D-B977-4448-A2ED-AF2B3D848108}" sibTransId="{3F8B6E59-6795-4E35-8F84-116FF80D24C1}"/>
    <dgm:cxn modelId="{31B851C0-ACD1-4F9E-BF86-72AB4E99273C}" type="presOf" srcId="{C646412C-6EE6-42ED-A902-885A917D4C99}" destId="{CEE4235C-E760-4B06-989E-8AC1F0DC1A10}" srcOrd="0" destOrd="1" presId="urn:microsoft.com/office/officeart/2005/8/layout/vList2"/>
    <dgm:cxn modelId="{264A0259-B2C4-4A72-B73E-0E4132EB33D9}" srcId="{0D1EA804-0213-406E-B5F7-D01A097FB456}" destId="{A0B9F2EC-A61D-449F-BDB7-CAA6AC273C3C}" srcOrd="0" destOrd="0" parTransId="{64AF309A-BD04-4123-8A64-1D095A67BFF2}" sibTransId="{90110F4F-6F21-4095-814D-A35ED36798C4}"/>
    <dgm:cxn modelId="{47EFF983-96C4-4E59-9618-B58EFEC565AA}" type="presOf" srcId="{A0B9F2EC-A61D-449F-BDB7-CAA6AC273C3C}" destId="{CEE4235C-E760-4B06-989E-8AC1F0DC1A10}" srcOrd="0" destOrd="0" presId="urn:microsoft.com/office/officeart/2005/8/layout/vList2"/>
    <dgm:cxn modelId="{27C8BE71-5690-4076-A846-DECA09D8854F}" type="presOf" srcId="{C5DCE0EE-93A7-4EDB-B84D-255F46D432FF}" destId="{CEE4235C-E760-4B06-989E-8AC1F0DC1A10}" srcOrd="0" destOrd="2" presId="urn:microsoft.com/office/officeart/2005/8/layout/vList2"/>
    <dgm:cxn modelId="{7CAD8A19-8E64-4531-B0E5-E2E5B0CC0C2F}" type="presOf" srcId="{0D1EA804-0213-406E-B5F7-D01A097FB456}" destId="{BCD7C818-10FF-4301-AA6A-6E20D2E7AB9A}" srcOrd="0" destOrd="0" presId="urn:microsoft.com/office/officeart/2005/8/layout/vList2"/>
    <dgm:cxn modelId="{5E9CC64A-8CA9-4F49-8428-C07DAC8F8EA0}" srcId="{0D1EA804-0213-406E-B5F7-D01A097FB456}" destId="{C5DCE0EE-93A7-4EDB-B84D-255F46D432FF}" srcOrd="2" destOrd="0" parTransId="{0FCDB023-8A83-4C5D-AACB-FA068B5C867A}" sibTransId="{AF0B6A1F-5442-4D06-8055-3253ED32A5F4}"/>
    <dgm:cxn modelId="{C64FF41A-1DFB-492E-B732-0F0F6A3AA6FE}" type="presParOf" srcId="{FD15A4EE-47A1-46E0-A24B-1A6FC2CF037F}" destId="{BCD7C818-10FF-4301-AA6A-6E20D2E7AB9A}" srcOrd="0" destOrd="0" presId="urn:microsoft.com/office/officeart/2005/8/layout/vList2"/>
    <dgm:cxn modelId="{18FF19B3-5520-4DAA-9E13-BCC9E4C9284B}" type="presParOf" srcId="{FD15A4EE-47A1-46E0-A24B-1A6FC2CF037F}" destId="{CEE4235C-E760-4B06-989E-8AC1F0DC1A1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BC60F5-524A-4976-AB90-175221D5E5C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6E19EE2F-1ACB-4D8F-9060-16A36897857D}">
      <dgm:prSet/>
      <dgm:spPr/>
      <dgm:t>
        <a:bodyPr/>
        <a:lstStyle/>
        <a:p>
          <a:pPr algn="ctr" rtl="0"/>
          <a:r>
            <a:rPr lang="ru-RU" dirty="0" err="1" smtClean="0"/>
            <a:t>Індивідуальна</a:t>
          </a:r>
          <a:r>
            <a:rPr lang="ru-RU" dirty="0" smtClean="0"/>
            <a:t> </a:t>
          </a:r>
          <a:r>
            <a:rPr lang="ru-RU" dirty="0" err="1" smtClean="0"/>
            <a:t>освітня</a:t>
          </a:r>
          <a:r>
            <a:rPr lang="ru-RU" dirty="0" smtClean="0"/>
            <a:t> </a:t>
          </a:r>
          <a:r>
            <a:rPr lang="ru-RU" dirty="0" err="1" smtClean="0"/>
            <a:t>траєкторія</a:t>
          </a:r>
          <a:r>
            <a:rPr lang="ru-RU" dirty="0" smtClean="0"/>
            <a:t> – </a:t>
          </a:r>
          <a:r>
            <a:rPr lang="ru-RU" dirty="0" err="1" smtClean="0"/>
            <a:t>це</a:t>
          </a:r>
          <a:r>
            <a:rPr lang="ru-RU" dirty="0" smtClean="0"/>
            <a:t> </a:t>
          </a:r>
          <a:r>
            <a:rPr lang="ru-RU" dirty="0" err="1" smtClean="0"/>
            <a:t>персональний</a:t>
          </a:r>
          <a:r>
            <a:rPr lang="ru-RU" dirty="0" smtClean="0"/>
            <a:t> шлях </a:t>
          </a:r>
          <a:r>
            <a:rPr lang="ru-RU" dirty="0" err="1" smtClean="0"/>
            <a:t>реалізації</a:t>
          </a:r>
          <a:r>
            <a:rPr lang="ru-RU" dirty="0" smtClean="0"/>
            <a:t> </a:t>
          </a:r>
          <a:r>
            <a:rPr lang="ru-RU" dirty="0" err="1" smtClean="0"/>
            <a:t>особистісного</a:t>
          </a:r>
          <a:r>
            <a:rPr lang="ru-RU" dirty="0" smtClean="0"/>
            <a:t> </a:t>
          </a:r>
          <a:r>
            <a:rPr lang="ru-RU" dirty="0" err="1" smtClean="0"/>
            <a:t>потенціалу</a:t>
          </a:r>
          <a:r>
            <a:rPr lang="ru-RU" dirty="0" smtClean="0"/>
            <a:t> в </a:t>
          </a:r>
          <a:r>
            <a:rPr lang="ru-RU" dirty="0" err="1" smtClean="0"/>
            <a:t>освіті</a:t>
          </a:r>
          <a:r>
            <a:rPr lang="ru-RU" dirty="0" smtClean="0"/>
            <a:t>. </a:t>
          </a:r>
          <a:endParaRPr lang="ru-RU" dirty="0"/>
        </a:p>
      </dgm:t>
    </dgm:pt>
    <dgm:pt modelId="{28ED45AC-ED20-4EC4-AAE0-5E601F3BA3C8}" type="parTrans" cxnId="{2C02BA90-1B95-4AF5-BE33-7683B68F93B8}">
      <dgm:prSet/>
      <dgm:spPr/>
      <dgm:t>
        <a:bodyPr/>
        <a:lstStyle/>
        <a:p>
          <a:endParaRPr lang="ru-RU"/>
        </a:p>
      </dgm:t>
    </dgm:pt>
    <dgm:pt modelId="{E357E13C-1313-4B20-BC98-67943556D20A}" type="sibTrans" cxnId="{2C02BA90-1B95-4AF5-BE33-7683B68F93B8}">
      <dgm:prSet/>
      <dgm:spPr/>
      <dgm:t>
        <a:bodyPr/>
        <a:lstStyle/>
        <a:p>
          <a:endParaRPr lang="ru-RU"/>
        </a:p>
      </dgm:t>
    </dgm:pt>
    <dgm:pt modelId="{56A7D8AF-6038-4373-A647-5AE13E810190}" type="pres">
      <dgm:prSet presAssocID="{F5BC60F5-524A-4976-AB90-175221D5E5C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2A4AC1-35E4-4E5C-BEEE-B235680236B7}" type="pres">
      <dgm:prSet presAssocID="{6E19EE2F-1ACB-4D8F-9060-16A36897857D}" presName="parentText" presStyleLbl="node1" presStyleIdx="0" presStyleCnt="1" custScaleY="91694" custLinFactNeighborX="868" custLinFactNeighborY="456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797C93-79B3-44C5-B07A-423088E83419}" type="presOf" srcId="{F5BC60F5-524A-4976-AB90-175221D5E5C2}" destId="{56A7D8AF-6038-4373-A647-5AE13E810190}" srcOrd="0" destOrd="0" presId="urn:microsoft.com/office/officeart/2005/8/layout/vList2"/>
    <dgm:cxn modelId="{675ABB4D-3C27-4265-BD54-14257784907F}" type="presOf" srcId="{6E19EE2F-1ACB-4D8F-9060-16A36897857D}" destId="{FF2A4AC1-35E4-4E5C-BEEE-B235680236B7}" srcOrd="0" destOrd="0" presId="urn:microsoft.com/office/officeart/2005/8/layout/vList2"/>
    <dgm:cxn modelId="{2C02BA90-1B95-4AF5-BE33-7683B68F93B8}" srcId="{F5BC60F5-524A-4976-AB90-175221D5E5C2}" destId="{6E19EE2F-1ACB-4D8F-9060-16A36897857D}" srcOrd="0" destOrd="0" parTransId="{28ED45AC-ED20-4EC4-AAE0-5E601F3BA3C8}" sibTransId="{E357E13C-1313-4B20-BC98-67943556D20A}"/>
    <dgm:cxn modelId="{29EF873D-19C0-40CA-89B8-8C868E2DB57D}" type="presParOf" srcId="{56A7D8AF-6038-4373-A647-5AE13E810190}" destId="{FF2A4AC1-35E4-4E5C-BEEE-B235680236B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F8A347-3BAB-4A41-8CC8-34A4A17C189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1042759D-8CCC-4C8C-906A-186B30FA6930}">
      <dgm:prSet custT="1"/>
      <dgm:spPr/>
      <dgm:t>
        <a:bodyPr/>
        <a:lstStyle/>
        <a:p>
          <a:pPr rtl="0"/>
          <a:r>
            <a:rPr lang="ru-RU" sz="2800" b="1" dirty="0" err="1" smtClean="0"/>
            <a:t>Умови</a:t>
          </a:r>
          <a:r>
            <a:rPr lang="ru-RU" sz="2800" b="1" dirty="0" smtClean="0"/>
            <a:t> </a:t>
          </a:r>
          <a:r>
            <a:rPr lang="ru-RU" sz="2800" b="1" dirty="0" err="1" smtClean="0"/>
            <a:t>просування</a:t>
          </a:r>
          <a:r>
            <a:rPr lang="ru-RU" sz="2800" b="1" dirty="0" smtClean="0"/>
            <a:t> за </a:t>
          </a:r>
          <a:r>
            <a:rPr lang="ru-RU" sz="2800" b="1" dirty="0" err="1" smtClean="0"/>
            <a:t>індивідуальною</a:t>
          </a:r>
          <a:r>
            <a:rPr lang="ru-RU" sz="2800" b="1" dirty="0" smtClean="0"/>
            <a:t> </a:t>
          </a:r>
          <a:r>
            <a:rPr lang="ru-RU" sz="2800" b="1" dirty="0" err="1" smtClean="0"/>
            <a:t>траєкторією</a:t>
          </a:r>
          <a:endParaRPr lang="ru-RU" sz="2800" b="1" dirty="0"/>
        </a:p>
      </dgm:t>
    </dgm:pt>
    <dgm:pt modelId="{3831A0BF-B8A5-4431-8253-3174CDD04B43}" type="parTrans" cxnId="{70AAE22D-D19F-4EC6-9253-6F76201A77C8}">
      <dgm:prSet/>
      <dgm:spPr/>
      <dgm:t>
        <a:bodyPr/>
        <a:lstStyle/>
        <a:p>
          <a:endParaRPr lang="ru-RU"/>
        </a:p>
      </dgm:t>
    </dgm:pt>
    <dgm:pt modelId="{0485471F-BAE0-4503-AD4D-699779013EC7}" type="sibTrans" cxnId="{70AAE22D-D19F-4EC6-9253-6F76201A77C8}">
      <dgm:prSet/>
      <dgm:spPr/>
      <dgm:t>
        <a:bodyPr/>
        <a:lstStyle/>
        <a:p>
          <a:endParaRPr lang="ru-RU"/>
        </a:p>
      </dgm:t>
    </dgm:pt>
    <dgm:pt modelId="{DFEE5D2B-C848-41E3-B3C6-E1EFE89D7AD0}" type="pres">
      <dgm:prSet presAssocID="{62F8A347-3BAB-4A41-8CC8-34A4A17C18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5FC73D-DA0C-4156-847A-A8C608413035}" type="pres">
      <dgm:prSet presAssocID="{1042759D-8CCC-4C8C-906A-186B30FA6930}" presName="parentText" presStyleLbl="node1" presStyleIdx="0" presStyleCnt="1" custLinFactNeighborY="-31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AAE22D-D19F-4EC6-9253-6F76201A77C8}" srcId="{62F8A347-3BAB-4A41-8CC8-34A4A17C1896}" destId="{1042759D-8CCC-4C8C-906A-186B30FA6930}" srcOrd="0" destOrd="0" parTransId="{3831A0BF-B8A5-4431-8253-3174CDD04B43}" sibTransId="{0485471F-BAE0-4503-AD4D-699779013EC7}"/>
    <dgm:cxn modelId="{BB46AE1A-7D31-46DC-8804-C6D868539DDB}" type="presOf" srcId="{1042759D-8CCC-4C8C-906A-186B30FA6930}" destId="{8B5FC73D-DA0C-4156-847A-A8C608413035}" srcOrd="0" destOrd="0" presId="urn:microsoft.com/office/officeart/2005/8/layout/vList2"/>
    <dgm:cxn modelId="{3C40748A-CD86-4A9E-8BF2-FF5E3D056302}" type="presOf" srcId="{62F8A347-3BAB-4A41-8CC8-34A4A17C1896}" destId="{DFEE5D2B-C848-41E3-B3C6-E1EFE89D7AD0}" srcOrd="0" destOrd="0" presId="urn:microsoft.com/office/officeart/2005/8/layout/vList2"/>
    <dgm:cxn modelId="{D6FDBE4E-333E-47BE-932E-F35D8EE9EC80}" type="presParOf" srcId="{DFEE5D2B-C848-41E3-B3C6-E1EFE89D7AD0}" destId="{8B5FC73D-DA0C-4156-847A-A8C60841303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62A4FAB-D3FD-4667-9A81-0731AB0E051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31C288CF-88F2-430E-B102-082ED101700F}">
      <dgm:prSet/>
      <dgm:spPr/>
      <dgm:t>
        <a:bodyPr/>
        <a:lstStyle/>
        <a:p>
          <a:pPr rtl="0"/>
          <a:r>
            <a:rPr lang="uk-UA" dirty="0" smtClean="0"/>
            <a:t>Вектори вдосконалення професійної компетентності педагога</a:t>
          </a:r>
          <a:endParaRPr lang="ru-RU" dirty="0"/>
        </a:p>
      </dgm:t>
    </dgm:pt>
    <dgm:pt modelId="{4D99C505-14E7-4776-9FB2-AA0C20F0D8A4}" type="parTrans" cxnId="{8DE32AD4-86F4-4FF8-BDE8-27850C909342}">
      <dgm:prSet/>
      <dgm:spPr/>
      <dgm:t>
        <a:bodyPr/>
        <a:lstStyle/>
        <a:p>
          <a:endParaRPr lang="ru-RU"/>
        </a:p>
      </dgm:t>
    </dgm:pt>
    <dgm:pt modelId="{17BA9F46-720F-4EBA-9621-20A6B3E93A90}" type="sibTrans" cxnId="{8DE32AD4-86F4-4FF8-BDE8-27850C909342}">
      <dgm:prSet/>
      <dgm:spPr/>
      <dgm:t>
        <a:bodyPr/>
        <a:lstStyle/>
        <a:p>
          <a:endParaRPr lang="ru-RU"/>
        </a:p>
      </dgm:t>
    </dgm:pt>
    <dgm:pt modelId="{A95EF632-1628-4341-976D-4B03B007A0CE}" type="pres">
      <dgm:prSet presAssocID="{762A4FAB-D3FD-4667-9A81-0731AB0E051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1B808E-8056-425B-9CE8-44B102857D86}" type="pres">
      <dgm:prSet presAssocID="{31C288CF-88F2-430E-B102-082ED101700F}" presName="parentText" presStyleLbl="node1" presStyleIdx="0" presStyleCnt="1" custLinFactNeighborX="690" custLinFactNeighborY="-195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7C1568-1C20-448E-8200-28C189E5327F}" type="presOf" srcId="{31C288CF-88F2-430E-B102-082ED101700F}" destId="{E11B808E-8056-425B-9CE8-44B102857D86}" srcOrd="0" destOrd="0" presId="urn:microsoft.com/office/officeart/2005/8/layout/vList2"/>
    <dgm:cxn modelId="{211B9272-766F-4B2C-B244-4B893687AE38}" type="presOf" srcId="{762A4FAB-D3FD-4667-9A81-0731AB0E051A}" destId="{A95EF632-1628-4341-976D-4B03B007A0CE}" srcOrd="0" destOrd="0" presId="urn:microsoft.com/office/officeart/2005/8/layout/vList2"/>
    <dgm:cxn modelId="{8DE32AD4-86F4-4FF8-BDE8-27850C909342}" srcId="{762A4FAB-D3FD-4667-9A81-0731AB0E051A}" destId="{31C288CF-88F2-430E-B102-082ED101700F}" srcOrd="0" destOrd="0" parTransId="{4D99C505-14E7-4776-9FB2-AA0C20F0D8A4}" sibTransId="{17BA9F46-720F-4EBA-9621-20A6B3E93A90}"/>
    <dgm:cxn modelId="{C11A6795-6EAD-4F24-B400-F546E610AA42}" type="presParOf" srcId="{A95EF632-1628-4341-976D-4B03B007A0CE}" destId="{E11B808E-8056-425B-9CE8-44B102857D8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3CB3FBD-9D3B-4305-8133-4087A35E228A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ru-RU"/>
        </a:p>
      </dgm:t>
    </dgm:pt>
    <dgm:pt modelId="{A67338AC-40EA-4499-8DD2-15F424675E24}">
      <dgm:prSet/>
      <dgm:spPr/>
      <dgm:t>
        <a:bodyPr/>
        <a:lstStyle/>
        <a:p>
          <a:pPr rtl="0"/>
          <a:r>
            <a:rPr lang="ru-RU" smtClean="0"/>
            <a:t>Онлайн-ресурси для самоосвіти:</a:t>
          </a:r>
          <a:endParaRPr lang="ru-RU"/>
        </a:p>
      </dgm:t>
    </dgm:pt>
    <dgm:pt modelId="{3810DA35-C5A6-4155-B979-0E63E3B5F927}" type="parTrans" cxnId="{A1F75713-2023-4498-B1C6-470541D9E7B4}">
      <dgm:prSet/>
      <dgm:spPr/>
      <dgm:t>
        <a:bodyPr/>
        <a:lstStyle/>
        <a:p>
          <a:endParaRPr lang="ru-RU"/>
        </a:p>
      </dgm:t>
    </dgm:pt>
    <dgm:pt modelId="{93C21460-91AE-4C10-9FB5-29D9741FFA3D}" type="sibTrans" cxnId="{A1F75713-2023-4498-B1C6-470541D9E7B4}">
      <dgm:prSet/>
      <dgm:spPr/>
      <dgm:t>
        <a:bodyPr/>
        <a:lstStyle/>
        <a:p>
          <a:endParaRPr lang="ru-RU"/>
        </a:p>
      </dgm:t>
    </dgm:pt>
    <dgm:pt modelId="{EF2CA96D-E49A-4A74-8573-DDE45D791A74}" type="pres">
      <dgm:prSet presAssocID="{03CB3FBD-9D3B-4305-8133-4087A35E228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432656-37C2-48B5-B63F-F84A1F43BE6A}" type="pres">
      <dgm:prSet presAssocID="{A67338AC-40EA-4499-8DD2-15F424675E2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F75713-2023-4498-B1C6-470541D9E7B4}" srcId="{03CB3FBD-9D3B-4305-8133-4087A35E228A}" destId="{A67338AC-40EA-4499-8DD2-15F424675E24}" srcOrd="0" destOrd="0" parTransId="{3810DA35-C5A6-4155-B979-0E63E3B5F927}" sibTransId="{93C21460-91AE-4C10-9FB5-29D9741FFA3D}"/>
    <dgm:cxn modelId="{5BE745EB-E4D2-44D7-9FD6-490468E3FF4C}" type="presOf" srcId="{03CB3FBD-9D3B-4305-8133-4087A35E228A}" destId="{EF2CA96D-E49A-4A74-8573-DDE45D791A74}" srcOrd="0" destOrd="0" presId="urn:microsoft.com/office/officeart/2005/8/layout/vList2"/>
    <dgm:cxn modelId="{25766FDE-DDFF-48EC-9B24-74BC55C59609}" type="presOf" srcId="{A67338AC-40EA-4499-8DD2-15F424675E24}" destId="{BD432656-37C2-48B5-B63F-F84A1F43BE6A}" srcOrd="0" destOrd="0" presId="urn:microsoft.com/office/officeart/2005/8/layout/vList2"/>
    <dgm:cxn modelId="{938B0FB7-1514-4903-B217-C3E27BBBC9A7}" type="presParOf" srcId="{EF2CA96D-E49A-4A74-8573-DDE45D791A74}" destId="{BD432656-37C2-48B5-B63F-F84A1F43BE6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76F66CD-F7C5-42CF-A2D8-51C55A6E68D8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65AD888-3825-4EBF-B07C-BFF9665AD167}">
      <dgm:prSet/>
      <dgm:spPr/>
      <dgm:t>
        <a:bodyPr/>
        <a:lstStyle/>
        <a:p>
          <a:pPr rtl="0"/>
          <a:r>
            <a:rPr lang="uk-UA" dirty="0" smtClean="0"/>
            <a:t>             Цілі </a:t>
          </a:r>
          <a:r>
            <a:rPr lang="uk-UA" dirty="0" err="1" smtClean="0"/>
            <a:t>портфоліо</a:t>
          </a:r>
          <a:endParaRPr lang="ru-RU" dirty="0"/>
        </a:p>
      </dgm:t>
    </dgm:pt>
    <dgm:pt modelId="{09953DC3-9C16-4D8D-B0AF-A2C37BF6A240}" type="parTrans" cxnId="{1B2EC20D-4CDA-4551-809C-41C20276AE00}">
      <dgm:prSet/>
      <dgm:spPr/>
      <dgm:t>
        <a:bodyPr/>
        <a:lstStyle/>
        <a:p>
          <a:endParaRPr lang="ru-RU"/>
        </a:p>
      </dgm:t>
    </dgm:pt>
    <dgm:pt modelId="{A0CF9BE7-8537-4401-A5FF-20F5FF2001C1}" type="sibTrans" cxnId="{1B2EC20D-4CDA-4551-809C-41C20276AE00}">
      <dgm:prSet/>
      <dgm:spPr/>
      <dgm:t>
        <a:bodyPr/>
        <a:lstStyle/>
        <a:p>
          <a:endParaRPr lang="ru-RU"/>
        </a:p>
      </dgm:t>
    </dgm:pt>
    <dgm:pt modelId="{D1D5C4CF-84FA-4287-B261-B0053C585568}" type="pres">
      <dgm:prSet presAssocID="{876F66CD-F7C5-42CF-A2D8-51C55A6E68D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7D26BC-E01B-4BE3-9FBB-3FDEA944450A}" type="pres">
      <dgm:prSet presAssocID="{465AD888-3825-4EBF-B07C-BFF9665AD16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C9A8A9-BD16-4EFE-AEF4-9FB6B8B474D6}" type="presOf" srcId="{876F66CD-F7C5-42CF-A2D8-51C55A6E68D8}" destId="{D1D5C4CF-84FA-4287-B261-B0053C585568}" srcOrd="0" destOrd="0" presId="urn:microsoft.com/office/officeart/2005/8/layout/vList2"/>
    <dgm:cxn modelId="{DA73E615-5B85-475B-8171-2ACD255A4A7B}" type="presOf" srcId="{465AD888-3825-4EBF-B07C-BFF9665AD167}" destId="{FC7D26BC-E01B-4BE3-9FBB-3FDEA944450A}" srcOrd="0" destOrd="0" presId="urn:microsoft.com/office/officeart/2005/8/layout/vList2"/>
    <dgm:cxn modelId="{1B2EC20D-4CDA-4551-809C-41C20276AE00}" srcId="{876F66CD-F7C5-42CF-A2D8-51C55A6E68D8}" destId="{465AD888-3825-4EBF-B07C-BFF9665AD167}" srcOrd="0" destOrd="0" parTransId="{09953DC3-9C16-4D8D-B0AF-A2C37BF6A240}" sibTransId="{A0CF9BE7-8537-4401-A5FF-20F5FF2001C1}"/>
    <dgm:cxn modelId="{E05960B3-56A7-4B8E-9B8C-44F8109554AD}" type="presParOf" srcId="{D1D5C4CF-84FA-4287-B261-B0053C585568}" destId="{FC7D26BC-E01B-4BE3-9FBB-3FDEA944450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A8ACE13-1D57-4E5D-B920-751C9980313F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F1457E5-29CB-4B5C-81EC-C5F4161F5018}">
      <dgm:prSet/>
      <dgm:spPr/>
      <dgm:t>
        <a:bodyPr/>
        <a:lstStyle/>
        <a:p>
          <a:pPr rtl="0"/>
          <a:r>
            <a:rPr lang="uk-UA" dirty="0" smtClean="0"/>
            <a:t>       СТРУКТУРА ПОРТФОЛІО</a:t>
          </a:r>
          <a:endParaRPr lang="ru-RU" dirty="0"/>
        </a:p>
      </dgm:t>
    </dgm:pt>
    <dgm:pt modelId="{D65A8599-7AFF-4E1F-9306-28B93586696D}" type="parTrans" cxnId="{94DBDBBF-E716-4A5E-B72B-1CCEE497EB3A}">
      <dgm:prSet/>
      <dgm:spPr/>
      <dgm:t>
        <a:bodyPr/>
        <a:lstStyle/>
        <a:p>
          <a:endParaRPr lang="ru-RU"/>
        </a:p>
      </dgm:t>
    </dgm:pt>
    <dgm:pt modelId="{7F686E52-1B17-4D44-B611-9F56FEAEA455}" type="sibTrans" cxnId="{94DBDBBF-E716-4A5E-B72B-1CCEE497EB3A}">
      <dgm:prSet/>
      <dgm:spPr/>
      <dgm:t>
        <a:bodyPr/>
        <a:lstStyle/>
        <a:p>
          <a:endParaRPr lang="ru-RU"/>
        </a:p>
      </dgm:t>
    </dgm:pt>
    <dgm:pt modelId="{13D6E958-21AE-4AA7-AAD4-B48BFFB60A02}" type="pres">
      <dgm:prSet presAssocID="{FA8ACE13-1D57-4E5D-B920-751C9980313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C6531D-6D44-44AB-9FE0-FD79647D8FA8}" type="pres">
      <dgm:prSet presAssocID="{BF1457E5-29CB-4B5C-81EC-C5F4161F5018}" presName="parentText" presStyleLbl="node1" presStyleIdx="0" presStyleCnt="1" custLinFactNeighborX="-749" custLinFactNeighborY="2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DBDBBF-E716-4A5E-B72B-1CCEE497EB3A}" srcId="{FA8ACE13-1D57-4E5D-B920-751C9980313F}" destId="{BF1457E5-29CB-4B5C-81EC-C5F4161F5018}" srcOrd="0" destOrd="0" parTransId="{D65A8599-7AFF-4E1F-9306-28B93586696D}" sibTransId="{7F686E52-1B17-4D44-B611-9F56FEAEA455}"/>
    <dgm:cxn modelId="{5B15C5C1-C543-4B38-A228-1DBDA2C62536}" type="presOf" srcId="{BF1457E5-29CB-4B5C-81EC-C5F4161F5018}" destId="{53C6531D-6D44-44AB-9FE0-FD79647D8FA8}" srcOrd="0" destOrd="0" presId="urn:microsoft.com/office/officeart/2005/8/layout/vList2"/>
    <dgm:cxn modelId="{F6EA9EC6-2B93-4EB6-9058-CAFCF4DA099E}" type="presOf" srcId="{FA8ACE13-1D57-4E5D-B920-751C9980313F}" destId="{13D6E958-21AE-4AA7-AAD4-B48BFFB60A02}" srcOrd="0" destOrd="0" presId="urn:microsoft.com/office/officeart/2005/8/layout/vList2"/>
    <dgm:cxn modelId="{D0267994-9EFB-4520-BE24-C7C78809772E}" type="presParOf" srcId="{13D6E958-21AE-4AA7-AAD4-B48BFFB60A02}" destId="{53C6531D-6D44-44AB-9FE0-FD79647D8FA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0E7C64A-DDEE-4BBB-B4CE-8C251EAEFF0B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ru-RU"/>
        </a:p>
      </dgm:t>
    </dgm:pt>
    <dgm:pt modelId="{E5E00EFD-BFCA-40A5-90F9-89C9836D16B4}">
      <dgm:prSet/>
      <dgm:spPr/>
      <dgm:t>
        <a:bodyPr/>
        <a:lstStyle/>
        <a:p>
          <a:pPr rtl="0"/>
          <a:r>
            <a:rPr lang="uk-UA" b="1" smtClean="0"/>
            <a:t>Під час планування індивідуальної освітньої траєкторії вчителя потрібно враховувати </a:t>
          </a:r>
          <a:endParaRPr lang="ru-RU"/>
        </a:p>
      </dgm:t>
    </dgm:pt>
    <dgm:pt modelId="{387133B5-E152-431D-B788-DED0F479F640}" type="parTrans" cxnId="{0241110F-ACCC-406E-AEF5-299046C55EA7}">
      <dgm:prSet/>
      <dgm:spPr/>
      <dgm:t>
        <a:bodyPr/>
        <a:lstStyle/>
        <a:p>
          <a:endParaRPr lang="ru-RU"/>
        </a:p>
      </dgm:t>
    </dgm:pt>
    <dgm:pt modelId="{47A87113-3768-4593-9C9B-67E9F6CA119F}" type="sibTrans" cxnId="{0241110F-ACCC-406E-AEF5-299046C55EA7}">
      <dgm:prSet/>
      <dgm:spPr/>
      <dgm:t>
        <a:bodyPr/>
        <a:lstStyle/>
        <a:p>
          <a:endParaRPr lang="ru-RU"/>
        </a:p>
      </dgm:t>
    </dgm:pt>
    <dgm:pt modelId="{674C14CD-24B3-4C1F-9423-52BF5A89B7FD}" type="pres">
      <dgm:prSet presAssocID="{70E7C64A-DDEE-4BBB-B4CE-8C251EAEFF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89BF2D-BDA4-46CE-89A9-7B1F43981587}" type="pres">
      <dgm:prSet presAssocID="{E5E00EFD-BFCA-40A5-90F9-89C9836D16B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5E57E9-7715-40E9-B187-B32095643D6B}" type="presOf" srcId="{E5E00EFD-BFCA-40A5-90F9-89C9836D16B4}" destId="{3D89BF2D-BDA4-46CE-89A9-7B1F43981587}" srcOrd="0" destOrd="0" presId="urn:microsoft.com/office/officeart/2005/8/layout/vList2"/>
    <dgm:cxn modelId="{0241110F-ACCC-406E-AEF5-299046C55EA7}" srcId="{70E7C64A-DDEE-4BBB-B4CE-8C251EAEFF0B}" destId="{E5E00EFD-BFCA-40A5-90F9-89C9836D16B4}" srcOrd="0" destOrd="0" parTransId="{387133B5-E152-431D-B788-DED0F479F640}" sibTransId="{47A87113-3768-4593-9C9B-67E9F6CA119F}"/>
    <dgm:cxn modelId="{556D2E1E-46FA-4B91-AF6A-1D0ADC2EFFB5}" type="presOf" srcId="{70E7C64A-DDEE-4BBB-B4CE-8C251EAEFF0B}" destId="{674C14CD-24B3-4C1F-9423-52BF5A89B7FD}" srcOrd="0" destOrd="0" presId="urn:microsoft.com/office/officeart/2005/8/layout/vList2"/>
    <dgm:cxn modelId="{7F8E98C8-958C-43B4-8328-C4F4FE0D82EF}" type="presParOf" srcId="{674C14CD-24B3-4C1F-9423-52BF5A89B7FD}" destId="{3D89BF2D-BDA4-46CE-89A9-7B1F4398158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51B00D-347B-4D59-92B1-7053ECA23B8E}">
      <dsp:nvSpPr>
        <dsp:cNvPr id="0" name=""/>
        <dsp:cNvSpPr/>
      </dsp:nvSpPr>
      <dsp:spPr>
        <a:xfrm>
          <a:off x="0" y="11654"/>
          <a:ext cx="9144000" cy="11196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smtClean="0"/>
            <a:t>ІНДИВІДУАЛЬНА ТРАЄКТОРІЯ РОЗВИТКУ ПРОФЕСІЙНОЇ КОМПЕТЕНТНОСТІ ПЕДАГОГА</a:t>
          </a:r>
          <a:endParaRPr lang="ru-RU" sz="2900" kern="1200"/>
        </a:p>
      </dsp:txBody>
      <dsp:txXfrm>
        <a:off x="54659" y="66313"/>
        <a:ext cx="9034682" cy="10103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D7C818-10FF-4301-AA6A-6E20D2E7AB9A}">
      <dsp:nvSpPr>
        <dsp:cNvPr id="0" name=""/>
        <dsp:cNvSpPr/>
      </dsp:nvSpPr>
      <dsp:spPr>
        <a:xfrm>
          <a:off x="0" y="0"/>
          <a:ext cx="8496944" cy="29354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smtClean="0"/>
            <a:t>У статті 8 Закону України «Про освіту» введено у правове поле поняття видів освіти, а саме: </a:t>
          </a:r>
          <a:endParaRPr lang="ru-RU" sz="4300" kern="1200"/>
        </a:p>
      </dsp:txBody>
      <dsp:txXfrm>
        <a:off x="143296" y="143296"/>
        <a:ext cx="8210352" cy="2648850"/>
      </dsp:txXfrm>
    </dsp:sp>
    <dsp:sp modelId="{CEE4235C-E760-4B06-989E-8AC1F0DC1A10}">
      <dsp:nvSpPr>
        <dsp:cNvPr id="0" name=""/>
        <dsp:cNvSpPr/>
      </dsp:nvSpPr>
      <dsp:spPr>
        <a:xfrm>
          <a:off x="0" y="2936813"/>
          <a:ext cx="8496944" cy="231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778" tIns="60960" rIns="341376" bIns="60960" numCol="1" spcCol="1270" anchor="t" anchorCtr="0">
          <a:noAutofit/>
        </a:bodyPr>
        <a:lstStyle/>
        <a:p>
          <a:pPr marL="285750" lvl="1" indent="-285750" algn="l" defTabSz="2133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4800" b="1" kern="1200" dirty="0" err="1" smtClean="0"/>
            <a:t>формальної</a:t>
          </a:r>
          <a:r>
            <a:rPr lang="ru-RU" sz="4800" b="1" kern="1200" dirty="0" smtClean="0"/>
            <a:t>, </a:t>
          </a:r>
          <a:endParaRPr lang="ru-RU" sz="4800" b="1" kern="1200" dirty="0"/>
        </a:p>
        <a:p>
          <a:pPr marL="285750" lvl="1" indent="-285750" algn="l" defTabSz="2133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4800" b="1" kern="1200" dirty="0" err="1" smtClean="0"/>
            <a:t>неформальної</a:t>
          </a:r>
          <a:r>
            <a:rPr lang="ru-RU" sz="4800" b="1" kern="1200" dirty="0" smtClean="0"/>
            <a:t> </a:t>
          </a:r>
          <a:endParaRPr lang="ru-RU" sz="4800" b="1" kern="1200" dirty="0"/>
        </a:p>
        <a:p>
          <a:pPr marL="285750" lvl="1" indent="-285750" algn="l" defTabSz="2133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4800" b="1" kern="1200" dirty="0" err="1" smtClean="0"/>
            <a:t>інформальної</a:t>
          </a:r>
          <a:endParaRPr lang="ru-RU" sz="4800" b="1" kern="1200" dirty="0"/>
        </a:p>
      </dsp:txBody>
      <dsp:txXfrm>
        <a:off x="0" y="2936813"/>
        <a:ext cx="8496944" cy="23184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2A4AC1-35E4-4E5C-BEEE-B235680236B7}">
      <dsp:nvSpPr>
        <dsp:cNvPr id="0" name=""/>
        <dsp:cNvSpPr/>
      </dsp:nvSpPr>
      <dsp:spPr>
        <a:xfrm>
          <a:off x="0" y="34352"/>
          <a:ext cx="8352928" cy="477619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100" kern="1200" dirty="0" err="1" smtClean="0"/>
            <a:t>Індивідуальна</a:t>
          </a:r>
          <a:r>
            <a:rPr lang="ru-RU" sz="5100" kern="1200" dirty="0" smtClean="0"/>
            <a:t> </a:t>
          </a:r>
          <a:r>
            <a:rPr lang="ru-RU" sz="5100" kern="1200" dirty="0" err="1" smtClean="0"/>
            <a:t>освітня</a:t>
          </a:r>
          <a:r>
            <a:rPr lang="ru-RU" sz="5100" kern="1200" dirty="0" smtClean="0"/>
            <a:t> </a:t>
          </a:r>
          <a:r>
            <a:rPr lang="ru-RU" sz="5100" kern="1200" dirty="0" err="1" smtClean="0"/>
            <a:t>траєкторія</a:t>
          </a:r>
          <a:r>
            <a:rPr lang="ru-RU" sz="5100" kern="1200" dirty="0" smtClean="0"/>
            <a:t> – </a:t>
          </a:r>
          <a:r>
            <a:rPr lang="ru-RU" sz="5100" kern="1200" dirty="0" err="1" smtClean="0"/>
            <a:t>це</a:t>
          </a:r>
          <a:r>
            <a:rPr lang="ru-RU" sz="5100" kern="1200" dirty="0" smtClean="0"/>
            <a:t> </a:t>
          </a:r>
          <a:r>
            <a:rPr lang="ru-RU" sz="5100" kern="1200" dirty="0" err="1" smtClean="0"/>
            <a:t>персональний</a:t>
          </a:r>
          <a:r>
            <a:rPr lang="ru-RU" sz="5100" kern="1200" dirty="0" smtClean="0"/>
            <a:t> шлях </a:t>
          </a:r>
          <a:r>
            <a:rPr lang="ru-RU" sz="5100" kern="1200" dirty="0" err="1" smtClean="0"/>
            <a:t>реалізації</a:t>
          </a:r>
          <a:r>
            <a:rPr lang="ru-RU" sz="5100" kern="1200" dirty="0" smtClean="0"/>
            <a:t> </a:t>
          </a:r>
          <a:r>
            <a:rPr lang="ru-RU" sz="5100" kern="1200" dirty="0" err="1" smtClean="0"/>
            <a:t>особистісного</a:t>
          </a:r>
          <a:r>
            <a:rPr lang="ru-RU" sz="5100" kern="1200" dirty="0" smtClean="0"/>
            <a:t> </a:t>
          </a:r>
          <a:r>
            <a:rPr lang="ru-RU" sz="5100" kern="1200" dirty="0" err="1" smtClean="0"/>
            <a:t>потенціалу</a:t>
          </a:r>
          <a:r>
            <a:rPr lang="ru-RU" sz="5100" kern="1200" dirty="0" smtClean="0"/>
            <a:t> в </a:t>
          </a:r>
          <a:r>
            <a:rPr lang="ru-RU" sz="5100" kern="1200" dirty="0" err="1" smtClean="0"/>
            <a:t>освіті</a:t>
          </a:r>
          <a:r>
            <a:rPr lang="ru-RU" sz="5100" kern="1200" dirty="0" smtClean="0"/>
            <a:t>. </a:t>
          </a:r>
          <a:endParaRPr lang="ru-RU" sz="5100" kern="1200" dirty="0"/>
        </a:p>
      </dsp:txBody>
      <dsp:txXfrm>
        <a:off x="233155" y="267507"/>
        <a:ext cx="7886618" cy="43098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5FC73D-DA0C-4156-847A-A8C608413035}">
      <dsp:nvSpPr>
        <dsp:cNvPr id="0" name=""/>
        <dsp:cNvSpPr/>
      </dsp:nvSpPr>
      <dsp:spPr>
        <a:xfrm>
          <a:off x="0" y="0"/>
          <a:ext cx="8229600" cy="1141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/>
            <a:t>Умови</a:t>
          </a:r>
          <a:r>
            <a:rPr lang="ru-RU" sz="2800" b="1" kern="1200" dirty="0" smtClean="0"/>
            <a:t> </a:t>
          </a:r>
          <a:r>
            <a:rPr lang="ru-RU" sz="2800" b="1" kern="1200" dirty="0" err="1" smtClean="0"/>
            <a:t>просування</a:t>
          </a:r>
          <a:r>
            <a:rPr lang="ru-RU" sz="2800" b="1" kern="1200" dirty="0" smtClean="0"/>
            <a:t> за </a:t>
          </a:r>
          <a:r>
            <a:rPr lang="ru-RU" sz="2800" b="1" kern="1200" dirty="0" err="1" smtClean="0"/>
            <a:t>індивідуальною</a:t>
          </a:r>
          <a:r>
            <a:rPr lang="ru-RU" sz="2800" b="1" kern="1200" dirty="0" smtClean="0"/>
            <a:t> </a:t>
          </a:r>
          <a:r>
            <a:rPr lang="ru-RU" sz="2800" b="1" kern="1200" dirty="0" err="1" smtClean="0"/>
            <a:t>траєкторією</a:t>
          </a:r>
          <a:endParaRPr lang="ru-RU" sz="2800" b="1" kern="1200" dirty="0"/>
        </a:p>
      </dsp:txBody>
      <dsp:txXfrm>
        <a:off x="55744" y="55744"/>
        <a:ext cx="8118112" cy="10304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1B808E-8056-425B-9CE8-44B102857D86}">
      <dsp:nvSpPr>
        <dsp:cNvPr id="0" name=""/>
        <dsp:cNvSpPr/>
      </dsp:nvSpPr>
      <dsp:spPr>
        <a:xfrm>
          <a:off x="0" y="0"/>
          <a:ext cx="8784976" cy="14671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Вектори вдосконалення професійної компетентності педагога</a:t>
          </a:r>
          <a:endParaRPr lang="ru-RU" sz="3800" kern="1200" dirty="0"/>
        </a:p>
      </dsp:txBody>
      <dsp:txXfrm>
        <a:off x="71622" y="71622"/>
        <a:ext cx="8641732" cy="13239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zakon.rada.gov.ua/laws/show/672-2020-%D0%BF#Text" TargetMode="External"/><Relationship Id="rId3" Type="http://schemas.openxmlformats.org/officeDocument/2006/relationships/diagramLayout" Target="../diagrams/layout9.xml"/><Relationship Id="rId7" Type="http://schemas.openxmlformats.org/officeDocument/2006/relationships/hyperlink" Target="https://www.kmu.gov.ua/ua/npas/deyaki-pitannya-pidvishchennya-kvalifikaciyi-pedagogichnih-i-naukovo-pedagogichnih-t210819" TargetMode="Externa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naurok.com.ua/post/portfolio-vchitelya-provodimo-samoaudit-ta-skladaemo-dose-uspihiv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17147701"/>
              </p:ext>
            </p:extLst>
          </p:nvPr>
        </p:nvGraphicFramePr>
        <p:xfrm>
          <a:off x="0" y="274638"/>
          <a:ext cx="91440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83359" y="1988840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err="1"/>
              <a:t>Компетентність</a:t>
            </a:r>
            <a:r>
              <a:rPr lang="ru-RU" sz="3600" dirty="0"/>
              <a:t> і </a:t>
            </a:r>
            <a:r>
              <a:rPr lang="ru-RU" sz="3600" dirty="0" err="1"/>
              <a:t>професійна</a:t>
            </a:r>
            <a:r>
              <a:rPr lang="ru-RU" sz="3600" dirty="0"/>
              <a:t> </a:t>
            </a:r>
            <a:r>
              <a:rPr lang="ru-RU" sz="3600" dirty="0" err="1"/>
              <a:t>праця</a:t>
            </a:r>
            <a:r>
              <a:rPr lang="ru-RU" sz="3600" dirty="0"/>
              <a:t> кожного </a:t>
            </a:r>
            <a:r>
              <a:rPr lang="ru-RU" sz="3600" dirty="0" err="1"/>
              <a:t>вчителя</a:t>
            </a:r>
            <a:r>
              <a:rPr lang="ru-RU" sz="3600" dirty="0"/>
              <a:t>, </a:t>
            </a:r>
            <a:r>
              <a:rPr lang="ru-RU" sz="3600" dirty="0" err="1"/>
              <a:t>викладача</a:t>
            </a:r>
            <a:r>
              <a:rPr lang="ru-RU" sz="3600" dirty="0"/>
              <a:t>, </a:t>
            </a:r>
            <a:r>
              <a:rPr lang="ru-RU" sz="3600" dirty="0" err="1"/>
              <a:t>науковця</a:t>
            </a:r>
            <a:r>
              <a:rPr lang="ru-RU" sz="3600" dirty="0"/>
              <a:t>, </a:t>
            </a:r>
            <a:r>
              <a:rPr lang="ru-RU" sz="3600" dirty="0" err="1"/>
              <a:t>освітянина</a:t>
            </a:r>
            <a:r>
              <a:rPr lang="ru-RU" sz="3600" dirty="0"/>
              <a:t> </a:t>
            </a:r>
            <a:r>
              <a:rPr lang="ru-RU" sz="3600" dirty="0" err="1"/>
              <a:t>визначають</a:t>
            </a:r>
            <a:r>
              <a:rPr lang="ru-RU" sz="3600" dirty="0"/>
              <a:t> </a:t>
            </a:r>
            <a:r>
              <a:rPr lang="ru-RU" sz="3600" dirty="0" err="1"/>
              <a:t>сьогодні</a:t>
            </a:r>
            <a:r>
              <a:rPr lang="ru-RU" sz="3600" dirty="0"/>
              <a:t> </a:t>
            </a:r>
            <a:r>
              <a:rPr lang="ru-RU" sz="3600" dirty="0" err="1"/>
              <a:t>якість</a:t>
            </a:r>
            <a:r>
              <a:rPr lang="ru-RU" sz="3600" dirty="0"/>
              <a:t> </a:t>
            </a:r>
            <a:r>
              <a:rPr lang="ru-RU" sz="3600" dirty="0" err="1"/>
              <a:t>підготовки</a:t>
            </a:r>
            <a:r>
              <a:rPr lang="ru-RU" sz="3600" dirty="0"/>
              <a:t> </a:t>
            </a:r>
            <a:r>
              <a:rPr lang="ru-RU" sz="3600" dirty="0" err="1"/>
              <a:t>майбутніх</a:t>
            </a:r>
            <a:r>
              <a:rPr lang="ru-RU" sz="3600" dirty="0"/>
              <a:t> </a:t>
            </a:r>
            <a:r>
              <a:rPr lang="ru-RU" sz="3600" dirty="0" err="1"/>
              <a:t>поколінь</a:t>
            </a:r>
            <a:r>
              <a:rPr lang="ru-RU" sz="3600" dirty="0"/>
              <a:t> до </a:t>
            </a:r>
            <a:r>
              <a:rPr lang="ru-RU" sz="3600" dirty="0" err="1"/>
              <a:t>сучасного</a:t>
            </a:r>
            <a:r>
              <a:rPr lang="ru-RU" sz="3600" dirty="0"/>
              <a:t> </a:t>
            </a:r>
            <a:r>
              <a:rPr lang="ru-RU" sz="3600" dirty="0" err="1"/>
              <a:t>життя</a:t>
            </a:r>
            <a:r>
              <a:rPr lang="ru-RU" sz="3600" dirty="0"/>
              <a:t>. </a:t>
            </a:r>
            <a:endParaRPr lang="ru-RU" sz="3600" dirty="0" smtClean="0"/>
          </a:p>
          <a:p>
            <a:pPr algn="r"/>
            <a:r>
              <a:rPr lang="ru-RU" sz="3600" dirty="0" smtClean="0"/>
              <a:t>Л</a:t>
            </a:r>
            <a:r>
              <a:rPr lang="ru-RU" sz="3600" dirty="0"/>
              <a:t>. Гриневич</a:t>
            </a:r>
          </a:p>
        </p:txBody>
      </p:sp>
    </p:spTree>
    <p:extLst>
      <p:ext uri="{BB962C8B-B14F-4D97-AF65-F5344CB8AC3E}">
        <p14:creationId xmlns:p14="http://schemas.microsoft.com/office/powerpoint/2010/main" val="131325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10578258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39552" y="1720840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простежити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еволюцію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професійної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педагогічної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систематизувати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створені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ним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навчальні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доробки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створити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представлення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колегам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досвіду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сприяти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розширенню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методичного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діапазону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закладу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підготуватися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участі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в конкурсах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педагогічної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майстерності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підвищити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професійної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конкурентоспроможності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; -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підготуватися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атестації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04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66152193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7544" y="1412776"/>
            <a:ext cx="8676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Розділ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І.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Візитна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картка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420888"/>
            <a:ext cx="77768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Розділ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ІІ.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Науково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-методична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059668"/>
            <a:ext cx="71328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Розділ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ІІІ.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педагогічної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361366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Розділ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IV.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Позакласна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з предмета.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301208"/>
            <a:ext cx="2160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Додатки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4517504"/>
            <a:ext cx="6408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Розділ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Навчально-матеріальна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база.</a:t>
            </a:r>
          </a:p>
        </p:txBody>
      </p:sp>
    </p:spTree>
    <p:extLst>
      <p:ext uri="{BB962C8B-B14F-4D97-AF65-F5344CB8AC3E}">
        <p14:creationId xmlns:p14="http://schemas.microsoft.com/office/powerpoint/2010/main" val="414374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936104"/>
          </a:xfrm>
        </p:spPr>
        <p:txBody>
          <a:bodyPr>
            <a:noAutofit/>
          </a:bodyPr>
          <a:lstStyle/>
          <a:p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2800" dirty="0" smtClean="0"/>
              <a:t>Переваги </a:t>
            </a:r>
            <a:r>
              <a:rPr lang="uk-UA" sz="2800" dirty="0"/>
              <a:t>використання індивідуальної траєкторії освіти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uk-UA" sz="2800" dirty="0"/>
              <a:t>та саморозвитку педагогічного працівника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811157"/>
              </p:ext>
            </p:extLst>
          </p:nvPr>
        </p:nvGraphicFramePr>
        <p:xfrm>
          <a:off x="323528" y="1654905"/>
          <a:ext cx="8496943" cy="4066032"/>
        </p:xfrm>
        <a:graphic>
          <a:graphicData uri="http://schemas.openxmlformats.org/drawingml/2006/table">
            <a:tbl>
              <a:tblPr firstRow="1" firstCol="1" bandRow="1"/>
              <a:tblGrid>
                <a:gridCol w="4248027"/>
                <a:gridCol w="424891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Для освітньої організації (навчального закладу, установ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Для педагогічного працівн</a:t>
                      </a: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1) підвищення професійної компетентності та кваліфікації педагогічного працівника найбільш ефективним для нього способом сприяє його мотивації до здійснення освітньої діяльності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1) 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розш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рення</a:t>
                      </a: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можл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востей</a:t>
                      </a: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освітнього простору, можливість вибору ефективних для працівника шляхів і способів неперервної освіти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2) забезпечення конкурентоспроможності освітньої організації (навчального закладу, установи)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2) зростання професійної компетентності й кваліфікації педагогічного працівника, що забезпечує його цінність і конкурентоспроможність в організації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3) можливість вибору навчання й саморозвитку приваблює кваліфіковані кадри, знижує плинність кадрів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3) формування й розвиток універсальних навичок, що урізноманітнює сфери професійної діяльності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51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153208"/>
              </p:ext>
            </p:extLst>
          </p:nvPr>
        </p:nvGraphicFramePr>
        <p:xfrm>
          <a:off x="611560" y="332656"/>
          <a:ext cx="7935336" cy="5620800"/>
        </p:xfrm>
        <a:graphic>
          <a:graphicData uri="http://schemas.openxmlformats.org/drawingml/2006/table">
            <a:tbl>
              <a:tblPr firstRow="1" firstCol="1" bandRow="1"/>
              <a:tblGrid>
                <a:gridCol w="3967253"/>
                <a:gridCol w="3968083"/>
              </a:tblGrid>
              <a:tr h="130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4) планування 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розв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тку</a:t>
                      </a: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кар’єри різними способами є джерелом визначення потреб працівників у професійній освіті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4) зручний шлях освіти (частіше без відриву від основної роботи) надає можл</a:t>
                      </a: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вості кар’єрного росту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7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5) індивідуальна траєкторія навчання веде до ефективного навчання працівника і, як наслідок, до бажання використовувати нові технології, що у свою чергу є найкоротшим шляхом їх впровадження й розповсюдження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5) 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мот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вований</a:t>
                      </a: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шлях освіти підвищує мотивацію й задоволення ефективною працею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73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6) моделювання індивідуальної траєкторії навчання й розвитку працівника веде до ефективних організаційних змін у закладі освіти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6) послаблення стресу та 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підв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щення</a:t>
                      </a: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здатності працівника пристосовуватись до змін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248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7) здійснення цілеспрямованого саморозвитку 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працівн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</a:t>
                      </a: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шляхом узгодження мети закладу освіти та працівника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03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67544" y="1772816"/>
            <a:ext cx="7931224" cy="1143000"/>
          </a:xfrm>
          <a:prstGeom prst="rect">
            <a:avLst/>
          </a:prstGeom>
        </p:spPr>
        <p:txBody>
          <a:bodyPr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https://docs.google.com/presentation/d/1EKp0IKJEfOSKzAAtIxF3od0B0QhKjRb3O0iYF1Vl_t0/htmlpresent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568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637734035"/>
              </p:ext>
            </p:extLst>
          </p:nvPr>
        </p:nvGraphicFramePr>
        <p:xfrm>
          <a:off x="0" y="332656"/>
          <a:ext cx="91440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568952" cy="3289920"/>
          </a:xfrm>
        </p:spPr>
        <p:txBody>
          <a:bodyPr>
            <a:normAutofit/>
          </a:bodyPr>
          <a:lstStyle/>
          <a:p>
            <a:r>
              <a:rPr lang="uk-UA" sz="2400" b="1" dirty="0">
                <a:solidFill>
                  <a:schemeClr val="tx1"/>
                </a:solidFill>
              </a:rPr>
              <a:t>Порядок підвищення кваліфікації педагогічних і науково-педагогічних працівників, який затверджено </a:t>
            </a:r>
            <a:r>
              <a:rPr lang="uk-UA" sz="2400" b="1" dirty="0">
                <a:solidFill>
                  <a:srgbClr val="FF0000"/>
                </a:solidFill>
                <a:hlinkClick r:id="rId7"/>
              </a:rPr>
              <a:t>постановою Кабінету Міністрів України № 800 від 21 серпня 2019 року (Із змінами, внесеними згідно з Постановою Кабінету Міністрів України  </a:t>
            </a:r>
            <a:r>
              <a:rPr lang="uk-UA" sz="2400" b="1" u="sng" dirty="0">
                <a:solidFill>
                  <a:srgbClr val="FF0000"/>
                </a:solidFill>
                <a:hlinkClick r:id="rId7"/>
              </a:rPr>
              <a:t>№ 1133 від 27.12.2019</a:t>
            </a:r>
            <a:r>
              <a:rPr lang="uk-UA" sz="2400" b="1" dirty="0">
                <a:solidFill>
                  <a:srgbClr val="FF0000"/>
                </a:solidFill>
                <a:hlinkClick r:id="rId7"/>
              </a:rPr>
              <a:t>) </a:t>
            </a:r>
            <a:r>
              <a:rPr lang="uk-UA" sz="2400" b="1" dirty="0">
                <a:solidFill>
                  <a:srgbClr val="FF0000"/>
                </a:solidFill>
              </a:rPr>
              <a:t>  </a:t>
            </a:r>
            <a:r>
              <a:rPr lang="uk-UA" sz="2400" b="1" u="sng" dirty="0">
                <a:solidFill>
                  <a:srgbClr val="FF0000"/>
                </a:solidFill>
                <a:hlinkClick r:id="rId8"/>
              </a:rPr>
              <a:t>https://zakon.rada.gov.ua/laws/show/672-2020-%D0%BF#Text</a:t>
            </a:r>
            <a:r>
              <a:rPr lang="uk-UA" sz="2400" b="1" dirty="0">
                <a:solidFill>
                  <a:srgbClr val="FF0000"/>
                </a:solidFill>
              </a:rPr>
              <a:t> 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7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24744"/>
            <a:ext cx="8712968" cy="1143000"/>
          </a:xfrm>
        </p:spPr>
        <p:txBody>
          <a:bodyPr>
            <a:noAutofit/>
          </a:bodyPr>
          <a:lstStyle/>
          <a:p>
            <a:r>
              <a:rPr lang="uk-UA" sz="2800" b="1" dirty="0"/>
              <a:t>Форма вивчення педагогічної діяльності під час проведення інституційного </a:t>
            </a:r>
            <a:r>
              <a:rPr lang="uk-UA" sz="2800" b="1" dirty="0" smtClean="0"/>
              <a:t>аудиту в </a:t>
            </a:r>
            <a:r>
              <a:rPr lang="uk-UA" sz="2800" b="1" dirty="0"/>
              <a:t>закладах загальної середньої освіти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9955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sz="quarter" idx="13"/>
          </p:nvPr>
        </p:nvGraphicFramePr>
        <p:xfrm>
          <a:off x="0" y="3606801"/>
          <a:ext cx="9144000" cy="4286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214446"/>
                <a:gridCol w="1833554"/>
                <a:gridCol w="1524000"/>
              </a:tblGrid>
              <a:tr h="2286027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Номер </a:t>
                      </a:r>
                    </a:p>
                    <a:p>
                      <a:pPr algn="ctr"/>
                      <a:r>
                        <a:rPr lang="uk-UA" sz="2400" dirty="0" smtClean="0"/>
                        <a:t>групи</a:t>
                      </a:r>
                      <a:endParaRPr lang="uk-UA" sz="24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Співпраця в групі</a:t>
                      </a:r>
                      <a:endParaRPr lang="uk-UA" sz="24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Поведінка (не заважати, не відволікатися) </a:t>
                      </a:r>
                      <a:endParaRPr lang="uk-UA" sz="24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Ступінь розкриття теми</a:t>
                      </a:r>
                      <a:endParaRPr lang="uk-UA" sz="24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Уміння</a:t>
                      </a:r>
                      <a:r>
                        <a:rPr lang="uk-UA" sz="2400" baseline="0" dirty="0" smtClean="0"/>
                        <a:t> слухати презентації, ставити запитання, доповнювати</a:t>
                      </a:r>
                      <a:endParaRPr lang="uk-UA" sz="24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Загальний бал</a:t>
                      </a:r>
                      <a:endParaRPr lang="uk-UA" sz="2400" dirty="0"/>
                    </a:p>
                  </a:txBody>
                  <a:tcPr marT="45733" marB="45733"/>
                </a:tc>
              </a:tr>
              <a:tr h="545068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1</a:t>
                      </a:r>
                      <a:endParaRPr lang="uk-UA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+</a:t>
                      </a:r>
                      <a:endParaRPr lang="uk-UA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+</a:t>
                      </a:r>
                      <a:endParaRPr lang="uk-UA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-</a:t>
                      </a:r>
                      <a:endParaRPr lang="uk-UA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-</a:t>
                      </a:r>
                      <a:endParaRPr lang="uk-UA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uk-UA" sz="2000" dirty="0"/>
                    </a:p>
                  </a:txBody>
                  <a:tcPr marT="45733" marB="45733"/>
                </a:tc>
              </a:tr>
              <a:tr h="545068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2</a:t>
                      </a:r>
                      <a:endParaRPr lang="uk-UA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+</a:t>
                      </a:r>
                      <a:endParaRPr lang="uk-UA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-</a:t>
                      </a:r>
                      <a:endParaRPr lang="uk-UA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+</a:t>
                      </a:r>
                      <a:endParaRPr lang="uk-UA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+</a:t>
                      </a:r>
                      <a:endParaRPr lang="uk-UA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uk-UA" sz="2000" dirty="0"/>
                    </a:p>
                  </a:txBody>
                  <a:tcPr marT="45733" marB="45733"/>
                </a:tc>
              </a:tr>
              <a:tr h="545068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3</a:t>
                      </a:r>
                      <a:endParaRPr lang="uk-UA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+</a:t>
                      </a:r>
                      <a:endParaRPr lang="uk-UA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+</a:t>
                      </a:r>
                      <a:endParaRPr lang="uk-UA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+</a:t>
                      </a:r>
                      <a:endParaRPr lang="uk-UA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+</a:t>
                      </a:r>
                      <a:endParaRPr lang="uk-UA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uk-UA" sz="2000" dirty="0"/>
                    </a:p>
                  </a:txBody>
                  <a:tcPr marT="45733" marB="45733"/>
                </a:tc>
              </a:tr>
            </a:tbl>
          </a:graphicData>
        </a:graphic>
      </p:graphicFrame>
      <p:sp>
        <p:nvSpPr>
          <p:cNvPr id="44071" name="Прямокутник 4"/>
          <p:cNvSpPr>
            <a:spLocks noChangeArrowheads="1"/>
          </p:cNvSpPr>
          <p:nvPr/>
        </p:nvSpPr>
        <p:spPr bwMode="auto">
          <a:xfrm>
            <a:off x="214314" y="190501"/>
            <a:ext cx="89296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uk-UA" b="1" dirty="0"/>
              <a:t>Під час уроку діти мають розуміти, що вони працюють над певним завданням, яке оцінюється. </a:t>
            </a:r>
            <a:endParaRPr lang="uk-UA" dirty="0"/>
          </a:p>
        </p:txBody>
      </p:sp>
      <p:sp>
        <p:nvSpPr>
          <p:cNvPr id="44072" name="Прямокутник 5"/>
          <p:cNvSpPr>
            <a:spLocks noChangeArrowheads="1"/>
          </p:cNvSpPr>
          <p:nvPr/>
        </p:nvSpPr>
        <p:spPr bwMode="auto">
          <a:xfrm>
            <a:off x="214313" y="1428751"/>
            <a:ext cx="850106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uk-UA" b="1">
                <a:solidFill>
                  <a:srgbClr val="1813DF"/>
                </a:solidFill>
              </a:rPr>
              <a:t>Як Марія Іванівна оцінює декламування вірша?</a:t>
            </a:r>
          </a:p>
          <a:p>
            <a:r>
              <a:rPr lang="uk-UA" b="1">
                <a:solidFill>
                  <a:srgbClr val="1813DF"/>
                </a:solidFill>
              </a:rPr>
              <a:t>Як оцінюється есе в 3-у класі?</a:t>
            </a:r>
          </a:p>
          <a:p>
            <a:r>
              <a:rPr lang="uk-UA" b="1">
                <a:solidFill>
                  <a:srgbClr val="1813DF"/>
                </a:solidFill>
              </a:rPr>
              <a:t>Як оцінюється робота над проєктом?</a:t>
            </a:r>
          </a:p>
          <a:p>
            <a:r>
              <a:rPr lang="uk-UA" b="1">
                <a:solidFill>
                  <a:srgbClr val="1813DF"/>
                </a:solidFill>
              </a:rPr>
              <a:t>Як оцінюється компетент-завдання в групі?</a:t>
            </a:r>
          </a:p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572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Місце для вмісту 2"/>
          <p:cNvSpPr>
            <a:spLocks noGrp="1"/>
          </p:cNvSpPr>
          <p:nvPr>
            <p:ph idx="4294967295"/>
          </p:nvPr>
        </p:nvSpPr>
        <p:spPr>
          <a:xfrm>
            <a:off x="1" y="285751"/>
            <a:ext cx="8658225" cy="4953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just"/>
            <a:r>
              <a:rPr lang="uk-UA" sz="2400" b="1" smtClean="0">
                <a:solidFill>
                  <a:srgbClr val="002060"/>
                </a:solidFill>
              </a:rPr>
              <a:t>спільно з учнями педагог </a:t>
            </a:r>
            <a:r>
              <a:rPr lang="uk-UA" sz="2400" b="1" smtClean="0">
                <a:solidFill>
                  <a:srgbClr val="FF0000"/>
                </a:solidFill>
              </a:rPr>
              <a:t>МОЖЕ </a:t>
            </a:r>
            <a:r>
              <a:rPr lang="uk-UA" sz="2400" b="1" smtClean="0">
                <a:solidFill>
                  <a:srgbClr val="002060"/>
                </a:solidFill>
              </a:rPr>
              <a:t>розробляти критерії</a:t>
            </a:r>
            <a:r>
              <a:rPr lang="ru-RU" sz="2400" b="1" smtClean="0">
                <a:solidFill>
                  <a:srgbClr val="002060"/>
                </a:solidFill>
              </a:rPr>
              <a:t> оцінювання, які ґрунтуються на критеріях, затверджених МОНУ</a:t>
            </a:r>
            <a:r>
              <a:rPr lang="uk-UA" sz="2400" b="1" smtClean="0">
                <a:solidFill>
                  <a:srgbClr val="002060"/>
                </a:solidFill>
              </a:rPr>
              <a:t> (</a:t>
            </a:r>
            <a:r>
              <a:rPr lang="uk-UA" sz="2400" b="1" smtClean="0">
                <a:solidFill>
                  <a:srgbClr val="FF0000"/>
                </a:solidFill>
              </a:rPr>
              <a:t>оприлюднити їх!</a:t>
            </a:r>
            <a:r>
              <a:rPr lang="uk-UA" sz="2400" b="1" smtClean="0">
                <a:solidFill>
                  <a:srgbClr val="002060"/>
                </a:solidFill>
              </a:rPr>
              <a:t>);</a:t>
            </a:r>
          </a:p>
          <a:p>
            <a:pPr algn="just"/>
            <a:r>
              <a:rPr lang="uk-UA" sz="2400" b="1" smtClean="0">
                <a:solidFill>
                  <a:srgbClr val="002060"/>
                </a:solidFill>
              </a:rPr>
              <a:t>можна адаптувати критерії оцінювання, затверджені МОНУ до умов роботи закладу;</a:t>
            </a:r>
          </a:p>
          <a:p>
            <a:pPr algn="just"/>
            <a:r>
              <a:rPr lang="uk-UA" sz="2400" b="1" smtClean="0">
                <a:solidFill>
                  <a:srgbClr val="002060"/>
                </a:solidFill>
              </a:rPr>
              <a:t>упроваджувати самооцінювання і взаємооцінювання учнів; </a:t>
            </a:r>
          </a:p>
          <a:p>
            <a:pPr algn="just"/>
            <a:r>
              <a:rPr lang="uk-UA" sz="2400" b="1" smtClean="0">
                <a:solidFill>
                  <a:srgbClr val="002060"/>
                </a:solidFill>
              </a:rPr>
              <a:t>упроваджувати формувальне оцінювання;</a:t>
            </a:r>
          </a:p>
          <a:p>
            <a:pPr algn="just"/>
            <a:r>
              <a:rPr lang="uk-UA" sz="2400" b="1" smtClean="0">
                <a:solidFill>
                  <a:srgbClr val="002060"/>
                </a:solidFill>
              </a:rPr>
              <a:t>використовувати техніки зворотного зв’язку; </a:t>
            </a:r>
          </a:p>
          <a:p>
            <a:pPr algn="just"/>
            <a:r>
              <a:rPr lang="uk-UA" sz="2400" b="1" smtClean="0">
                <a:solidFill>
                  <a:srgbClr val="002060"/>
                </a:solidFill>
              </a:rPr>
              <a:t>використовувати педагогічне спостереження як спосіб оцінювання навчальних досягнень;</a:t>
            </a:r>
          </a:p>
          <a:p>
            <a:pPr algn="just"/>
            <a:r>
              <a:rPr lang="uk-UA" sz="2400" b="1" smtClean="0">
                <a:solidFill>
                  <a:srgbClr val="002060"/>
                </a:solidFill>
              </a:rPr>
              <a:t>у закладі </a:t>
            </a:r>
            <a:r>
              <a:rPr lang="uk-UA" sz="2400" b="1" smtClean="0">
                <a:solidFill>
                  <a:srgbClr val="FF0000"/>
                </a:solidFill>
              </a:rPr>
              <a:t>МОЖЕ</a:t>
            </a:r>
            <a:r>
              <a:rPr lang="uk-UA" sz="2400" b="1" smtClean="0">
                <a:solidFill>
                  <a:srgbClr val="002060"/>
                </a:solidFill>
              </a:rPr>
              <a:t> розроблятися </a:t>
            </a:r>
            <a:r>
              <a:rPr lang="uk-UA" sz="2400" b="1" smtClean="0">
                <a:solidFill>
                  <a:srgbClr val="FF0000"/>
                </a:solidFill>
              </a:rPr>
              <a:t>власна</a:t>
            </a:r>
            <a:r>
              <a:rPr lang="uk-UA" sz="2400" b="1" smtClean="0">
                <a:solidFill>
                  <a:srgbClr val="002060"/>
                </a:solidFill>
              </a:rPr>
              <a:t> система оцінювання.</a:t>
            </a:r>
          </a:p>
          <a:p>
            <a:pPr algn="just">
              <a:buFont typeface="Arial" pitchFamily="34" charset="0"/>
              <a:buNone/>
            </a:pPr>
            <a:endParaRPr lang="uk-UA" sz="2400" b="1" smtClean="0">
              <a:solidFill>
                <a:srgbClr val="002060"/>
              </a:solidFill>
            </a:endParaRPr>
          </a:p>
          <a:p>
            <a:pPr algn="just"/>
            <a:endParaRPr lang="uk-UA" sz="1600" b="1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82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smtClean="0"/>
          </a:p>
        </p:txBody>
      </p:sp>
      <p:pic>
        <p:nvPicPr>
          <p:cNvPr id="46083" name="Picture 2" descr="C:\Users\Oksana\Desktop\Без імені.pn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00" t="26146" r="10950" b="19597"/>
          <a:stretch>
            <a:fillRect/>
          </a:stretch>
        </p:blipFill>
        <p:spPr>
          <a:xfrm>
            <a:off x="1" y="0"/>
            <a:ext cx="9001125" cy="6858000"/>
          </a:xfrm>
          <a:prstGeom prst="rect">
            <a:avLst/>
          </a:prstGeom>
          <a:noFill/>
        </p:spPr>
      </p:pic>
      <p:sp>
        <p:nvSpPr>
          <p:cNvPr id="4" name="Стрілка вправо 3"/>
          <p:cNvSpPr/>
          <p:nvPr/>
        </p:nvSpPr>
        <p:spPr>
          <a:xfrm rot="19554290">
            <a:off x="479425" y="3668184"/>
            <a:ext cx="200025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46085" name="Прямокутник 9"/>
          <p:cNvSpPr>
            <a:spLocks noChangeArrowheads="1"/>
          </p:cNvSpPr>
          <p:nvPr/>
        </p:nvSpPr>
        <p:spPr bwMode="auto">
          <a:xfrm>
            <a:off x="428626" y="4572000"/>
            <a:ext cx="90011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uk-UA" b="1">
                <a:solidFill>
                  <a:srgbClr val="FF0000"/>
                </a:solidFill>
              </a:rPr>
              <a:t>Чи відомі </a:t>
            </a:r>
          </a:p>
          <a:p>
            <a:r>
              <a:rPr lang="uk-UA" b="1">
                <a:solidFill>
                  <a:srgbClr val="FF0000"/>
                </a:solidFill>
              </a:rPr>
              <a:t>педагогам </a:t>
            </a:r>
          </a:p>
          <a:p>
            <a:r>
              <a:rPr lang="uk-UA" b="1">
                <a:solidFill>
                  <a:srgbClr val="FF0000"/>
                </a:solidFill>
              </a:rPr>
              <a:t>ВИДИ </a:t>
            </a:r>
          </a:p>
          <a:p>
            <a:r>
              <a:rPr lang="uk-UA" b="1">
                <a:solidFill>
                  <a:srgbClr val="FF0000"/>
                </a:solidFill>
              </a:rPr>
              <a:t>оцінювання?</a:t>
            </a:r>
            <a:endParaRPr lang="uk-UA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644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704856" cy="5184576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сьогоднішнім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завданням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стало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компетентних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людей – таких людей,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здатні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змінюються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і … чия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компетенція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умінні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включатися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постійне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самонавчання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впродовж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усього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М. Ш.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Ноулз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194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90336"/>
            <a:ext cx="88569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>
                <a:solidFill>
                  <a:srgbClr val="C00000"/>
                </a:solidFill>
                <a:hlinkClick r:id="rId2"/>
              </a:rPr>
              <a:t>https://naurok.com.ua/post/portfolio-vchitelya-provodimo-samoaudit-ta-skladaemo-dose-uspihiv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uk-UA" dirty="0"/>
              <a:t>(</a:t>
            </a:r>
            <a:r>
              <a:rPr lang="ru-RU" dirty="0" err="1"/>
              <a:t>Портфоліо</a:t>
            </a:r>
            <a:r>
              <a:rPr lang="ru-RU" dirty="0"/>
              <a:t> </a:t>
            </a:r>
            <a:r>
              <a:rPr lang="ru-RU" dirty="0" err="1"/>
              <a:t>вчителя</a:t>
            </a:r>
            <a:r>
              <a:rPr lang="ru-RU" dirty="0"/>
              <a:t>: проводимо </a:t>
            </a:r>
            <a:r>
              <a:rPr lang="ru-RU" dirty="0" err="1"/>
              <a:t>самоаудит</a:t>
            </a:r>
            <a:r>
              <a:rPr lang="ru-RU" dirty="0"/>
              <a:t> та </a:t>
            </a:r>
            <a:r>
              <a:rPr lang="ru-RU" dirty="0" err="1"/>
              <a:t>складаємо</a:t>
            </a:r>
            <a:r>
              <a:rPr lang="ru-RU" dirty="0"/>
              <a:t> «</a:t>
            </a:r>
            <a:r>
              <a:rPr lang="ru-RU" dirty="0" err="1"/>
              <a:t>досьє</a:t>
            </a:r>
            <a:r>
              <a:rPr lang="ru-RU" dirty="0"/>
              <a:t> </a:t>
            </a:r>
            <a:r>
              <a:rPr lang="ru-RU" dirty="0" err="1"/>
              <a:t>успіхів</a:t>
            </a:r>
            <a:r>
              <a:rPr lang="ru-RU" dirty="0"/>
              <a:t>»</a:t>
            </a:r>
            <a:r>
              <a:rPr lang="uk-UA" dirty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6495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5375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/>
              <a:t>У </a:t>
            </a:r>
            <a:r>
              <a:rPr lang="ru-RU" sz="3200" dirty="0" err="1"/>
              <a:t>Законі</a:t>
            </a:r>
            <a:r>
              <a:rPr lang="ru-RU" sz="3200" dirty="0"/>
              <a:t> </a:t>
            </a:r>
            <a:r>
              <a:rPr lang="ru-RU" sz="3200" dirty="0" err="1"/>
              <a:t>України</a:t>
            </a:r>
            <a:r>
              <a:rPr lang="ru-RU" sz="3200" dirty="0"/>
              <a:t> «Про </a:t>
            </a:r>
            <a:r>
              <a:rPr lang="ru-RU" sz="3200" dirty="0" err="1"/>
              <a:t>освіту</a:t>
            </a:r>
            <a:r>
              <a:rPr lang="ru-RU" sz="3200" dirty="0"/>
              <a:t>» </a:t>
            </a:r>
            <a:r>
              <a:rPr lang="ru-RU" sz="3200" dirty="0" err="1"/>
              <a:t>від</a:t>
            </a:r>
            <a:r>
              <a:rPr lang="ru-RU" sz="3200" dirty="0"/>
              <a:t> 05 </a:t>
            </a:r>
            <a:r>
              <a:rPr lang="ru-RU" sz="3200" dirty="0" err="1"/>
              <a:t>вересня</a:t>
            </a:r>
            <a:r>
              <a:rPr lang="ru-RU" sz="3200" dirty="0"/>
              <a:t> 2017 року № 2145-</a:t>
            </a:r>
            <a:r>
              <a:rPr lang="en-US" sz="3200" dirty="0"/>
              <a:t>VIII </a:t>
            </a:r>
            <a:r>
              <a:rPr lang="ru-RU" sz="3200" dirty="0" err="1"/>
              <a:t>зазначено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«</a:t>
            </a:r>
            <a:r>
              <a:rPr lang="ru-RU" sz="3200" dirty="0" err="1"/>
              <a:t>індивідуальна</a:t>
            </a:r>
            <a:r>
              <a:rPr lang="ru-RU" sz="3200" dirty="0"/>
              <a:t> </a:t>
            </a:r>
            <a:r>
              <a:rPr lang="ru-RU" sz="3200" dirty="0" err="1"/>
              <a:t>освітня</a:t>
            </a:r>
            <a:r>
              <a:rPr lang="ru-RU" sz="3200" dirty="0"/>
              <a:t> </a:t>
            </a:r>
            <a:r>
              <a:rPr lang="ru-RU" sz="3200" dirty="0" err="1"/>
              <a:t>траєкторія</a:t>
            </a:r>
            <a:r>
              <a:rPr lang="ru-RU" sz="3200" dirty="0"/>
              <a:t> – </a:t>
            </a:r>
            <a:r>
              <a:rPr lang="ru-RU" sz="3200" dirty="0" err="1"/>
              <a:t>персональний</a:t>
            </a:r>
            <a:r>
              <a:rPr lang="ru-RU" sz="3200" dirty="0"/>
              <a:t> шлях </a:t>
            </a:r>
            <a:r>
              <a:rPr lang="ru-RU" sz="3200" dirty="0" err="1"/>
              <a:t>реалізації</a:t>
            </a:r>
            <a:r>
              <a:rPr lang="ru-RU" sz="3200" dirty="0"/>
              <a:t> </a:t>
            </a:r>
            <a:r>
              <a:rPr lang="ru-RU" sz="3200" dirty="0" err="1"/>
              <a:t>особистісного</a:t>
            </a:r>
            <a:r>
              <a:rPr lang="ru-RU" sz="3200" dirty="0"/>
              <a:t> </a:t>
            </a:r>
            <a:r>
              <a:rPr lang="ru-RU" sz="3200" dirty="0" err="1"/>
              <a:t>потенціалу</a:t>
            </a:r>
            <a:r>
              <a:rPr lang="ru-RU" sz="3200" dirty="0"/>
              <a:t> </a:t>
            </a:r>
            <a:r>
              <a:rPr lang="ru-RU" sz="3200" dirty="0" err="1"/>
              <a:t>здобувача</a:t>
            </a:r>
            <a:r>
              <a:rPr lang="ru-RU" sz="3200" dirty="0"/>
              <a:t> </a:t>
            </a:r>
            <a:r>
              <a:rPr lang="ru-RU" sz="3200" dirty="0" err="1"/>
              <a:t>освіти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формується</a:t>
            </a:r>
            <a:r>
              <a:rPr lang="ru-RU" sz="3200" dirty="0"/>
              <a:t> з </a:t>
            </a:r>
            <a:r>
              <a:rPr lang="ru-RU" sz="3200" dirty="0" err="1"/>
              <a:t>урахуванням</a:t>
            </a:r>
            <a:r>
              <a:rPr lang="ru-RU" sz="3200" dirty="0"/>
              <a:t> </a:t>
            </a:r>
            <a:r>
              <a:rPr lang="ru-RU" sz="3200" dirty="0" err="1"/>
              <a:t>його</a:t>
            </a:r>
            <a:r>
              <a:rPr lang="ru-RU" sz="3200" dirty="0"/>
              <a:t> </a:t>
            </a:r>
            <a:r>
              <a:rPr lang="ru-RU" sz="3200" dirty="0" err="1"/>
              <a:t>здібностей</a:t>
            </a:r>
            <a:r>
              <a:rPr lang="ru-RU" sz="3200" dirty="0"/>
              <a:t>, </a:t>
            </a:r>
            <a:r>
              <a:rPr lang="ru-RU" sz="3200" dirty="0" err="1"/>
              <a:t>інтересів</a:t>
            </a:r>
            <a:r>
              <a:rPr lang="ru-RU" sz="3200" dirty="0"/>
              <a:t>, потреб, </a:t>
            </a:r>
            <a:r>
              <a:rPr lang="ru-RU" sz="3200" dirty="0" err="1"/>
              <a:t>мотивації</a:t>
            </a:r>
            <a:r>
              <a:rPr lang="ru-RU" sz="3200" dirty="0"/>
              <a:t>, </a:t>
            </a:r>
            <a:r>
              <a:rPr lang="ru-RU" sz="3200" dirty="0" err="1"/>
              <a:t>можливостей</a:t>
            </a:r>
            <a:r>
              <a:rPr lang="ru-RU" sz="3200" dirty="0"/>
              <a:t> і </a:t>
            </a:r>
            <a:r>
              <a:rPr lang="ru-RU" sz="3200" dirty="0" err="1"/>
              <a:t>досвіду</a:t>
            </a:r>
            <a:r>
              <a:rPr lang="ru-RU" sz="3200" dirty="0"/>
              <a:t>, </a:t>
            </a:r>
            <a:r>
              <a:rPr lang="ru-RU" sz="3200" dirty="0" err="1"/>
              <a:t>ґрунтується</a:t>
            </a:r>
            <a:r>
              <a:rPr lang="ru-RU" sz="3200" dirty="0"/>
              <a:t> на </a:t>
            </a:r>
            <a:r>
              <a:rPr lang="ru-RU" sz="3200" dirty="0" err="1"/>
              <a:t>виборі</a:t>
            </a:r>
            <a:r>
              <a:rPr lang="ru-RU" sz="3200" dirty="0"/>
              <a:t> </a:t>
            </a:r>
            <a:r>
              <a:rPr lang="ru-RU" sz="3200" dirty="0" err="1"/>
              <a:t>здобувачем</a:t>
            </a:r>
            <a:r>
              <a:rPr lang="ru-RU" sz="3200" dirty="0"/>
              <a:t> </a:t>
            </a:r>
            <a:r>
              <a:rPr lang="ru-RU" sz="3200" dirty="0" err="1"/>
              <a:t>освіти</a:t>
            </a:r>
            <a:r>
              <a:rPr lang="ru-RU" sz="3200" dirty="0"/>
              <a:t> </a:t>
            </a:r>
            <a:r>
              <a:rPr lang="ru-RU" sz="3200" dirty="0" err="1"/>
              <a:t>видів</a:t>
            </a:r>
            <a:r>
              <a:rPr lang="ru-RU" sz="3200" dirty="0"/>
              <a:t>, форм і темпу </a:t>
            </a:r>
            <a:r>
              <a:rPr lang="ru-RU" sz="3200" dirty="0" err="1"/>
              <a:t>здобуття</a:t>
            </a:r>
            <a:r>
              <a:rPr lang="ru-RU" sz="3200" dirty="0"/>
              <a:t> </a:t>
            </a:r>
            <a:r>
              <a:rPr lang="ru-RU" sz="3200" dirty="0" err="1"/>
              <a:t>освіти</a:t>
            </a:r>
            <a:r>
              <a:rPr lang="ru-RU" sz="3200" dirty="0"/>
              <a:t>, </a:t>
            </a:r>
            <a:r>
              <a:rPr lang="ru-RU" sz="3200" dirty="0" err="1"/>
              <a:t>суб’єктів</a:t>
            </a:r>
            <a:r>
              <a:rPr lang="ru-RU" sz="3200" dirty="0"/>
              <a:t> </a:t>
            </a:r>
            <a:r>
              <a:rPr lang="ru-RU" sz="3200" dirty="0" err="1"/>
              <a:t>освітньої</a:t>
            </a:r>
            <a:r>
              <a:rPr lang="ru-RU" sz="3200" dirty="0"/>
              <a:t> </a:t>
            </a:r>
            <a:r>
              <a:rPr lang="ru-RU" sz="3200" dirty="0" err="1"/>
              <a:t>діяльності</a:t>
            </a:r>
            <a:r>
              <a:rPr lang="ru-RU" sz="3200" dirty="0"/>
              <a:t> та </a:t>
            </a:r>
            <a:r>
              <a:rPr lang="ru-RU" sz="3200" dirty="0" err="1"/>
              <a:t>запропонованих</a:t>
            </a:r>
            <a:r>
              <a:rPr lang="ru-RU" sz="3200" dirty="0"/>
              <a:t> ними </a:t>
            </a:r>
            <a:r>
              <a:rPr lang="ru-RU" sz="3200" dirty="0" err="1"/>
              <a:t>освітніх</a:t>
            </a:r>
            <a:r>
              <a:rPr lang="ru-RU" sz="3200" dirty="0"/>
              <a:t> </a:t>
            </a:r>
            <a:r>
              <a:rPr lang="ru-RU" sz="3200" dirty="0" err="1"/>
              <a:t>програм</a:t>
            </a:r>
            <a:r>
              <a:rPr lang="ru-RU" sz="3200" dirty="0"/>
              <a:t>, </a:t>
            </a:r>
            <a:r>
              <a:rPr lang="ru-RU" sz="3200" dirty="0" err="1"/>
              <a:t>навчальних</a:t>
            </a:r>
            <a:r>
              <a:rPr lang="ru-RU" sz="3200" dirty="0"/>
              <a:t> </a:t>
            </a:r>
            <a:r>
              <a:rPr lang="ru-RU" sz="3200" dirty="0" err="1"/>
              <a:t>дисциплін</a:t>
            </a:r>
            <a:r>
              <a:rPr lang="ru-RU" sz="3200" dirty="0"/>
              <a:t> і </a:t>
            </a:r>
            <a:r>
              <a:rPr lang="ru-RU" sz="3200" dirty="0" err="1"/>
              <a:t>рівня</a:t>
            </a:r>
            <a:r>
              <a:rPr lang="ru-RU" sz="3200" dirty="0"/>
              <a:t> </a:t>
            </a:r>
            <a:r>
              <a:rPr lang="ru-RU" sz="3200" dirty="0" err="1"/>
              <a:t>їх</a:t>
            </a:r>
            <a:r>
              <a:rPr lang="ru-RU" sz="3200" dirty="0"/>
              <a:t> </a:t>
            </a:r>
            <a:r>
              <a:rPr lang="ru-RU" sz="3200" dirty="0" err="1"/>
              <a:t>складності</a:t>
            </a:r>
            <a:r>
              <a:rPr lang="ru-RU" sz="3200" dirty="0"/>
              <a:t>, </a:t>
            </a:r>
            <a:r>
              <a:rPr lang="ru-RU" sz="3200" dirty="0" err="1"/>
              <a:t>методів</a:t>
            </a:r>
            <a:r>
              <a:rPr lang="ru-RU" sz="3200" dirty="0"/>
              <a:t> і </a:t>
            </a:r>
            <a:r>
              <a:rPr lang="ru-RU" sz="3200" dirty="0" err="1"/>
              <a:t>засобів</a:t>
            </a:r>
            <a:r>
              <a:rPr lang="ru-RU" sz="3200" dirty="0"/>
              <a:t> </a:t>
            </a:r>
            <a:r>
              <a:rPr lang="ru-RU" sz="3200" dirty="0" err="1"/>
              <a:t>навчання</a:t>
            </a:r>
            <a:r>
              <a:rPr lang="ru-RU" sz="3200" dirty="0"/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117421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508786929"/>
              </p:ext>
            </p:extLst>
          </p:nvPr>
        </p:nvGraphicFramePr>
        <p:xfrm>
          <a:off x="467544" y="332656"/>
          <a:ext cx="849694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761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110840813"/>
              </p:ext>
            </p:extLst>
          </p:nvPr>
        </p:nvGraphicFramePr>
        <p:xfrm>
          <a:off x="395536" y="274638"/>
          <a:ext cx="8352928" cy="4810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164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58058312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55576" y="1844824"/>
            <a:ext cx="80648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/>
              <a:t>визначення</a:t>
            </a:r>
            <a:r>
              <a:rPr lang="ru-RU" sz="2800" b="1" dirty="0"/>
              <a:t> </a:t>
            </a:r>
            <a:r>
              <a:rPr lang="ru-RU" sz="2800" b="1" dirty="0" err="1"/>
              <a:t>змісту</a:t>
            </a:r>
            <a:r>
              <a:rPr lang="ru-RU" sz="2800" b="1" dirty="0"/>
              <a:t> з </a:t>
            </a:r>
            <a:r>
              <a:rPr lang="ru-RU" sz="2800" b="1" dirty="0" err="1"/>
              <a:t>урахуванням</a:t>
            </a:r>
            <a:r>
              <a:rPr lang="ru-RU" sz="2800" b="1" dirty="0"/>
              <a:t> </a:t>
            </a:r>
            <a:r>
              <a:rPr lang="ru-RU" sz="2800" b="1" dirty="0" err="1"/>
              <a:t>власних</a:t>
            </a:r>
            <a:r>
              <a:rPr lang="ru-RU" sz="2800" b="1" dirty="0"/>
              <a:t> потреб;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18835" y="2697434"/>
            <a:ext cx="72975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постановки </a:t>
            </a:r>
            <a:r>
              <a:rPr lang="ru-RU" sz="2800" b="1" dirty="0" err="1"/>
              <a:t>власних</a:t>
            </a:r>
            <a:r>
              <a:rPr lang="ru-RU" sz="2800" b="1" dirty="0"/>
              <a:t> </a:t>
            </a:r>
            <a:r>
              <a:rPr lang="ru-RU" sz="2800" b="1" dirty="0" err="1"/>
              <a:t>цілей</a:t>
            </a:r>
            <a:r>
              <a:rPr lang="ru-RU" sz="2800" b="1" dirty="0"/>
              <a:t> у </a:t>
            </a:r>
            <a:r>
              <a:rPr lang="ru-RU" sz="2800" b="1" dirty="0" err="1"/>
              <a:t>вивченні</a:t>
            </a:r>
            <a:r>
              <a:rPr lang="ru-RU" sz="2800" b="1" dirty="0"/>
              <a:t> </a:t>
            </a:r>
            <a:r>
              <a:rPr lang="ru-RU" sz="2800" b="1" dirty="0" err="1"/>
              <a:t>конкретної</a:t>
            </a:r>
            <a:r>
              <a:rPr lang="ru-RU" sz="2800" b="1" dirty="0"/>
              <a:t> теми;</a:t>
            </a:r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755576" y="4072136"/>
            <a:ext cx="75608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/>
              <a:t>вибору</a:t>
            </a:r>
            <a:r>
              <a:rPr lang="ru-RU" sz="2800" b="1" dirty="0"/>
              <a:t> </a:t>
            </a:r>
            <a:r>
              <a:rPr lang="ru-RU" sz="2800" b="1" dirty="0" err="1"/>
              <a:t>оптимальної</a:t>
            </a:r>
            <a:r>
              <a:rPr lang="ru-RU" sz="2800" b="1" dirty="0"/>
              <a:t> </a:t>
            </a:r>
            <a:r>
              <a:rPr lang="ru-RU" sz="2800" b="1" dirty="0" err="1"/>
              <a:t>форми</a:t>
            </a:r>
            <a:r>
              <a:rPr lang="ru-RU" sz="2800" b="1" dirty="0"/>
              <a:t>, темпу </a:t>
            </a:r>
            <a:r>
              <a:rPr lang="ru-RU" sz="2800" b="1" dirty="0" err="1"/>
              <a:t>навчання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7" y="5013176"/>
            <a:ext cx="813690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рефлексивного </a:t>
            </a:r>
            <a:r>
              <a:rPr lang="ru-RU" sz="2800" b="1" dirty="0" err="1"/>
              <a:t>усвідомлення</a:t>
            </a:r>
            <a:r>
              <a:rPr lang="ru-RU" sz="2800" b="1" dirty="0"/>
              <a:t> </a:t>
            </a:r>
            <a:r>
              <a:rPr lang="ru-RU" sz="2800" b="1" dirty="0" err="1"/>
              <a:t>отриманих</a:t>
            </a:r>
            <a:r>
              <a:rPr lang="ru-RU" sz="2800" b="1" dirty="0"/>
              <a:t> </a:t>
            </a:r>
            <a:r>
              <a:rPr lang="ru-RU" sz="2800" b="1" dirty="0" err="1"/>
              <a:t>результатів</a:t>
            </a:r>
            <a:r>
              <a:rPr lang="ru-RU" sz="2400" b="1" dirty="0"/>
              <a:t>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57892" y="6237312"/>
            <a:ext cx="72349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/>
              <a:t>оцінювання</a:t>
            </a:r>
            <a:r>
              <a:rPr lang="ru-RU" sz="2800" b="1" dirty="0"/>
              <a:t> та </a:t>
            </a:r>
            <a:r>
              <a:rPr lang="ru-RU" sz="2800" b="1" dirty="0" err="1"/>
              <a:t>корегування</a:t>
            </a:r>
            <a:r>
              <a:rPr lang="ru-RU" sz="2800" b="1" dirty="0"/>
              <a:t> </a:t>
            </a:r>
            <a:r>
              <a:rPr lang="ru-RU" sz="2800" b="1" dirty="0" err="1"/>
              <a:t>своєї</a:t>
            </a:r>
            <a:r>
              <a:rPr lang="ru-RU" sz="2800" b="1" dirty="0"/>
              <a:t> </a:t>
            </a:r>
            <a:r>
              <a:rPr lang="ru-RU" sz="2800" b="1" dirty="0" err="1"/>
              <a:t>діяльності</a:t>
            </a:r>
            <a:r>
              <a:rPr lang="ru-RU" sz="2800" b="1" dirty="0"/>
              <a:t>»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4067944" y="1412776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381039" y="5805264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020999" y="4581128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3887924" y="3670866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3840979" y="2481410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63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978204682"/>
              </p:ext>
            </p:extLst>
          </p:nvPr>
        </p:nvGraphicFramePr>
        <p:xfrm>
          <a:off x="179512" y="0"/>
          <a:ext cx="8784976" cy="1730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96585" y="1700808"/>
            <a:ext cx="8712968" cy="5262979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r>
              <a:rPr lang="ru-RU" dirty="0"/>
              <a:t>• </a:t>
            </a:r>
            <a:r>
              <a:rPr lang="ru-RU" sz="2400" dirty="0" err="1"/>
              <a:t>систематичне</a:t>
            </a:r>
            <a:r>
              <a:rPr lang="ru-RU" sz="2400" dirty="0"/>
              <a:t> </a:t>
            </a:r>
            <a:r>
              <a:rPr lang="ru-RU" sz="2400" dirty="0" err="1"/>
              <a:t>ознайомлення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новинками </a:t>
            </a:r>
            <a:r>
              <a:rPr lang="ru-RU" sz="2400" dirty="0" err="1"/>
              <a:t>методичної</a:t>
            </a:r>
            <a:r>
              <a:rPr lang="ru-RU" sz="2400" dirty="0"/>
              <a:t>, </a:t>
            </a:r>
            <a:r>
              <a:rPr lang="ru-RU" sz="2400" dirty="0" err="1"/>
              <a:t>педагогічної</a:t>
            </a:r>
            <a:r>
              <a:rPr lang="ru-RU" sz="2400" dirty="0"/>
              <a:t>, </a:t>
            </a:r>
            <a:r>
              <a:rPr lang="ru-RU" sz="2400" dirty="0" err="1"/>
              <a:t>предметної</a:t>
            </a:r>
            <a:r>
              <a:rPr lang="ru-RU" sz="2400" dirty="0"/>
              <a:t> </a:t>
            </a:r>
            <a:r>
              <a:rPr lang="ru-RU" sz="2400" dirty="0" err="1"/>
              <a:t>літератури</a:t>
            </a:r>
            <a:r>
              <a:rPr lang="ru-RU" sz="2400" dirty="0"/>
              <a:t> і </a:t>
            </a:r>
            <a:r>
              <a:rPr lang="ru-RU" sz="2400" dirty="0" err="1"/>
              <a:t>звернення</a:t>
            </a:r>
            <a:r>
              <a:rPr lang="ru-RU" sz="2400" dirty="0"/>
              <a:t> до </a:t>
            </a:r>
            <a:r>
              <a:rPr lang="ru-RU" sz="2400" dirty="0" err="1"/>
              <a:t>науково-методичних</a:t>
            </a:r>
            <a:r>
              <a:rPr lang="ru-RU" sz="2400" dirty="0"/>
              <a:t> </a:t>
            </a:r>
            <a:r>
              <a:rPr lang="ru-RU" sz="2400" dirty="0" err="1"/>
              <a:t>джерел</a:t>
            </a:r>
            <a:r>
              <a:rPr lang="ru-RU" sz="2400" dirty="0"/>
              <a:t> (на </a:t>
            </a:r>
            <a:r>
              <a:rPr lang="ru-RU" sz="2400" dirty="0" err="1"/>
              <a:t>паперових</a:t>
            </a:r>
            <a:r>
              <a:rPr lang="ru-RU" sz="2400" dirty="0"/>
              <a:t>, </a:t>
            </a:r>
            <a:r>
              <a:rPr lang="ru-RU" sz="2400" dirty="0" err="1"/>
              <a:t>електронних</a:t>
            </a:r>
            <a:r>
              <a:rPr lang="ru-RU" sz="2400" dirty="0"/>
              <a:t> </a:t>
            </a:r>
            <a:r>
              <a:rPr lang="ru-RU" sz="2400" dirty="0" err="1"/>
              <a:t>носіях</a:t>
            </a:r>
            <a:r>
              <a:rPr lang="ru-RU" sz="2400" dirty="0"/>
              <a:t>);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 err="1"/>
              <a:t>систематичний</a:t>
            </a:r>
            <a:r>
              <a:rPr lang="ru-RU" sz="2400" dirty="0"/>
              <a:t> перегляд </a:t>
            </a:r>
            <a:r>
              <a:rPr lang="ru-RU" sz="2400" dirty="0" err="1"/>
              <a:t>освітніх</a:t>
            </a:r>
            <a:r>
              <a:rPr lang="ru-RU" sz="2400" dirty="0"/>
              <a:t> телепередач;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 err="1"/>
              <a:t>огляд</a:t>
            </a:r>
            <a:r>
              <a:rPr lang="ru-RU" sz="2400" dirty="0"/>
              <a:t> в </a:t>
            </a:r>
            <a:r>
              <a:rPr lang="ru-RU" sz="2400" dirty="0" err="1"/>
              <a:t>інтернеті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 з методики </a:t>
            </a:r>
            <a:r>
              <a:rPr lang="ru-RU" sz="2400" dirty="0" err="1"/>
              <a:t>викладання</a:t>
            </a:r>
            <a:r>
              <a:rPr lang="ru-RU" sz="2400" dirty="0"/>
              <a:t> </a:t>
            </a:r>
            <a:r>
              <a:rPr lang="ru-RU" sz="2400" dirty="0" err="1"/>
              <a:t>предметів</a:t>
            </a:r>
            <a:r>
              <a:rPr lang="ru-RU" sz="2400" dirty="0"/>
              <a:t>, </a:t>
            </a:r>
            <a:r>
              <a:rPr lang="ru-RU" sz="2400" dirty="0" err="1"/>
              <a:t>педагогіки</a:t>
            </a:r>
            <a:r>
              <a:rPr lang="ru-RU" sz="2400" dirty="0"/>
              <a:t>, </a:t>
            </a:r>
            <a:r>
              <a:rPr lang="ru-RU" sz="2400" dirty="0" err="1"/>
              <a:t>психології</a:t>
            </a:r>
            <a:r>
              <a:rPr lang="ru-RU" sz="2400" dirty="0"/>
              <a:t>, </a:t>
            </a:r>
            <a:r>
              <a:rPr lang="ru-RU" sz="2400" dirty="0" err="1"/>
              <a:t>освітніх</a:t>
            </a:r>
            <a:r>
              <a:rPr lang="ru-RU" sz="2400" dirty="0"/>
              <a:t> </a:t>
            </a:r>
            <a:r>
              <a:rPr lang="ru-RU" sz="2400" dirty="0" err="1"/>
              <a:t>технологій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 err="1"/>
              <a:t>розв’язування</a:t>
            </a:r>
            <a:r>
              <a:rPr lang="ru-RU" sz="2400" dirty="0"/>
              <a:t> </a:t>
            </a:r>
            <a:r>
              <a:rPr lang="ru-RU" sz="2400" dirty="0" err="1"/>
              <a:t>олімпіадних</a:t>
            </a:r>
            <a:r>
              <a:rPr lang="ru-RU" sz="2400" dirty="0"/>
              <a:t> </a:t>
            </a:r>
            <a:r>
              <a:rPr lang="ru-RU" sz="2400" dirty="0" err="1"/>
              <a:t>завдань</a:t>
            </a:r>
            <a:r>
              <a:rPr lang="ru-RU" sz="2400" dirty="0"/>
              <a:t>, </a:t>
            </a:r>
            <a:r>
              <a:rPr lang="ru-RU" sz="2400" dirty="0" err="1"/>
              <a:t>тестів</a:t>
            </a:r>
            <a:r>
              <a:rPr lang="ru-RU" sz="2400" dirty="0"/>
              <a:t>, </a:t>
            </a:r>
            <a:r>
              <a:rPr lang="ru-RU" sz="2400" dirty="0" err="1"/>
              <a:t>питань</a:t>
            </a:r>
            <a:r>
              <a:rPr lang="ru-RU" sz="2400" dirty="0"/>
              <a:t> ЗНО, </a:t>
            </a:r>
            <a:r>
              <a:rPr lang="ru-RU" sz="2400" dirty="0" err="1"/>
              <a:t>кросвордів</a:t>
            </a:r>
            <a:r>
              <a:rPr lang="ru-RU" sz="2400" dirty="0"/>
              <a:t> та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завдань</a:t>
            </a:r>
            <a:r>
              <a:rPr lang="ru-RU" sz="2400" dirty="0"/>
              <a:t> </a:t>
            </a:r>
            <a:r>
              <a:rPr lang="ru-RU" sz="2400" dirty="0" err="1"/>
              <a:t>підвищеної</a:t>
            </a:r>
            <a:r>
              <a:rPr lang="ru-RU" sz="2400" dirty="0"/>
              <a:t> </a:t>
            </a:r>
            <a:r>
              <a:rPr lang="ru-RU" sz="2400" dirty="0" err="1"/>
              <a:t>складності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нестандартної</a:t>
            </a:r>
            <a:r>
              <a:rPr lang="ru-RU" sz="2400" dirty="0"/>
              <a:t> </a:t>
            </a:r>
            <a:r>
              <a:rPr lang="ru-RU" sz="2400" dirty="0" err="1"/>
              <a:t>форми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 err="1"/>
              <a:t>прослуховування</a:t>
            </a:r>
            <a:r>
              <a:rPr lang="ru-RU" sz="2400" dirty="0"/>
              <a:t> </a:t>
            </a:r>
            <a:r>
              <a:rPr lang="ru-RU" sz="2400" dirty="0" err="1"/>
              <a:t>лекцій</a:t>
            </a:r>
            <a:r>
              <a:rPr lang="ru-RU" sz="2400" dirty="0"/>
              <a:t>, </a:t>
            </a:r>
            <a:r>
              <a:rPr lang="ru-RU" sz="2400" dirty="0" err="1"/>
              <a:t>виступів</a:t>
            </a:r>
            <a:r>
              <a:rPr lang="ru-RU" sz="2400" dirty="0"/>
              <a:t>; </a:t>
            </a:r>
            <a:endParaRPr lang="ru-RU" sz="2400" dirty="0" smtClean="0"/>
          </a:p>
          <a:p>
            <a:pPr lvl="0"/>
            <a:r>
              <a:rPr lang="ru-RU" sz="2400" dirty="0" smtClean="0"/>
              <a:t>• </a:t>
            </a:r>
            <a:r>
              <a:rPr lang="ru-RU" sz="2400" dirty="0" err="1"/>
              <a:t>відвідування</a:t>
            </a:r>
            <a:r>
              <a:rPr lang="ru-RU" sz="2400" dirty="0"/>
              <a:t> </a:t>
            </a:r>
            <a:r>
              <a:rPr lang="ru-RU" sz="2400" dirty="0" err="1"/>
              <a:t>семінарів</a:t>
            </a:r>
            <a:r>
              <a:rPr lang="ru-RU" sz="2400" dirty="0"/>
              <a:t>, </a:t>
            </a:r>
            <a:r>
              <a:rPr lang="ru-RU" sz="2400" dirty="0" err="1"/>
              <a:t>тренінгів</a:t>
            </a:r>
            <a:r>
              <a:rPr lang="ru-RU" sz="2400" dirty="0"/>
              <a:t>, </a:t>
            </a:r>
            <a:r>
              <a:rPr lang="ru-RU" sz="2400" dirty="0" err="1"/>
              <a:t>конференцій</a:t>
            </a:r>
            <a:r>
              <a:rPr lang="ru-RU" sz="2400" dirty="0"/>
              <a:t>, </a:t>
            </a:r>
            <a:r>
              <a:rPr lang="ru-RU" sz="2400" dirty="0" err="1"/>
              <a:t>уроків</a:t>
            </a:r>
            <a:r>
              <a:rPr lang="ru-RU" sz="2400" dirty="0"/>
              <a:t> </a:t>
            </a:r>
            <a:r>
              <a:rPr lang="ru-RU" sz="2400" dirty="0" err="1"/>
              <a:t>колег</a:t>
            </a:r>
            <a:r>
              <a:rPr lang="ru-RU" sz="2400" dirty="0"/>
              <a:t>, </a:t>
            </a:r>
            <a:r>
              <a:rPr lang="ru-RU" sz="2400" dirty="0" err="1"/>
              <a:t>дискусій</a:t>
            </a:r>
            <a:r>
              <a:rPr lang="ru-RU" sz="2400" dirty="0"/>
              <a:t>, </a:t>
            </a:r>
            <a:r>
              <a:rPr lang="ru-RU" sz="2400" dirty="0" err="1" smtClean="0"/>
              <a:t>нарад</a:t>
            </a:r>
            <a:endParaRPr lang="ru-RU" sz="2400" dirty="0" smtClean="0"/>
          </a:p>
          <a:p>
            <a:pPr lvl="0"/>
            <a:r>
              <a:rPr lang="uk-UA" sz="2400" dirty="0" smtClean="0"/>
              <a:t>складання </a:t>
            </a:r>
            <a:r>
              <a:rPr lang="uk-UA" sz="2400" dirty="0" err="1"/>
              <a:t>портфоліо</a:t>
            </a:r>
            <a:r>
              <a:rPr lang="uk-UA" sz="2400" dirty="0"/>
              <a:t>, презентацій;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5787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582341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• </a:t>
            </a:r>
            <a:r>
              <a:rPr lang="ru-RU" sz="2400" b="1" dirty="0" err="1"/>
              <a:t>обмін</a:t>
            </a:r>
            <a:r>
              <a:rPr lang="ru-RU" sz="2400" b="1" dirty="0"/>
              <a:t> </a:t>
            </a:r>
            <a:r>
              <a:rPr lang="ru-RU" sz="2400" b="1" dirty="0" err="1"/>
              <a:t>досвідом</a:t>
            </a:r>
            <a:r>
              <a:rPr lang="ru-RU" sz="2400" b="1" dirty="0"/>
              <a:t> з </a:t>
            </a:r>
            <a:r>
              <a:rPr lang="ru-RU" sz="2400" b="1" dirty="0" err="1"/>
              <a:t>колегами</a:t>
            </a:r>
            <a:r>
              <a:rPr lang="ru-RU" sz="2400" b="1" dirty="0"/>
              <a:t>; </a:t>
            </a:r>
            <a:endParaRPr lang="ru-RU" sz="2400" b="1" dirty="0" smtClean="0"/>
          </a:p>
          <a:p>
            <a:r>
              <a:rPr lang="ru-RU" sz="2400" b="1" dirty="0" smtClean="0"/>
              <a:t>• </a:t>
            </a:r>
            <a:r>
              <a:rPr lang="ru-RU" sz="2400" b="1" dirty="0" err="1"/>
              <a:t>навчання</a:t>
            </a:r>
            <a:r>
              <a:rPr lang="ru-RU" sz="2400" b="1" dirty="0"/>
              <a:t> на курсах </a:t>
            </a:r>
            <a:r>
              <a:rPr lang="ru-RU" sz="2400" b="1" dirty="0" err="1"/>
              <a:t>підвищення</a:t>
            </a:r>
            <a:r>
              <a:rPr lang="ru-RU" sz="2400" b="1" dirty="0"/>
              <a:t> </a:t>
            </a:r>
            <a:r>
              <a:rPr lang="ru-RU" sz="2400" b="1" dirty="0" err="1"/>
              <a:t>кваліфікації</a:t>
            </a:r>
            <a:r>
              <a:rPr lang="ru-RU" sz="2400" b="1" dirty="0"/>
              <a:t>; </a:t>
            </a:r>
            <a:endParaRPr lang="ru-RU" sz="2400" b="1" dirty="0" smtClean="0"/>
          </a:p>
          <a:p>
            <a:r>
              <a:rPr lang="ru-RU" sz="2400" b="1" dirty="0" smtClean="0"/>
              <a:t>• </a:t>
            </a:r>
            <a:r>
              <a:rPr lang="ru-RU" sz="2400" b="1" dirty="0" err="1"/>
              <a:t>навчання</a:t>
            </a:r>
            <a:r>
              <a:rPr lang="ru-RU" sz="2400" b="1" dirty="0"/>
              <a:t> на </a:t>
            </a:r>
            <a:r>
              <a:rPr lang="ru-RU" sz="2400" b="1" dirty="0" err="1"/>
              <a:t>дистанційних</a:t>
            </a:r>
            <a:r>
              <a:rPr lang="ru-RU" sz="2400" b="1" dirty="0"/>
              <a:t> курсах, </a:t>
            </a:r>
            <a:r>
              <a:rPr lang="ru-RU" sz="2400" b="1" dirty="0" err="1"/>
              <a:t>тренінгах</a:t>
            </a:r>
            <a:r>
              <a:rPr lang="ru-RU" sz="2400" b="1" dirty="0"/>
              <a:t>; </a:t>
            </a:r>
            <a:endParaRPr lang="ru-RU" sz="2400" b="1" dirty="0" smtClean="0"/>
          </a:p>
          <a:p>
            <a:r>
              <a:rPr lang="ru-RU" sz="2400" b="1" dirty="0" smtClean="0"/>
              <a:t>• </a:t>
            </a:r>
            <a:r>
              <a:rPr lang="ru-RU" sz="2400" b="1" dirty="0" err="1"/>
              <a:t>організація</a:t>
            </a:r>
            <a:r>
              <a:rPr lang="ru-RU" sz="2400" b="1" dirty="0"/>
              <a:t> </a:t>
            </a:r>
            <a:r>
              <a:rPr lang="ru-RU" sz="2400" b="1" dirty="0" err="1"/>
              <a:t>гурткової</a:t>
            </a:r>
            <a:r>
              <a:rPr lang="ru-RU" sz="2400" b="1" dirty="0"/>
              <a:t> та </a:t>
            </a:r>
            <a:r>
              <a:rPr lang="ru-RU" sz="2400" b="1" dirty="0" err="1"/>
              <a:t>позакласної</a:t>
            </a:r>
            <a:r>
              <a:rPr lang="ru-RU" sz="2400" b="1" dirty="0"/>
              <a:t> </a:t>
            </a:r>
            <a:r>
              <a:rPr lang="ru-RU" sz="2400" b="1" dirty="0" err="1"/>
              <a:t>діяльності</a:t>
            </a:r>
            <a:r>
              <a:rPr lang="ru-RU" sz="2400" b="1" dirty="0"/>
              <a:t> з предмету; </a:t>
            </a:r>
            <a:endParaRPr lang="ru-RU" sz="2400" b="1" dirty="0" smtClean="0"/>
          </a:p>
          <a:p>
            <a:r>
              <a:rPr lang="ru-RU" sz="2400" b="1" dirty="0" smtClean="0"/>
              <a:t>• </a:t>
            </a:r>
            <a:r>
              <a:rPr lang="ru-RU" sz="2400" b="1" dirty="0" err="1"/>
              <a:t>вивчення</a:t>
            </a:r>
            <a:r>
              <a:rPr lang="ru-RU" sz="2400" b="1" dirty="0"/>
              <a:t> </a:t>
            </a:r>
            <a:r>
              <a:rPr lang="ru-RU" sz="2400" b="1" dirty="0" err="1"/>
              <a:t>інформаційних</a:t>
            </a:r>
            <a:r>
              <a:rPr lang="ru-RU" sz="2400" b="1" dirty="0"/>
              <a:t> </a:t>
            </a:r>
            <a:r>
              <a:rPr lang="ru-RU" sz="2400" b="1" dirty="0" err="1"/>
              <a:t>технологій</a:t>
            </a:r>
            <a:r>
              <a:rPr lang="ru-RU" sz="2400" b="1" dirty="0"/>
              <a:t>; </a:t>
            </a:r>
            <a:endParaRPr lang="ru-RU" sz="2400" b="1" dirty="0" smtClean="0"/>
          </a:p>
          <a:p>
            <a:r>
              <a:rPr lang="ru-RU" sz="2400" b="1" dirty="0" smtClean="0"/>
              <a:t>• </a:t>
            </a:r>
            <a:r>
              <a:rPr lang="ru-RU" sz="2400" b="1" dirty="0" err="1"/>
              <a:t>відвідування</a:t>
            </a:r>
            <a:r>
              <a:rPr lang="ru-RU" sz="2400" b="1" dirty="0"/>
              <a:t> </a:t>
            </a:r>
            <a:r>
              <a:rPr lang="ru-RU" sz="2400" b="1" dirty="0" err="1"/>
              <a:t>виставок</a:t>
            </a:r>
            <a:r>
              <a:rPr lang="ru-RU" sz="2400" b="1" dirty="0"/>
              <a:t> та </a:t>
            </a:r>
            <a:r>
              <a:rPr lang="ru-RU" sz="2400" b="1" dirty="0" err="1"/>
              <a:t>тематичних</a:t>
            </a:r>
            <a:r>
              <a:rPr lang="ru-RU" sz="2400" b="1" dirty="0"/>
              <a:t> </a:t>
            </a:r>
            <a:r>
              <a:rPr lang="ru-RU" sz="2400" b="1" dirty="0" err="1"/>
              <a:t>екскурсій</a:t>
            </a:r>
            <a:r>
              <a:rPr lang="ru-RU" sz="2400" b="1" dirty="0"/>
              <a:t>; </a:t>
            </a:r>
            <a:endParaRPr lang="ru-RU" sz="2400" b="1" dirty="0" smtClean="0"/>
          </a:p>
          <a:p>
            <a:r>
              <a:rPr lang="ru-RU" sz="2400" b="1" dirty="0" smtClean="0"/>
              <a:t>• </a:t>
            </a:r>
            <a:r>
              <a:rPr lang="ru-RU" sz="2400" b="1" dirty="0" err="1"/>
              <a:t>спілкування</a:t>
            </a:r>
            <a:r>
              <a:rPr lang="ru-RU" sz="2400" b="1" dirty="0"/>
              <a:t> з </a:t>
            </a:r>
            <a:r>
              <a:rPr lang="ru-RU" sz="2400" b="1" dirty="0" err="1"/>
              <a:t>колегами</a:t>
            </a:r>
            <a:r>
              <a:rPr lang="ru-RU" sz="2400" b="1" dirty="0"/>
              <a:t> в </a:t>
            </a:r>
            <a:r>
              <a:rPr lang="ru-RU" sz="2400" b="1" dirty="0" err="1"/>
              <a:t>школі</a:t>
            </a:r>
            <a:r>
              <a:rPr lang="ru-RU" sz="2400" b="1" dirty="0"/>
              <a:t>, </a:t>
            </a:r>
            <a:r>
              <a:rPr lang="ru-RU" sz="2400" b="1" dirty="0" err="1"/>
              <a:t>районі</a:t>
            </a:r>
            <a:r>
              <a:rPr lang="ru-RU" sz="2400" b="1" dirty="0"/>
              <a:t>, </a:t>
            </a:r>
            <a:r>
              <a:rPr lang="ru-RU" sz="2400" b="1" dirty="0" err="1"/>
              <a:t>області</a:t>
            </a:r>
            <a:r>
              <a:rPr lang="ru-RU" sz="2400" b="1" dirty="0"/>
              <a:t> та в </a:t>
            </a:r>
            <a:r>
              <a:rPr lang="ru-RU" sz="2400" b="1" dirty="0" err="1"/>
              <a:t>соціальних</a:t>
            </a:r>
            <a:r>
              <a:rPr lang="ru-RU" sz="2400" b="1" dirty="0"/>
              <a:t> мережах; </a:t>
            </a:r>
            <a:endParaRPr lang="ru-RU" sz="2400" b="1" dirty="0" smtClean="0"/>
          </a:p>
          <a:p>
            <a:r>
              <a:rPr lang="ru-RU" sz="2400" b="1" dirty="0" smtClean="0"/>
              <a:t>• </a:t>
            </a:r>
            <a:r>
              <a:rPr lang="ru-RU" sz="2400" b="1" dirty="0" err="1"/>
              <a:t>творчі</a:t>
            </a:r>
            <a:r>
              <a:rPr lang="ru-RU" sz="2400" b="1" dirty="0"/>
              <a:t> </a:t>
            </a:r>
            <a:r>
              <a:rPr lang="ru-RU" sz="2400" b="1" dirty="0" err="1"/>
              <a:t>поїздки</a:t>
            </a:r>
            <a:r>
              <a:rPr lang="ru-RU" sz="2400" b="1" dirty="0"/>
              <a:t> до </a:t>
            </a:r>
            <a:r>
              <a:rPr lang="ru-RU" sz="2400" b="1" dirty="0" err="1"/>
              <a:t>джерел</a:t>
            </a:r>
            <a:r>
              <a:rPr lang="ru-RU" sz="2400" b="1" dirty="0"/>
              <a:t> </a:t>
            </a:r>
            <a:r>
              <a:rPr lang="ru-RU" sz="2400" b="1" dirty="0" err="1"/>
              <a:t>досвіду</a:t>
            </a:r>
            <a:r>
              <a:rPr lang="ru-RU" sz="2400" b="1" dirty="0"/>
              <a:t>; </a:t>
            </a:r>
            <a:endParaRPr lang="ru-RU" sz="2400" b="1" dirty="0" smtClean="0"/>
          </a:p>
          <a:p>
            <a:r>
              <a:rPr lang="ru-RU" sz="2400" b="1" dirty="0" smtClean="0"/>
              <a:t>• </a:t>
            </a:r>
            <a:r>
              <a:rPr lang="ru-RU" sz="2400" b="1" dirty="0" err="1"/>
              <a:t>використання</a:t>
            </a:r>
            <a:r>
              <a:rPr lang="ru-RU" sz="2400" b="1" dirty="0"/>
              <a:t> </a:t>
            </a:r>
            <a:r>
              <a:rPr lang="ru-RU" sz="2400" b="1" dirty="0" err="1"/>
              <a:t>порад</a:t>
            </a:r>
            <a:r>
              <a:rPr lang="ru-RU" sz="2400" b="1" dirty="0"/>
              <a:t> </a:t>
            </a:r>
            <a:r>
              <a:rPr lang="ru-RU" sz="2400" b="1" dirty="0" err="1"/>
              <a:t>фахівців</a:t>
            </a:r>
            <a:r>
              <a:rPr lang="ru-RU" sz="2400" b="1" dirty="0"/>
              <a:t> </a:t>
            </a:r>
            <a:r>
              <a:rPr lang="ru-RU" sz="2400" b="1" dirty="0" err="1"/>
              <a:t>заради</a:t>
            </a:r>
            <a:r>
              <a:rPr lang="ru-RU" sz="2400" b="1" dirty="0"/>
              <a:t> </a:t>
            </a:r>
            <a:r>
              <a:rPr lang="ru-RU" sz="2400" b="1" dirty="0" err="1"/>
              <a:t>підвищення</a:t>
            </a:r>
            <a:r>
              <a:rPr lang="ru-RU" sz="2400" b="1" dirty="0"/>
              <a:t> </a:t>
            </a:r>
            <a:r>
              <a:rPr lang="ru-RU" sz="2400" b="1" dirty="0" err="1"/>
              <a:t>власних</a:t>
            </a:r>
            <a:r>
              <a:rPr lang="ru-RU" sz="2400" b="1" dirty="0"/>
              <a:t> </a:t>
            </a:r>
            <a:r>
              <a:rPr lang="ru-RU" sz="2400" b="1" dirty="0" err="1"/>
              <a:t>знань</a:t>
            </a:r>
            <a:r>
              <a:rPr lang="ru-RU" sz="2400" b="1" dirty="0"/>
              <a:t> </a:t>
            </a:r>
            <a:r>
              <a:rPr lang="ru-RU" sz="2400" b="1" dirty="0" err="1"/>
              <a:t>чи</a:t>
            </a:r>
            <a:r>
              <a:rPr lang="ru-RU" sz="2400" b="1" dirty="0"/>
              <a:t> </a:t>
            </a:r>
            <a:r>
              <a:rPr lang="ru-RU" sz="2400" b="1" dirty="0" err="1"/>
              <a:t>майстерності</a:t>
            </a:r>
            <a:r>
              <a:rPr lang="ru-RU" sz="2400" b="1" dirty="0"/>
              <a:t>; </a:t>
            </a:r>
            <a:endParaRPr lang="ru-RU" sz="2400" b="1" dirty="0" smtClean="0"/>
          </a:p>
          <a:p>
            <a:r>
              <a:rPr lang="ru-RU" sz="2400" b="1" dirty="0" smtClean="0"/>
              <a:t>• </a:t>
            </a:r>
            <a:r>
              <a:rPr lang="ru-RU" sz="2400" b="1" dirty="0" err="1"/>
              <a:t>дослідницька</a:t>
            </a:r>
            <a:r>
              <a:rPr lang="ru-RU" sz="2400" b="1" dirty="0"/>
              <a:t> </a:t>
            </a:r>
            <a:r>
              <a:rPr lang="ru-RU" sz="2400" b="1" dirty="0" err="1"/>
              <a:t>діяльність</a:t>
            </a:r>
            <a:r>
              <a:rPr lang="ru-RU" sz="2400" b="1" dirty="0"/>
              <a:t> </a:t>
            </a:r>
            <a:r>
              <a:rPr lang="ru-RU" sz="2400" b="1" dirty="0" err="1"/>
              <a:t>тощо</a:t>
            </a:r>
            <a:endParaRPr lang="ru-RU" sz="2400" b="1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143508" y="0"/>
            <a:ext cx="8784976" cy="1630980"/>
            <a:chOff x="0" y="0"/>
            <a:chExt cx="8784976" cy="163098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0" y="0"/>
              <a:ext cx="8784976" cy="16309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Скругленный прямоугольник 4"/>
            <p:cNvSpPr/>
            <p:nvPr/>
          </p:nvSpPr>
          <p:spPr>
            <a:xfrm>
              <a:off x="79618" y="79618"/>
              <a:ext cx="8625740" cy="14717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l" defTabSz="1822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4100" kern="1200" dirty="0" smtClean="0"/>
                <a:t>Вектори вдосконалення професійної компетентності педагога</a:t>
              </a:r>
              <a:endParaRPr lang="ru-RU" sz="41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97457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229716111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206570" y="2420888"/>
            <a:ext cx="21057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«</a:t>
            </a:r>
            <a:r>
              <a:rPr lang="ru-RU" sz="2400" b="1" dirty="0" err="1"/>
              <a:t>Прометеус</a:t>
            </a:r>
            <a:r>
              <a:rPr lang="ru-RU" sz="2400" b="1" dirty="0"/>
              <a:t>»,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1700808"/>
            <a:ext cx="18468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«Languages»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54218" y="2420888"/>
            <a:ext cx="29100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«</a:t>
            </a:r>
            <a:r>
              <a:rPr lang="ru-RU" sz="2400" b="1" dirty="0" err="1"/>
              <a:t>ВебПромоЕкспрес</a:t>
            </a:r>
            <a:r>
              <a:rPr lang="ru-RU" sz="2400" b="1" dirty="0"/>
              <a:t>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932040" y="1606197"/>
            <a:ext cx="13244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«</a:t>
            </a:r>
            <a:r>
              <a:rPr lang="en-US" sz="2400" dirty="0" err="1"/>
              <a:t>EngVid</a:t>
            </a:r>
            <a:r>
              <a:rPr lang="en-US" sz="2400" dirty="0"/>
              <a:t>»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048459" y="3244334"/>
            <a:ext cx="1369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«EDERA»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3861048"/>
            <a:ext cx="2441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«</a:t>
            </a:r>
            <a:r>
              <a:rPr lang="ru-RU" sz="2400" b="1" dirty="0" err="1"/>
              <a:t>Освіта</a:t>
            </a:r>
            <a:r>
              <a:rPr lang="ru-RU" sz="2400" b="1" dirty="0"/>
              <a:t> онлайн»,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584378" y="4320435"/>
            <a:ext cx="16809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«</a:t>
            </a:r>
            <a:r>
              <a:rPr lang="ru-RU" sz="2400" b="1" dirty="0"/>
              <a:t>С</a:t>
            </a:r>
            <a:r>
              <a:rPr lang="en-US" sz="2400" b="1" dirty="0" err="1"/>
              <a:t>oursera</a:t>
            </a:r>
            <a:r>
              <a:rPr lang="en-US" sz="2400" b="1" dirty="0"/>
              <a:t>»,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67850" y="4145067"/>
            <a:ext cx="11203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«ВУМ»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367850" y="3135868"/>
            <a:ext cx="1862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«Р</a:t>
            </a:r>
            <a:r>
              <a:rPr lang="en-US" sz="2400" b="1" dirty="0" err="1"/>
              <a:t>olskijazyk</a:t>
            </a:r>
            <a:r>
              <a:rPr lang="en-US" dirty="0"/>
              <a:t>»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554218" y="5013176"/>
            <a:ext cx="26993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«</a:t>
            </a:r>
            <a:r>
              <a:rPr lang="ru-RU" sz="2400" b="1" dirty="0"/>
              <a:t>Р</a:t>
            </a:r>
            <a:r>
              <a:rPr lang="en-US" sz="2400" b="1" dirty="0" err="1"/>
              <a:t>hotoshopsecrets</a:t>
            </a:r>
            <a:r>
              <a:rPr lang="en-US" dirty="0"/>
              <a:t>»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031301" y="3225923"/>
            <a:ext cx="12077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«</a:t>
            </a:r>
            <a:r>
              <a:rPr lang="en-US" sz="2400" b="1" dirty="0" err="1"/>
              <a:t>Platzi</a:t>
            </a:r>
            <a:r>
              <a:rPr lang="en-US" sz="2400" b="1" dirty="0"/>
              <a:t>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58464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136</TotalTime>
  <Words>1034</Words>
  <Application>Microsoft Office PowerPoint</Application>
  <PresentationFormat>Экран (4:3)</PresentationFormat>
  <Paragraphs>123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Переваги використання індивідуальної траєкторії освіти  та саморозвитку педагогічного працівника </vt:lpstr>
      <vt:lpstr>Презентация PowerPoint</vt:lpstr>
      <vt:lpstr>Презентация PowerPoint</vt:lpstr>
      <vt:lpstr>Презентация PowerPoint</vt:lpstr>
      <vt:lpstr>Форма вивчення педагогічної діяльності під час проведення інституційного аудиту в закладах загальної середньої освіти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Вектори вдосконалення професійної компетентності педагога</dc:title>
  <dc:creator>Сергей</dc:creator>
  <cp:lastModifiedBy>Сергей</cp:lastModifiedBy>
  <cp:revision>17</cp:revision>
  <dcterms:created xsi:type="dcterms:W3CDTF">2021-10-29T14:59:03Z</dcterms:created>
  <dcterms:modified xsi:type="dcterms:W3CDTF">2021-12-28T20:26:49Z</dcterms:modified>
</cp:coreProperties>
</file>