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74" r:id="rId6"/>
    <p:sldId id="258" r:id="rId7"/>
    <p:sldId id="269" r:id="rId8"/>
    <p:sldId id="263" r:id="rId9"/>
    <p:sldId id="267" r:id="rId10"/>
    <p:sldId id="260" r:id="rId11"/>
    <p:sldId id="268" r:id="rId12"/>
    <p:sldId id="264" r:id="rId13"/>
    <p:sldId id="270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784" autoAdjust="0"/>
    <p:restoredTop sz="9466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6D47-475D-43B1-BEAB-F0585359906E}" type="datetimeFigureOut">
              <a:rPr lang="fr-FR"/>
              <a:pPr>
                <a:defRPr/>
              </a:pPr>
              <a:t>21/09/2022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E29F-2BB8-4B1D-ADFD-54C33249958C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0117-9E13-4DE6-8C64-39836940D4C7}" type="datetimeFigureOut">
              <a:rPr lang="fr-FR"/>
              <a:pPr>
                <a:defRPr/>
              </a:pPr>
              <a:t>21/09/2022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8E5B-3AD1-474D-A624-76E27F0F9922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205C-E574-48DB-AB10-350FD616B527}" type="datetimeFigureOut">
              <a:rPr lang="fr-FR"/>
              <a:pPr>
                <a:defRPr/>
              </a:pPr>
              <a:t>21/09/2022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9523-6D90-413D-9E79-201A23F084B4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98F2-B87A-4860-B224-58AD2199EDE2}" type="datetimeFigureOut">
              <a:rPr lang="fr-FR"/>
              <a:pPr>
                <a:defRPr/>
              </a:pPr>
              <a:t>21/09/2022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CBAE-7B9E-489F-AE47-BAE3F213ACE0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BA4D-C9AD-4679-BCDC-038DADB819BE}" type="datetimeFigureOut">
              <a:rPr lang="fr-FR"/>
              <a:pPr>
                <a:defRPr/>
              </a:pPr>
              <a:t>21/09/2022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2F7DF-9BD1-437C-A5C3-94BB734389DF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5DB2-C2CE-4094-B096-444FF3E13F4D}" type="datetimeFigureOut">
              <a:rPr lang="fr-FR"/>
              <a:pPr>
                <a:defRPr/>
              </a:pPr>
              <a:t>21/09/2022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DE52-0F91-452F-A5B4-B40D8B9C537E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7D29-048A-4634-BA10-BCFE889CA66C}" type="datetimeFigureOut">
              <a:rPr lang="fr-FR"/>
              <a:pPr>
                <a:defRPr/>
              </a:pPr>
              <a:t>21/09/2022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B61A-8F46-477C-8237-2477D84258C8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93E3-516B-48F0-8E15-E3426A097639}" type="datetimeFigureOut">
              <a:rPr lang="fr-FR"/>
              <a:pPr>
                <a:defRPr/>
              </a:pPr>
              <a:t>21/09/2022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D205-1DF8-4764-B52C-754124FFB74D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5F10-8FDC-435F-AD3E-E8D0636B7A8A}" type="datetimeFigureOut">
              <a:rPr lang="fr-FR"/>
              <a:pPr>
                <a:defRPr/>
              </a:pPr>
              <a:t>21/09/2022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9E95-2391-4862-B534-3537FE483C8A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3B04-5B8A-40CD-A47D-41840A6627F1}" type="datetimeFigureOut">
              <a:rPr lang="fr-FR"/>
              <a:pPr>
                <a:defRPr/>
              </a:pPr>
              <a:t>21/09/2022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4905-E8FC-48A7-816D-155E955670F8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8027-AB98-4DA7-86D6-2272475CE7AD}" type="datetimeFigureOut">
              <a:rPr lang="fr-FR"/>
              <a:pPr>
                <a:defRPr/>
              </a:pPr>
              <a:t>21/09/2022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85E0-F851-472B-BBF6-8EC92FDF751E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C38F66-2F2A-4562-9BDD-BD2366FBAA6A}" type="datetimeFigureOut">
              <a:rPr lang="fr-FR"/>
              <a:pPr>
                <a:defRPr/>
              </a:pPr>
              <a:t>21/09/2022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C1A9DC-0057-4918-8C0E-AF062BE3E16B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785950"/>
          </a:xfrm>
          <a:prstGeom prst="flowChartPunchedTape">
            <a:avLst/>
          </a:prstGeom>
        </p:spPr>
        <p:txBody>
          <a:bodyPr/>
          <a:lstStyle/>
          <a:p>
            <a:r>
              <a:rPr lang="uk-UA" sz="3800" b="1" i="1" dirty="0">
                <a:solidFill>
                  <a:schemeClr val="tx2">
                    <a:lumMod val="75000"/>
                  </a:schemeClr>
                </a:solidFill>
              </a:rPr>
              <a:t>Світ професій – мій вибір,</a:t>
            </a:r>
            <a:br>
              <a:rPr lang="uk-UA" sz="38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800" b="1" i="1" dirty="0">
                <a:solidFill>
                  <a:schemeClr val="tx2">
                    <a:lumMod val="75000"/>
                  </a:schemeClr>
                </a:solidFill>
              </a:rPr>
              <a:t>мій успіх</a:t>
            </a:r>
            <a:br>
              <a:rPr lang="uk-UA" sz="38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800" b="1" i="1" dirty="0">
                <a:solidFill>
                  <a:schemeClr val="tx2">
                    <a:lumMod val="75000"/>
                  </a:schemeClr>
                </a:solidFill>
              </a:rPr>
              <a:t>Ким бути?</a:t>
            </a:r>
            <a:endParaRPr lang="fr-CA" sz="3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43504" y="5857892"/>
            <a:ext cx="3714776" cy="857256"/>
          </a:xfrm>
        </p:spPr>
        <p:txBody>
          <a:bodyPr/>
          <a:lstStyle/>
          <a:p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Людина -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</a:rPr>
              <a:t>людина</a:t>
            </a:r>
            <a:endParaRPr lang="fr-CA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000517"/>
          </a:xfrm>
        </p:spPr>
        <p:txBody>
          <a:bodyPr/>
          <a:lstStyle/>
          <a:p>
            <a:pPr>
              <a:buNone/>
            </a:pPr>
            <a:r>
              <a:rPr lang="uk-UA" i="1" dirty="0">
                <a:solidFill>
                  <a:schemeClr val="tx2">
                    <a:lumMod val="75000"/>
                  </a:schemeClr>
                </a:solidFill>
              </a:rPr>
              <a:t>          Всі професії групи “ Людина-людина </a:t>
            </a: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  <a:p>
            <a:pPr>
              <a:buNone/>
            </a:pP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</a:rPr>
              <a:t>можуть бути розділені на такі напрямки:</a:t>
            </a:r>
          </a:p>
          <a:p>
            <a:pPr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виховання і навчання;</a:t>
            </a:r>
          </a:p>
          <a:p>
            <a:pPr>
              <a:buNone/>
            </a:pP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                медичне обслуговування;</a:t>
            </a:r>
          </a:p>
          <a:p>
            <a:pPr>
              <a:buNone/>
            </a:pP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                правовий захист;</a:t>
            </a:r>
          </a:p>
          <a:p>
            <a:pPr>
              <a:buNone/>
            </a:pP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                торгово-сервісне обслуговування</a:t>
            </a:r>
            <a:endParaRPr lang="fr-CA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fr-C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Pcy;&amp;iecy;&amp;ncy;&amp;zcy;&amp;acy;&amp;Icy;&amp;ncy;&amp;fcy;&amp;ocy;&amp;rcy;&amp;mcy; - &amp;Vcy;&amp;ocy;&amp;scy;&amp;pcy;&amp;icy;&amp;tcy;&amp;acy;&amp;tcy;&amp;iecy;&amp;lcy;&amp;icy; &amp;pcy;&amp;ocy;&amp;iecy;&amp;dcy;&amp;ucy;&amp;tcy; &amp;vcy; &amp;scy;&amp;iecy;&amp;l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857520" cy="2857520"/>
          </a:xfrm>
          <a:prstGeom prst="flowChartMagneticTap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582" name="Picture 6" descr="&amp;Dcy;&amp;ocy;&amp;kcy;&amp;tcy;&amp;ocy;&amp;rcy;&amp;acy;&amp;mcy; &amp;pcy;&amp;ocy;&amp;vcy;&amp;ycy;&amp;scy;&amp;yacy;&amp;tcy; &amp;zcy;&amp;acy;&amp;rcy;&amp;acy;&amp;bcy;&amp;ocy;&amp;tcy;&amp;ncy;&amp;ucy;&amp;yucy; &amp;pcy;&amp;lcy;&amp;acy;&amp;tcy;&amp;ucy; &amp;vcy; 2012 &amp;gcy;&amp;ocy;&amp;dcy;&amp;ucy; &amp;Bcy;&amp;icy;&amp;zcy;&amp;ncy;&amp;iecy;&amp;s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3143272" cy="3214710"/>
          </a:xfrm>
          <a:prstGeom prst="cloud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4" name="Picture 8" descr="Pupil and teacher &amp;icy;&amp;zcy; pressmaster, &amp;Rcy;&amp;ocy;&amp;yacy;&amp;lcy;&amp;tcy;&amp;icy;-&amp;fcy;&amp;rcy;&amp;icy; &amp;scy;&amp;tcy;&amp;ocy;&amp;kcy;&amp;ocy;&amp;vcy;&amp;ocy;&amp;iecy; &amp;fcy;&amp;ocy;&amp;tcy;&amp;ocy; #34316030 &amp;ncy;&amp;acy; Fotolia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3" y="285729"/>
            <a:ext cx="3071834" cy="3000396"/>
          </a:xfrm>
          <a:prstGeom prst="verticalScroll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6" name="Picture 10" descr="&amp;Scy;&amp;iecy;&amp;mcy;&amp;icy;&amp;ncy;&amp;acy;&amp;rcy; &quot;&amp;Pcy;&amp;rcy;&amp;acy;&amp;vcy;&amp;ocy;&amp;vcy;&amp;acy;&amp;yacy; &amp;zcy;&amp;acy;&amp;shchcy;&amp;icy;&amp;tcy;&amp;acy; &amp;bcy;&amp;icy;&amp;zcy;&amp;ncy;&amp;iecy;&amp;scy;&amp;acy;&quot; &amp;Scy;&amp;iecy;&amp;mcy;&amp;icy;&amp;ncy;&amp;acy;&amp;r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85728"/>
            <a:ext cx="2476500" cy="3024199"/>
          </a:xfrm>
          <a:prstGeom prst="flowChartAlternateProcess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8" name="Picture 12" descr="&amp;Pcy;&amp;rcy;&amp;ocy;&amp;scy;&amp;mcy;&amp;ocy;&amp;tcy;&amp;rcy; &amp;icy;&amp;zcy;&amp;ocy;&amp;bcy;&amp;rcy;&amp;acy;&amp;zhcy;&amp;iecy;&amp;ncy;&amp;icy;&amp;yacy; 108235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9" y="3464608"/>
            <a:ext cx="2714644" cy="3107664"/>
          </a:xfrm>
          <a:prstGeom prst="can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90" name="Picture 14" descr="&amp;Fcy;&amp;ocy;&amp;tcy;&amp;ocy;&amp;gcy;&amp;rcy;&amp;acy;&amp;fcy;&amp;icy;&amp;yacy; - &amp;Acy;&amp;pcy;&amp;iecy;&amp;lcy;&amp;softcy;&amp;scy;&amp;icy;&amp;ncy;&amp;chcy;&amp;icy;&amp;kcy;&amp;icy;, &amp;bcy;&amp;acy;&amp;ncy;&amp;acy;&amp;ncy;&amp;chcy;&amp;icy;&amp;kcy;&amp;icy;. &amp;Kcy;&amp;tcy;&amp;ocy; &amp;zcy;&amp;acy;&amp;bcy;&amp;ycy;&amp;lcy; &amp;kcy;&amp;ucy;&amp;pcy;&amp;icy;&amp;tcy;&amp;softcy;? &amp;icy;&amp;zcy; &amp;rcy;&amp;acy;&amp;zcy;&amp;dcy;&amp;iecy;&amp;lcy;&amp;acy; &amp;zhcy;&amp;acy;&amp;ncy;&amp;rcy;&amp;ocy;&amp;vcy;&amp;ycy;&amp;jcy; &amp;pcy;&amp;ocy;&amp;rcy;&amp;tcy;&amp;rcy;&amp;iecy;&amp;tcy; 1959177 - &amp;fcy;&amp;ocy;&amp;tcy;&amp;ocy;.&amp;scy;&amp;acy;&amp;jcy;&amp;tcy; - Photosight.r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3571876"/>
            <a:ext cx="2286016" cy="3071834"/>
          </a:xfrm>
          <a:prstGeom prst="cloud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369072"/>
          </a:xfrm>
        </p:spPr>
        <p:txBody>
          <a:bodyPr/>
          <a:lstStyle/>
          <a:p>
            <a:pPr algn="l"/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uk-UA" sz="3600" b="1" dirty="0" err="1">
                <a:solidFill>
                  <a:schemeClr val="tx2">
                    <a:lumMod val="75000"/>
                  </a:schemeClr>
                </a:solidFill>
              </a:rPr>
              <a:t>“Людина-знакова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600" b="1" dirty="0" err="1">
                <a:solidFill>
                  <a:schemeClr val="tx2">
                    <a:lumMod val="75000"/>
                  </a:schemeClr>
                </a:solidFill>
              </a:rPr>
              <a:t>система”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br>
              <a:rPr lang="uk-UA" sz="3600" dirty="0"/>
            </a:br>
            <a:r>
              <a:rPr lang="uk-UA" sz="3600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всі професії </a:t>
            </a:r>
            <a:r>
              <a:rPr lang="uk-UA" sz="2800" dirty="0" err="1">
                <a:solidFill>
                  <a:schemeClr val="tx2">
                    <a:lumMod val="75000"/>
                  </a:schemeClr>
                </a:solidFill>
              </a:rPr>
              <a:t>повязані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 з обліком, базами даних,     цифровими  та буквеними знаками, в тому числі музичні спеціальності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                               Приклади професій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Перекладач    програміст     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 коректо           секретар          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лінгвіст             історик   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філософ           економіст  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математик      телеграфіст     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кресляр           бібліограф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Mcy;&amp;Acy;&amp;Scy;&amp;Tcy;&amp;IEcy;&amp;Rcy;&amp;Scy;&amp;Kcy;&amp;Icy;&amp;IEcy; T&amp;V: &amp;kcy;&amp;ucy;&amp;rcy;&amp;scy;&amp;ycy; &amp;pcy;&amp;rcy;&amp;ocy; &amp;tcy;&amp;iecy;&amp;kcy;&amp;scy;&amp;tcy;&amp;ycy; 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428892" cy="2833017"/>
          </a:xfrm>
          <a:prstGeom prst="flowChartAlternateProcess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6626" name="Picture 2" descr="&amp;Vcy; &amp;ncy;&amp;acy;&amp;shcy;&amp;iecy;&amp;jcy; &amp;bcy;&amp;icy;&amp;bcy;&amp;lcy;&amp;icy;&amp;ocy;&amp;tcy;&amp;iecy;&amp;kcy;&amp;iecy; &amp;ncy;&amp;ocy;&amp;vcy;&amp;ycy;&amp;iecy; &amp;pcy;&amp;ocy;&amp;scy;&amp;tcy;&amp;ucy;&amp;pcy;&amp;lcy;&amp;iecy;&amp;ncy;&amp;icy;&amp;yacy;. - &amp;Fcy;&amp;icy;&amp;lcy;&amp;ocy;&amp;lcy;&amp;ocy;&amp;gcy;&amp;icy;&amp;chcy;&amp;iecy;&amp;scy;&amp;kcy;&amp;icy;&amp;jcy; &amp;fcy;&amp;acy;&amp;kcy;&amp;ucy;&amp;lcy;&amp;softcy;&amp;tcy;&amp;iecy;&amp;tcy; &amp;Scy;&amp;Pcy;&amp;bcy;&amp;G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290"/>
            <a:ext cx="2714644" cy="2928958"/>
          </a:xfrm>
          <a:prstGeom prst="flowChartAlternateProcess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6628" name="Picture 4" descr="&amp;CHcy;&amp;iecy;&amp;rcy;&amp;tcy;&amp;iecy;&amp;zhcy;&amp;icy; &amp;kcy;&amp;ucy;&amp;khcy;&amp;ncy;&amp;icy; &amp;fcy;&amp;ocy;&amp;t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5728"/>
            <a:ext cx="3007277" cy="2857520"/>
          </a:xfrm>
          <a:prstGeom prst="flowChartAlternateProcess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26630" name="Picture 6" descr="&amp;Scy;&amp;iecy;&amp;gcy;&amp;ocy;&amp;dcy;&amp;ncy;&amp;yacy; &amp;Mcy;&amp;iecy;&amp;zhcy;&amp;dcy;&amp;ucy;&amp;ncy;&amp;acy;&amp;rcy;&amp;ocy;&amp;dcy;&amp;ncy;&amp;ycy;&amp;jcy; &amp;dcy;&amp;iecy;&amp;ncy;&amp;softcy; &amp;scy;&amp;iecy;&amp;kcy;&amp;rcy;&amp;iecy;&amp;tcy;&amp;acy;&amp;rcy;&amp;yacy; &amp;Icy;&amp;ncy;&amp;fcy;&amp;ocy;&amp;rcy;&amp;mcy;&amp;acy;&amp;tscy;&amp;icy;&amp;ocy;&amp;ncy;&amp;ncy;&amp;ocy;-&amp;ncy;&amp;ocy;&amp;vcy;&amp;ocy;&amp;scy;&amp;tcy;&amp;ncy;&amp;ocy;&amp;jcy; &amp;pcy;&amp;ocy;&amp;rcy;&amp;tcy;&amp;acy;&amp;lcy; '&amp;CHcy;&amp;acy;&amp;scy; &amp;Pcy;&amp;icy;&amp;kcy;'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71876"/>
            <a:ext cx="2786083" cy="2928958"/>
          </a:xfrm>
          <a:prstGeom prst="verticalScroll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6632" name="Picture 8" descr="&amp;Pcy;&amp;iecy;&amp;rcy;&amp;iecy;&amp;vcy;&amp;ocy;&amp;dcy;&amp;chcy;&amp;icy;&amp;kcy; - &amp;scy;&amp;iecy;&amp;kcy;&amp;rcy;&amp;iecy;&amp;tcy;&amp;ycy; &amp;pcy;&amp;rcy;&amp;iecy;&amp;scy;&amp;tcy;&amp;icy;&amp;zhcy;&amp;ncy;&amp;ocy;&amp;jcy; &amp;pcy;&amp;rcy;&amp;ocy;&amp;fcy;&amp;iecy;&amp;scy;&amp;scy;&amp;icy;&amp;icy; - &amp;Icy;&amp;ncy;&amp;tcy;&amp;iecy;&amp;rcy;&amp;iecy;&amp;scy;&amp;ncy;&amp;ycy;&amp;iecy; &amp;fcy;&amp;acy;&amp;kcy;&amp;tcy;&amp;ycy;. &amp;Icy;&amp;ncy;&amp;tcy;&amp;iecy;&amp;rcy;&amp;iecy;&amp;scy;&amp;ncy;&amp;ycy;&amp;iecy; &amp;ncy;&amp;ocy;&amp;vcy;&amp;ocy;&amp;scy;&amp;tcy;&amp;icy;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571876"/>
            <a:ext cx="2857520" cy="2928958"/>
          </a:xfrm>
          <a:prstGeom prst="verticalScroll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6634" name="Picture 10" descr="&amp;Gcy;&amp;dcy;&amp;iecy; &amp;pcy;&amp;rcy;&amp;ocy;&amp;vcy;&amp;ocy;&amp;dcy;&amp;icy;&amp;tcy;&amp;scy;&amp;yacy; &amp;chcy;&amp;iecy;&amp;mcy;&amp;pcy;&amp;icy;&amp;ocy;&amp;ncy;&amp;acy;&amp;tcy; &amp;pcy;&amp;ocy; &amp;mcy;&amp;acy;&amp;tcy;&amp;iecy;&amp;mcy;&amp;acy;&amp;tcy;&amp;icy;&amp;kcy;&amp;iecy; - &amp;Icy;&amp;ncy;&amp;tcy;&amp;iecy;&amp;rcy;&amp;iecy;&amp;scy;&amp;ncy;&amp;o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571876"/>
            <a:ext cx="2813463" cy="3000396"/>
          </a:xfrm>
          <a:prstGeom prst="verticalScroll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uk-UA" dirty="0"/>
              <a:t>Людина – художній образ</a:t>
            </a:r>
            <a:br>
              <a:rPr lang="uk-UA" dirty="0"/>
            </a:br>
            <a:endParaRPr lang="ru-RU" dirty="0"/>
          </a:p>
        </p:txBody>
      </p:sp>
      <p:pic>
        <p:nvPicPr>
          <p:cNvPr id="27650" name="Picture 2" descr="&amp;Ucy;&amp;rcy;&amp;ocy;&amp;kcy; 29 &amp;scy;&amp;vcy;&amp;iukcy;&amp;tcy; &amp;pcy;&amp;rcy;&amp;ocy;&amp;fcy;&amp;iecy;&amp;scy;&amp;iukcy;&amp;jcy; &amp;acy;&amp;vcy;&amp;tcy;&amp;ocy;&amp;rcy; &amp;pcy;&amp;rcy;&amp;ocy;&amp;iecy;&amp;kcy;&amp;tcy;&amp;ucy;: &amp;Scy;&amp;acy;&amp;khcy;&amp;acy;&amp;ncy;&amp;yucy;&amp;kcy; &amp;Scy;. &amp;Acy;., &amp;pcy;&amp;scy;&amp;icy;&amp;khcy;&amp;ocy;&amp;lcy;&amp;ocy;&amp;g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Acy;&amp;lcy;&amp;softcy;&amp;fcy;&amp;ocy;&amp;ncy;&amp;s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130409" cy="25142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9700" name="Picture 4" descr="&amp;Kcy;&amp;acy;&amp;kcy; &amp;ncy;&amp;acy;&amp;rcy;&amp;icy;&amp;scy;&amp;ocy;&amp;vcy;&amp;acy;&amp;tcy;&amp;softcy; &amp;khcy;&amp;ucy;&amp;dcy;&amp;ocy;&amp;zhcy;&amp;ncy;&amp;icy;&amp;kcy;&amp;acy; &amp;Scy;&amp;acy;&amp;jcy;&amp;tcy; &amp;ocy; &amp;rcy;&amp;icy;&amp;scy;&amp;ocy;&amp;vcy;&amp;acy;&amp;ncy;&amp;icy;&amp;icy;"/>
          <p:cNvPicPr>
            <a:picLocks noChangeAspect="1" noChangeArrowheads="1"/>
          </p:cNvPicPr>
          <p:nvPr/>
        </p:nvPicPr>
        <p:blipFill>
          <a:blip r:embed="rId3"/>
          <a:srcRect b="9384"/>
          <a:stretch>
            <a:fillRect/>
          </a:stretch>
        </p:blipFill>
        <p:spPr bwMode="auto">
          <a:xfrm>
            <a:off x="6500826" y="142852"/>
            <a:ext cx="2428892" cy="3214710"/>
          </a:xfrm>
          <a:prstGeom prst="rect">
            <a:avLst/>
          </a:prstGeom>
          <a:noFill/>
        </p:spPr>
      </p:pic>
      <p:pic>
        <p:nvPicPr>
          <p:cNvPr id="29702" name="Picture 6" descr="&amp;Pcy;&amp;acy;&amp;rcy;&amp;icy;&amp;kcy;&amp;mcy;&amp;acy;&amp;khcy;&amp;iecy;&amp;rcy;-&amp;mcy;&amp;ocy;&amp;dcy;&amp;iecy;&amp;lcy;&amp;softcy;&amp;iecy;&amp;rcy; &amp;vcy; &amp;Scy;&amp;acy;&amp;ncy;&amp;kcy;&amp;tcy;-&amp;Pcy;&amp;iecy;&amp;tcy;&amp;iecy;&amp;rcy;&amp;bcy;&amp;ucy;&amp;rcy;&amp;g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143248"/>
            <a:ext cx="2356080" cy="35004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9704" name="Picture 8" descr="&amp;Vcy;&amp;scy;&amp;iecy; &amp;pcy;&amp;ucy;&amp;bcy;&amp;lcy;&amp;icy;&amp;kcy;&amp;acy;&amp;tscy;&amp;icy;&amp;icy; &amp;pcy;&amp;ocy;&amp;lcy;&amp;softcy;&amp;zcy;&amp;ocy;&amp;vcy;&amp;acy;&amp;tcy;&amp;iecy;&amp;lcy;&amp;yacy; admin &quot; &amp;Scy;&amp;tcy;&amp;rcy;&amp;acy;&amp;ncy;&amp;icy;&amp;tscy;&amp;acy; 934 &quot; &amp;Ncy;&amp;iecy;&amp;vcy;&amp;scy;&amp;iecy;&amp;dcy;&amp;ocy;&amp;mcy;&amp;acy; - &amp;zhcy;&amp;icy;&amp;zcy;&amp;ncy;&amp;softcy; &amp;pcy;&amp;ocy;&amp;lcy;&amp;ncy;&amp;acy; &amp;rcy;&amp;acy;&amp;zcy;&amp;vcy;&amp;lcy;&amp;iecy;&amp;chcy;&amp;iecy;&amp;ncy;&amp;icy;&amp;jcy;, &amp;Pcy;&amp;rcy;&amp;icy;&amp;kcy;&amp;ocy;&amp;lcy;&amp;softcy;&amp;ncy;&amp;ycy;&amp;iecy; &amp;kcy;&amp;acy;&amp;rcy;&amp;tcy;&amp;icy;&amp;ncy;&amp;kcy;&amp;icy;, &amp;Vcy;&amp;icy;&amp;dcy;&amp;iecy;&amp;ocy;, &amp;YUcy;&amp;mcy;&amp;ocy;&amp;rcy;, &amp;Fcy;&amp;ocy;&amp;tcy;&amp;ocy;&amp;gcy;&amp;r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291"/>
            <a:ext cx="2435203" cy="29405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9706" name="Picture 10" descr="BIGPARTY.l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571876"/>
            <a:ext cx="4802673" cy="300039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57158" y="214290"/>
            <a:ext cx="8643998" cy="6500858"/>
          </a:xfrm>
        </p:spPr>
        <p:txBody>
          <a:bodyPr/>
          <a:lstStyle/>
          <a:p>
            <a:pPr algn="l"/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        Помилки у виборі професії</a:t>
            </a:r>
            <a:br>
              <a:rPr lang="uk-UA" dirty="0"/>
            </a:b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- Упереджене ставлення до будь-якого виду професійної діяльності</a:t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    - Вибір професії “ за компанію ”</a:t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    - Захопленість тільки зовнішньою стороною професії</a:t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     - Застарілі уявлення про характер праці, про особливості тієї чи іншої професії</a:t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     - Відсутність знань про свої можливості, здібності, особливості характеру</a:t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uk-UA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uk-UA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п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       Вибір професії</a:t>
            </a:r>
            <a:endParaRPr lang="fr-CA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7" name="Picture 5" descr="&amp;Rcy;&amp;acy;&amp;zcy;&amp;ncy;&amp;ycy;&amp;iecy; &amp;pcy;&amp;rcy;&amp;ocy;&amp;fcy;&amp;iecy;&amp;scy;&amp;scy;&amp;icy;&amp;icy;. - &amp;Kcy;&amp;acy;&amp;rcy;&amp;tcy;&amp;icy;&amp;ncy;&amp;kcy;&amp;acy; 73 - &amp;Rcy;&amp;acy;&amp;zcy;&amp;ncy;&amp;ycy;&amp;iecy; &amp;pcy;&amp;rcy;&amp;ocy;&amp;fcy;&amp;iecy;&amp;scy;&amp;scy;&amp;icy;&amp;icy; - &amp;Scy;&amp;pcy;&amp;icy;&amp;scy;&amp;ocy;&amp;kcy; &amp;pcy;&amp;rcy;&amp;ocy;&amp;fcy;&amp;iecy;&amp;scy;&amp;scy;&amp;icy;&amp;jcy; - &amp;Kcy;&amp;acy;&amp;rcy;&amp;tcy;&amp;icy;&amp;ncy;&amp;kcy;&amp;icy; &amp;pcy;&amp;ocy; &amp;ocy;&amp;bcy;&amp;shchcy;&amp;iecy;&amp;scy;&amp;tcy;&amp;vcy;&amp;ocy;&amp;zcy;&amp;ncy;&amp;acy;&amp;ncy;&amp;icy;&amp;y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2928958" cy="2357454"/>
          </a:xfrm>
          <a:prstGeom prst="rect">
            <a:avLst/>
          </a:prstGeom>
          <a:noFill/>
        </p:spPr>
      </p:pic>
      <p:pic>
        <p:nvPicPr>
          <p:cNvPr id="3079" name="Picture 7" descr="&amp;Rcy;&amp;acy;&amp;zcy;&amp;ncy;&amp;ycy;&amp;iecy; &amp;pcy;&amp;rcy;&amp;ocy;&amp;fcy;&amp;iecy;&amp;scy;&amp;scy;&amp;icy;&amp;icy; - &amp;Kcy;&amp;acy;&amp;rcy;&amp;tcy;&amp;icy;&amp;ncy;&amp;kcy;&amp;acy; 15404/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3714776" cy="2857520"/>
          </a:xfrm>
          <a:prstGeom prst="rect">
            <a:avLst/>
          </a:prstGeom>
          <a:noFill/>
        </p:spPr>
      </p:pic>
      <p:pic>
        <p:nvPicPr>
          <p:cNvPr id="3081" name="Picture 9" descr="&amp;Kcy;&amp;Pcy;&amp;Lcy; = - - &amp;Pcy;&amp;rcy;&amp;ocy;&amp;dcy;&amp;acy;&amp;vcy;&amp;iecy;&amp;tscy;&amp;softcy; &amp;pcy;&amp;rcy;&amp;ocy;&amp;dcy;&amp;ocy;&amp;vcy;&amp;ocy;&amp;lcy;&amp;softcy;&amp;chcy;&amp;icy;&amp;khcy; &amp;tcy;&amp;ocy;&amp;vcy;&amp;acy;&amp;rcy;&amp;iukcy;&amp;vcy;; &amp;kcy;&amp;ocy;&amp;ncy;&amp;tcy;&amp;rcy;&amp;ocy;&amp;lcy;&amp;iecy;&amp;rcy;-&amp;kcy;&amp;acy;&amp;scy;&amp;icy;&amp;r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357298"/>
            <a:ext cx="2428892" cy="2286016"/>
          </a:xfrm>
          <a:prstGeom prst="rect">
            <a:avLst/>
          </a:prstGeom>
          <a:noFill/>
        </p:spPr>
      </p:pic>
      <p:pic>
        <p:nvPicPr>
          <p:cNvPr id="3083" name="Picture 11" descr="&amp;Gcy;&amp;lcy;&amp;acy;&amp;vcy;&amp;ncy;&amp;ycy;&amp;iecy; &amp;pcy;&amp;lcy;&amp;yucy;&amp;scy;&amp;ycy; &amp;pcy;&amp;rcy;&amp;ocy;&amp;fcy;&amp;iecy;&amp;scy;&amp;scy;&amp;icy;&amp;icy; &amp;pcy;&amp;ocy;&amp;vcy;&amp;acy;&amp;rcy;&amp;acy; &amp;Kcy;&amp;Ucy;&amp;Lcy;&amp;Icy;&amp;Ncy;&amp;Acy;&amp;Rcy;&amp;Ocy;&amp;CHcy;&amp;Kcy;&amp;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428736"/>
            <a:ext cx="3641719" cy="2389167"/>
          </a:xfrm>
          <a:prstGeom prst="rect">
            <a:avLst/>
          </a:prstGeom>
          <a:noFill/>
        </p:spPr>
      </p:pic>
      <p:pic>
        <p:nvPicPr>
          <p:cNvPr id="3085" name="Picture 13" descr="&amp;Pcy;&amp;ocy;&amp;ncy;&amp;icy;&amp;mcy;&amp;acy;&amp;ncy;&amp;icy;&amp;iecy; &amp;pcy;&amp;rcy;&amp;ocy;&amp;fcy;&amp;iecy;&amp;scy;&amp;scy;&amp;icy;&amp;jcy; &amp;icy; &amp;zcy;&amp;acy;&amp;ncy;&amp;yacy;&amp;tcy;&amp;icy;&amp;jcy; &amp;vcy; &amp;scy;&amp;ocy;&amp;tscy;&amp;icy;&amp;acy;&amp;lcy;&amp;softcy;&amp;ncy;&amp;ycy;&amp;khcy; &amp;ncy;&amp;acy;&amp;ucy;&amp;kcy;&amp;acy;&amp;kh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714752"/>
            <a:ext cx="1857388" cy="2857520"/>
          </a:xfrm>
          <a:prstGeom prst="rect">
            <a:avLst/>
          </a:prstGeom>
          <a:noFill/>
        </p:spPr>
      </p:pic>
      <p:pic>
        <p:nvPicPr>
          <p:cNvPr id="3087" name="Picture 15" descr="&amp;Mcy;&amp;iecy;&amp;dcy;&amp;icy;&amp;acy;&amp;tcy;&amp;iecy;&amp;kcy;&amp;acy; Page 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3571876"/>
            <a:ext cx="221457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Ви вибираєте професію на все</a:t>
            </a:r>
            <a:b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 життя,</a:t>
            </a:r>
            <a:b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і щоб потім кожного ранку </a:t>
            </a:r>
            <a:b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хотілося йти </a:t>
            </a:r>
            <a:b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на роботу, вже зараз потрібно…</a:t>
            </a:r>
            <a:br>
              <a:rPr lang="uk-UA" sz="3200" b="1" i="1" dirty="0"/>
            </a:br>
            <a:br>
              <a:rPr lang="uk-UA" sz="3200" dirty="0"/>
            </a:br>
            <a:r>
              <a:rPr lang="uk-UA" sz="3200" b="1" dirty="0">
                <a:solidFill>
                  <a:srgbClr val="7030A0"/>
                </a:solidFill>
              </a:rPr>
              <a:t>… задуматись про майбутнє</a:t>
            </a:r>
            <a:br>
              <a:rPr lang="uk-UA" sz="3200" b="1" dirty="0">
                <a:solidFill>
                  <a:srgbClr val="7030A0"/>
                </a:solidFill>
              </a:rPr>
            </a:br>
            <a:r>
              <a:rPr lang="uk-UA" sz="3200" b="1" dirty="0">
                <a:solidFill>
                  <a:srgbClr val="7030A0"/>
                </a:solidFill>
              </a:rPr>
              <a:t>... вибирати роботу по душі</a:t>
            </a:r>
            <a:br>
              <a:rPr lang="uk-UA" sz="3200" b="1" dirty="0">
                <a:solidFill>
                  <a:srgbClr val="7030A0"/>
                </a:solidFill>
              </a:rPr>
            </a:br>
            <a:r>
              <a:rPr lang="uk-UA" sz="3200" b="1" dirty="0">
                <a:solidFill>
                  <a:srgbClr val="7030A0"/>
                </a:solidFill>
              </a:rPr>
              <a:t>… найти своє місце в житі .</a:t>
            </a:r>
            <a:br>
              <a:rPr lang="uk-UA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Професія - 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</a:rPr>
              <a:t>це певний вид праці.</a:t>
            </a:r>
          </a:p>
          <a:p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</a:rPr>
              <a:t>             Світ професій дуже великий.</a:t>
            </a: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</a:rPr>
              <a:t>Всі вони умовно поділяються на</a:t>
            </a:r>
          </a:p>
          <a:p>
            <a:r>
              <a:rPr lang="uk-UA" sz="2800" b="1" i="1" dirty="0"/>
              <a:t>                        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п’ять</a:t>
            </a:r>
            <a:r>
              <a:rPr lang="uk-UA" sz="2800" b="1" i="1" dirty="0"/>
              <a:t> 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</a:rPr>
              <a:t>груп</a:t>
            </a:r>
          </a:p>
          <a:p>
            <a:endParaRPr lang="uk-UA" sz="28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800" dirty="0">
                <a:solidFill>
                  <a:srgbClr val="00B050"/>
                </a:solidFill>
              </a:rPr>
              <a:t>                          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0574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solidFill>
                  <a:srgbClr val="00B050"/>
                </a:solidFill>
              </a:rPr>
              <a:t>                 </a:t>
            </a:r>
          </a:p>
          <a:p>
            <a:r>
              <a:rPr lang="uk-UA" b="1" i="1" dirty="0">
                <a:solidFill>
                  <a:srgbClr val="00B050"/>
                </a:solidFill>
              </a:rPr>
              <a:t>              </a:t>
            </a:r>
            <a:br>
              <a:rPr lang="uk-UA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551837"/>
            <a:ext cx="59293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B050"/>
                </a:solidFill>
              </a:rPr>
              <a:t> </a:t>
            </a:r>
            <a:r>
              <a:rPr lang="uk-UA" sz="3200" b="1" i="1" dirty="0">
                <a:solidFill>
                  <a:srgbClr val="00B050"/>
                </a:solidFill>
              </a:rPr>
              <a:t>Людина – природа</a:t>
            </a:r>
          </a:p>
          <a:p>
            <a:r>
              <a:rPr lang="uk-UA" sz="3200" b="1" i="1" dirty="0">
                <a:solidFill>
                  <a:srgbClr val="0070C0"/>
                </a:solidFill>
              </a:rPr>
              <a:t> Людина – техніка</a:t>
            </a:r>
          </a:p>
          <a:p>
            <a:r>
              <a:rPr lang="uk-UA" sz="3200" b="1" i="1" dirty="0">
                <a:solidFill>
                  <a:schemeClr val="accent6">
                    <a:lumMod val="50000"/>
                  </a:schemeClr>
                </a:solidFill>
              </a:rPr>
              <a:t>Людина – </a:t>
            </a:r>
            <a:r>
              <a:rPr lang="uk-UA" sz="3200" b="1" i="1" dirty="0" err="1">
                <a:solidFill>
                  <a:schemeClr val="accent6">
                    <a:lumMod val="50000"/>
                  </a:schemeClr>
                </a:solidFill>
              </a:rPr>
              <a:t>людина</a:t>
            </a:r>
            <a:endParaRPr lang="uk-UA" sz="32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200" b="1" i="1" dirty="0">
                <a:solidFill>
                  <a:srgbClr val="7030A0"/>
                </a:solidFill>
              </a:rPr>
              <a:t>Людина – художній образ</a:t>
            </a:r>
          </a:p>
          <a:p>
            <a:r>
              <a:rPr lang="uk-UA" sz="3200" b="1" i="1" dirty="0">
                <a:solidFill>
                  <a:schemeClr val="accent3">
                    <a:lumMod val="50000"/>
                  </a:schemeClr>
                </a:solidFill>
              </a:rPr>
              <a:t>Людина – знакові системи</a:t>
            </a:r>
          </a:p>
          <a:p>
            <a:r>
              <a:rPr lang="uk-UA" sz="3200" b="1" i="1" dirty="0">
                <a:solidFill>
                  <a:srgbClr val="00B050"/>
                </a:solidFill>
              </a:rPr>
              <a:t>     </a:t>
            </a:r>
            <a:br>
              <a:rPr lang="uk-UA" sz="32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/>
          <a:lstStyle/>
          <a:p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</a:rPr>
              <a:t>Спеціальність</a:t>
            </a:r>
            <a:r>
              <a:rPr lang="ru-RU" sz="3200" dirty="0"/>
              <a:t> -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підтип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професії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визначається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дальшим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розподілом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праці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її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межах (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наприклад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професія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лікар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спеціальність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- терапевт,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педіатр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, дерматолог, уролог, стоматолог,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хірург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). При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виборі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професії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бажано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конкретизувати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вид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майбутньої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діяльності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певної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спеціальності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“Людина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природа”</a:t>
            </a:r>
            <a:endParaRPr lang="fr-C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Представники цієї групи мають справу з </a:t>
            </a:r>
            <a:r>
              <a:rPr lang="uk-UA" sz="2800" i="1" dirty="0" err="1">
                <a:solidFill>
                  <a:schemeClr val="tx2">
                    <a:lumMod val="75000"/>
                  </a:schemeClr>
                </a:solidFill>
              </a:rPr>
              <a:t>рослиними</a:t>
            </a: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uk-UA" sz="2800" i="1" dirty="0" err="1">
                <a:solidFill>
                  <a:schemeClr val="tx2">
                    <a:lumMod val="75000"/>
                  </a:schemeClr>
                </a:solidFill>
              </a:rPr>
              <a:t>твариними</a:t>
            </a: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 організмами та умовами їх існування.</a:t>
            </a:r>
          </a:p>
          <a:p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Якою ж повинна бути людина, котра вибирає професію цієї групи?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Повинна любити природу, бути уважною, витриманою, наполегливою, самостійною в мислені і поведінці.</a:t>
            </a:r>
          </a:p>
          <a:p>
            <a:pPr>
              <a:buNone/>
            </a:pP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Сучасні професії: мікробіолог, фармацевт, флорист, </a:t>
            </a:r>
            <a:r>
              <a:rPr lang="uk-UA" sz="2800" i="1" dirty="0" err="1">
                <a:solidFill>
                  <a:schemeClr val="tx2">
                    <a:lumMod val="75000"/>
                  </a:schemeClr>
                </a:solidFill>
              </a:rPr>
              <a:t>ланшафтний</a:t>
            </a: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 дизайнер,ветеринар.</a:t>
            </a:r>
          </a:p>
          <a:p>
            <a:pPr>
              <a:buNone/>
            </a:pPr>
            <a:endParaRPr lang="uk-UA" sz="2400" dirty="0"/>
          </a:p>
          <a:p>
            <a:endParaRPr lang="uk-UA" sz="2400" dirty="0"/>
          </a:p>
          <a:p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3. &amp;Scy; &amp;khcy;&amp;ocy;&amp;zcy;&amp;yacy;&amp;icy;&amp;ncy;&amp;ocy;&amp;mcy; &amp;dcy;&amp;rcy;&amp;ucy;&amp;zhcy;&amp;icy;&amp;tcy;, &amp;Dcy;&amp;ocy;&amp;mcy; &amp;scy;&amp;tcy;&amp;ocy;&amp;rcy;&amp;ocy;&amp;zhcy;&amp;icy;&amp;tcy;, &amp;ZHcy;&amp;icy;&amp;vcy;&amp;iocy;&amp;tcy; &amp;pcy;&amp;ocy;&amp;dcy; &amp;kcy;&amp;rcy;&amp;ycy;&amp;lcy;&amp;iecy;&amp;chcy;&amp;kcy;&amp;ocy;&amp;mcy; &amp;Acy; &amp;khcy;&amp;v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7"/>
            <a:ext cx="3000396" cy="3143272"/>
          </a:xfrm>
          <a:prstGeom prst="teardrop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5604" name="Picture 4" descr="&amp;Pcy;&amp;rcy;&amp;ocy;&amp;fcy;&amp;iecy;&amp;scy;&amp;scy;&amp;icy;&amp;yacy; - &amp;Pcy;&amp;rcy;&amp;ocy;&amp;fcy;&amp;iecy;&amp;scy;&amp;scy;&amp;icy;&amp;yacy; - &amp;Kcy;&amp;acy;&amp;rcy;&amp;tcy;&amp;icy;&amp;ncy;&amp;kcy;&amp;icy; &amp;pcy;&amp;ocy; &amp;ocy;&amp;bcy;&amp;shchcy;&amp;iecy;&amp;scy;&amp;tcy;&amp;vcy;&amp;ocy;&amp;zcy;&amp;ncy;&amp;acy;&amp;ncy;&amp;icy;&amp;y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2500330" cy="302893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25608" name="Picture 8" descr="&amp;Mcy;&amp;iecy;&amp;dcy;&amp;icy;&amp;tscy;&amp;icy;&amp;ncy;&amp;scy;&amp;kcy;&amp;icy;&amp;jcy; &amp;lcy;&amp;acy;&amp;bcy;&amp;ocy;&amp;rcy;&amp;acy;&amp;tcy;&amp;ocy;&amp;rcy;&amp;ncy;&amp;ycy;&amp;jcy; &amp;tcy;&amp;iecy;&amp;khcy;&amp;ncy;&amp;icy;&amp;kcy; &amp;CHcy;&amp;iecy;&amp;lcy;&amp;ocy;&amp;vcy;&amp;iecy;&amp;kcy;-&amp;pcy;&amp;rcy;&amp;icy;&amp;rcy;&amp;ocy;&amp;dcy;&amp;acy; &amp;Bcy;&amp;acy;&amp;ncy;&amp;kcy; &amp;icy;&amp;ncy;&amp;tcy;&amp;iecy;&amp;rcy;&amp;acy;&amp;kcy;&amp;tcy;&amp;icy;&amp;vcy;&amp;ncy;&amp;ycy;&amp;khcy; &amp;pcy;&amp;rcy;&amp;ocy;&amp;fcy;&amp;iecy;&amp;scy;&amp;scy;&amp;icy;&amp;ocy;&amp;gcy;&amp;rcy;&amp;acy;&amp;mcy;&amp;m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8604"/>
            <a:ext cx="2643207" cy="2928958"/>
          </a:xfrm>
          <a:prstGeom prst="teardrop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5610" name="Picture 10" descr="&amp;Ecy;&amp;kcy;&amp;ocy;&amp;lcy;&amp;ocy;&amp;g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3571876"/>
            <a:ext cx="3214710" cy="3071834"/>
          </a:xfrm>
          <a:prstGeom prst="cloudCallou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5618" name="Picture 18" descr="&amp;Fcy;&amp;lcy;&amp;ocy;&amp;rcy;&amp;icy;&amp;scy;&amp;tcy; - Stock Image Ryan Jorgensen #105895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643314"/>
            <a:ext cx="2428892" cy="300039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25620" name="Picture 20" descr="&amp;Fcy;&amp;Acy;&amp;Kcy;&amp;Tcy;&amp;Icy; &amp;Pcy;&amp;iukcy;&amp;zcy;&amp;ncy;&amp;acy;&amp;vcy;&amp;acy;&amp;lcy;&amp;softcy;&amp;ncy;&amp;icy;&amp;jcy; &amp;bcy;&amp;lcy;&amp;ocy;&amp;gcy; &quot; &amp;Scy;&amp;tcy;&amp;rcy;&amp;acy;&amp;ncy;&amp;icy;&amp;tscy;&amp;acy; 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571876"/>
            <a:ext cx="2571768" cy="3071834"/>
          </a:xfrm>
          <a:prstGeom prst="cloud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Людина - техніка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Техніка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це вся різноманітність машин і механізмів, які застосовує людина для полегшення і прискорення своєї діяльності.</a:t>
            </a:r>
          </a:p>
          <a:p>
            <a:endParaRPr lang="uk-UA" sz="28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Слюсар                 пресувальник</a:t>
            </a:r>
          </a:p>
          <a:p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водій                     коваль  </a:t>
            </a:r>
          </a:p>
          <a:p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закрійник             шахтар</a:t>
            </a:r>
          </a:p>
          <a:p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пожежник           електромонтер</a:t>
            </a:r>
          </a:p>
          <a:p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токар                   столяр</a:t>
            </a:r>
          </a:p>
          <a:p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тракторист     слюсар-сантехнік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Tcy;&amp;Vcy;&amp;Ocy;&amp;YAcy; &amp;Pcy;&amp;Ocy;&amp;ZHcy;&amp;Acy;&amp;Rcy;&amp;Ncy;&amp;Acy;&amp;YAcy; &amp;Bcy;&amp;IEcy;&amp;Zcy;&amp;Ocy;&amp;Pcy;&amp;Acy;&amp;Scy;&amp;Ncy;&amp;Ocy;&amp;Scy;&amp;Tcy;&amp;SOFTcy;...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85728"/>
            <a:ext cx="2559037" cy="3000396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028" name="Picture 4" descr="&amp;Ocy;&amp;bcy;&amp;ucy;&amp;chcy;&amp;iecy;&amp;ncy;&amp;icy;&amp;iecy; &amp;ncy;&amp;acy; &amp;tcy;&amp;ocy;&amp;kcy;&amp;acy;&amp;rcy;&amp;yacy; &amp;vcy; &amp;CHcy;&amp;iecy;&amp;lcy;&amp;yacy;&amp;bcy;&amp;icy;&amp;ncy;&amp;scy;&amp;k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66"/>
            <a:ext cx="3013085" cy="3000396"/>
          </a:xfrm>
          <a:prstGeom prst="snip2Diag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030" name="Picture 6" descr="&amp;Pcy;&amp;ocy;&amp;dcy;&amp;gcy;&amp;ocy;&amp;ncy;&amp;kcy;&amp;acy; &amp;pcy;&amp;acy;&amp;lcy;&amp;softcy;&amp;tcy;&amp;ocy; &amp;icy; &amp;dcy;&amp;rcy;. &amp;vcy;&amp;iecy;&amp;rcy;&amp;khcy;&amp;ncy;&amp;iecy;&amp;jcy; &amp;ocy;&amp;dcy;&amp;iecy;&amp;zhcy;&amp;dcy;&amp;ycy;: &amp;pcy;&amp;rcy;&amp;ocy;&amp;dcy;&amp;acy;&amp;mcy; &amp;vcy; &amp;rcy;&amp;acy;&amp;zcy;&amp;dcy;&amp;iecy;&amp;lcy;&amp;iecy; &amp;Pcy;&amp;rcy;&amp;iecy;&amp;dcy;&amp;lcy;&amp;ocy;&amp;zhcy;&amp;iecy;&amp;ncy;&amp;icy;&amp;yacy; &amp;ucy;&amp;scy;&amp;lcy;&amp;ucy;&amp;gcy; &amp;pcy;&amp;ocy; &amp;lcy;&amp;ucy;&amp;chcy;&amp;shcy;&amp;iecy;&amp;jcy; &amp;tscy;&amp;iecy;&amp;ncy;&amp;iecy;, &amp;vcy; &amp;pcy;&amp;rcy;&amp;ocy;&amp;dcy;&amp;acy;&amp;zhcy;&amp;iecy; &amp;Pcy;&amp;ocy;&amp;dcy;&amp;gcy;&amp;ocy;&amp;ncy;&amp;kcy;&amp;acy; &amp;pcy;&amp;acy;&amp;lcy;&amp;softcy;&amp;tcy;&amp;ocy; &amp;icy; &amp;dcy;&amp;rcy;. &amp;vcy;&amp;iecy;&amp;rcy;&amp;khcy;&amp;ncy;&amp;iecy;&amp;j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66"/>
            <a:ext cx="2701913" cy="3000396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34" name="Picture 10" descr="&amp;Ucy;&amp;scy;&amp;lcy;&amp;ucy;&amp;gcy;&amp;icy; &amp;scy;&amp;acy;&amp;ncy;&amp;tcy;&amp;iecy;&amp;khcy;&amp;ncy;&amp;icy;&amp;kcy;&amp;icy; &quot; &amp;Ecy;&amp;kcy;&amp;ocy;-&amp;Scy;&amp;acy;&amp;khcy;: &amp;kcy;&amp;ocy;&amp;mcy;&amp;pcy;&amp;lcy;&amp;iecy;&amp;kcy;&amp;scy;&amp;ncy;&amp;ycy;&amp;jcy; &amp;pcy;&amp;ocy;&amp;dcy;&amp;khcy;&amp;ocy;&amp;dcy; &amp;vcy; &amp;rcy;&amp;iecy;&amp;shcy;&amp;iecy;&amp;ncy;&amp;icy;&amp;icy; &amp;pcy;&amp;rcy;&amp;ocy;&amp;bcy;&amp;lcy;&amp;iecy;&amp;mcy; &amp;scy; &amp;kcy;&amp;acy;&amp;ncy;&amp;acy;&amp;lcy;&amp;icy;&amp;zcy;&amp;acy;&amp;tscy;&amp;icy;&amp;iecy;&amp;jcy;. &amp;YUcy;&amp;zhcy;&amp;ncy;&amp;ocy;-&amp;Scy;&amp;acy;&amp;khcy;&amp;acy;&amp;lcy;&amp;icy;&amp;ncy;&amp;scy;&amp;k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429000"/>
            <a:ext cx="2714644" cy="3071834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1036" name="Picture 12" descr="&amp;Rcy;&amp;acy;&amp;bcy;&amp;ocy;&amp;tcy;&amp;acy; &amp;tcy;&amp;rcy;&amp;acy;&amp;kcy;&amp;tcy;&amp;ocy;&amp;rcy;&amp;icy;&amp;scy;&amp;tcy;&amp;ocy;&amp;mcy; - &amp;Pcy;&amp;rcy;&amp;ocy;&amp;fcy;&amp;iecy;&amp;scy;&amp;scy;&amp;icy;&amp;yacy; &amp;vcy;&amp;ocy;&amp;scy;&amp;tcy;&amp;rcy;&amp;iecy;&amp;bcy;&amp;ocy;&amp;vcy;&amp;acy;&amp;ncy;&amp;acy; &amp;vcy; &amp;scy;&amp;iecy;&amp;lcy;&amp;softcy;&amp;scy;&amp;kcy;&amp;ocy;&amp;khcy;&amp;ocy;&amp;zcy;&amp;yacy;&amp;jcy;&amp;scy;&amp;tcy;&amp;vcy;&amp;iecy;&amp;ncy;&amp;ncy;&amp;ocy;&amp;jcy; &amp;pcy;&amp;rcy;&amp;ocy;&amp;mcy;&amp;ycy;&amp;shcy;&amp;lcy;&amp;iecy;&amp;ncy;&amp;ncy;&amp;ocy;&amp;scy;&amp;t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500438"/>
            <a:ext cx="2762270" cy="3000396"/>
          </a:xfrm>
          <a:prstGeom prst="teardrop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1038" name="Picture 14" descr="&amp;Fcy;&amp;ocy;&amp;rcy;&amp;ucy;&amp;mcy; &amp;scy;&amp;acy;&amp;jcy;&amp;tcy;&amp;acy; &quot;&amp;Acy;&amp;vcy;&amp;tcy;&amp;ocy;&amp;ecy;&amp;lcy;&amp;iecy;&amp;kcy;&amp;tcy;&amp;rcy;&amp;icy;&amp;kcy; &amp;dcy;&amp;lcy;&amp;yacy; &amp;vcy;&amp;scy;&amp;iecy;&amp;khcy;&quot; - &amp;Fcy;&amp;ocy;&amp;tcy;&amp;ocy;&amp;pcy;&amp;rcy;&amp;icy;&amp;kcy;&amp;ocy;&amp;l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500438"/>
            <a:ext cx="2643206" cy="307183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421</Words>
  <Application>Microsoft Office PowerPoint</Application>
  <PresentationFormat>Екран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9" baseType="lpstr">
      <vt:lpstr>Arial</vt:lpstr>
      <vt:lpstr>Calibri</vt:lpstr>
      <vt:lpstr>139</vt:lpstr>
      <vt:lpstr>Світ професій – мій вибір, мій успіх Ким бути?</vt:lpstr>
      <vt:lpstr>       Вибір професії</vt:lpstr>
      <vt:lpstr>Ви вибираєте професію на все  життя, і щоб потім кожного ранку  хотілося йти  на роботу, вже зараз потрібно…  … задуматись про майбутнє ... вибирати роботу по душі … найти своє місце в житі . </vt:lpstr>
      <vt:lpstr>Презентація PowerPoint</vt:lpstr>
      <vt:lpstr>Спеціальність - підтип професії, що визначається дальшим розподілом праці у її межах (наприклад, професія - лікар; спеціальність - терапевт, педіатр, дерматолог, уролог, стоматолог, хірург). При виборі професії бажано конкретизувати вид майбутньої діяльності до певної спеціальності.</vt:lpstr>
      <vt:lpstr>“Людина – природа”</vt:lpstr>
      <vt:lpstr>Презентація PowerPoint</vt:lpstr>
      <vt:lpstr>Людина - техніка</vt:lpstr>
      <vt:lpstr>Презентація PowerPoint</vt:lpstr>
      <vt:lpstr>Людина - людина</vt:lpstr>
      <vt:lpstr>Презентація PowerPoint</vt:lpstr>
      <vt:lpstr>           “Людина-знакова система” –      всі професії повязані з обліком, базами даних,     цифровими  та буквеними знаками, в тому числі музичні спеціальності                                Приклади професій Перекладач    програміст       коректо           секретар           лінгвіст             історик    філософ           економіст   математик      телеграфіст      кресляр           бібліограф </vt:lpstr>
      <vt:lpstr>Презентація PowerPoint</vt:lpstr>
      <vt:lpstr>Людина – художній образ </vt:lpstr>
      <vt:lpstr>Презентація PowerPoint</vt:lpstr>
      <vt:lpstr>             Помилки у виборі професії    - Упереджене ставлення до будь-якого виду професійної діяльності     - Вибір професії “ за компанію ”     - Захопленість тільки зовнішньою стороною професії      - Застарілі уявлення про характер праці, про особливості тієї чи іншої професії      - Відсутність знань про свої можливості, здібності, особливості характеру        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 професій –мій вибір, мій успіх</dc:title>
  <dc:creator>ЛЮДА</dc:creator>
  <cp:lastModifiedBy>380687299033</cp:lastModifiedBy>
  <cp:revision>102</cp:revision>
  <dcterms:created xsi:type="dcterms:W3CDTF">2014-11-18T11:14:52Z</dcterms:created>
  <dcterms:modified xsi:type="dcterms:W3CDTF">2022-09-21T17:04:13Z</dcterms:modified>
</cp:coreProperties>
</file>