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3" r:id="rId3"/>
    <p:sldMasterId id="2147483718" r:id="rId4"/>
    <p:sldMasterId id="2147483733" r:id="rId5"/>
    <p:sldMasterId id="2147483762" r:id="rId6"/>
    <p:sldMasterId id="2147483776" r:id="rId7"/>
    <p:sldMasterId id="2147483790" r:id="rId8"/>
  </p:sldMasterIdLst>
  <p:sldIdLst>
    <p:sldId id="256" r:id="rId9"/>
    <p:sldId id="257" r:id="rId10"/>
    <p:sldId id="277" r:id="rId11"/>
    <p:sldId id="276" r:id="rId12"/>
    <p:sldId id="272" r:id="rId13"/>
    <p:sldId id="278" r:id="rId14"/>
    <p:sldId id="274" r:id="rId15"/>
    <p:sldId id="279" r:id="rId16"/>
    <p:sldId id="269" r:id="rId17"/>
    <p:sldId id="284" r:id="rId18"/>
    <p:sldId id="270" r:id="rId19"/>
    <p:sldId id="258" r:id="rId20"/>
    <p:sldId id="259" r:id="rId21"/>
    <p:sldId id="262" r:id="rId22"/>
    <p:sldId id="263" r:id="rId23"/>
    <p:sldId id="264" r:id="rId24"/>
    <p:sldId id="265" r:id="rId25"/>
    <p:sldId id="266" r:id="rId26"/>
    <p:sldId id="271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8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6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94A9-B579-4D69-9125-BDF13CCC5B44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B138-422A-4073-B32A-A4646D9BF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924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94A9-B579-4D69-9125-BDF13CCC5B44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B138-422A-4073-B32A-A4646D9BF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798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460A-1814-4E57-B0DE-FA2731F30E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4216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17168-A783-4438-B088-1BEBC7452A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035207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A0324-505B-4014-B28E-E3F01DE2A2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49984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5F6A-624E-49F1-8866-0C52E5F256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19501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F1EB-7260-4CFB-A0E7-88C16B2DF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83520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3BB4B-CD1F-4B6A-9C16-1B469D214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010660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634" y="6411914"/>
            <a:ext cx="1200151" cy="244475"/>
          </a:xfrm>
        </p:spPr>
        <p:txBody>
          <a:bodyPr rtlCol="0" anchor="t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E6D58688-CCDA-4425-8536-AE3FEBAA08A5}" type="datetimeFigureOut">
              <a:rPr lang="fr-FR"/>
              <a:pPr>
                <a:defRPr/>
              </a:pPr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4567" y="6411914"/>
            <a:ext cx="6239933" cy="244475"/>
          </a:xfrm>
        </p:spPr>
        <p:txBody>
          <a:bodyPr rtlCol="0" anchor="t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017" y="6411914"/>
            <a:ext cx="455083" cy="244475"/>
          </a:xfrm>
        </p:spPr>
        <p:txBody>
          <a:bodyPr wrap="none" anchor="t"/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2C805E-1641-4110-8661-3FD69EE11803}" type="slidenum">
              <a:rPr lang="fr-FR" altLang="ru-RU">
                <a:solidFill>
                  <a:srgbClr val="2B5481"/>
                </a:solidFill>
              </a:rPr>
              <a:pPr>
                <a:defRPr/>
              </a:pPr>
              <a:t>‹#›</a:t>
            </a:fld>
            <a:endParaRPr lang="fr-FR" altLang="ru-RU">
              <a:solidFill>
                <a:srgbClr val="2B54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6939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98552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10972800" cy="47244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467476"/>
            <a:ext cx="2844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467476"/>
            <a:ext cx="3860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467476"/>
            <a:ext cx="2844800" cy="301625"/>
          </a:xfrm>
        </p:spPr>
        <p:txBody>
          <a:bodyPr/>
          <a:lstStyle>
            <a:lvl1pPr>
              <a:defRPr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597412D-B504-4918-B1CA-44C621274D0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038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94A9-B579-4D69-9125-BDF13CCC5B44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B138-422A-4073-B32A-A4646D9BF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91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B9745-D398-47B6-A1D6-4DA41533FC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44988670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00499-49A2-4B8C-984B-FD2239CD7C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22011545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12592-C66F-42C1-9151-3D6F04D54B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1836998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1ED38-D502-4112-A19F-18DD4D4303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8402811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38E27-169D-424B-A0E9-9E01508BBA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54644323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F9F99-E858-4DFB-AEC4-9F3502CFD4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808076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33A4A-A8E7-4792-AFD8-4219C8CCA3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59518050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A8B5-035C-4577-9E04-81C51F31A4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47953957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94A9-B579-4D69-9125-BDF13CCC5B44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B138-422A-4073-B32A-A4646D9BF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0276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63EB4-AE8A-4574-ACA5-D4949EA5E2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42771077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AABFC-1EBC-4DBE-A232-1596797736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43842903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2F69F-1282-4BAF-9CAA-91013F744D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92729801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634" y="6411914"/>
            <a:ext cx="1200151" cy="244475"/>
          </a:xfrm>
        </p:spPr>
        <p:txBody>
          <a:bodyPr anchor="t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8A74025F-B517-4FD7-984C-04BDEAD47D8C}" type="datetimeFigureOut">
              <a:rPr lang="fr-FR"/>
              <a:pPr>
                <a:defRPr/>
              </a:pPr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4567" y="6411914"/>
            <a:ext cx="6239933" cy="244475"/>
          </a:xfrm>
        </p:spPr>
        <p:txBody>
          <a:bodyPr anchor="t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017" y="6411914"/>
            <a:ext cx="455083" cy="244475"/>
          </a:xfrm>
        </p:spPr>
        <p:txBody>
          <a:bodyPr wrap="none" anchor="t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B8B937C4-7E9B-4839-8769-1A8965AC505C}" type="slidenum">
              <a:rPr lang="fr-FR" altLang="ru-RU">
                <a:solidFill>
                  <a:prstClr val="white"/>
                </a:solidFill>
              </a:rPr>
              <a:pPr/>
              <a:t>‹#›</a:t>
            </a:fld>
            <a:endParaRPr lang="fr-FR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047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98552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10972800" cy="47244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467476"/>
            <a:ext cx="2844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467476"/>
            <a:ext cx="3860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467476"/>
            <a:ext cx="2844800" cy="301625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D4DC1AD5-9AAE-4B4C-892A-A719D34D09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401627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8568B1-CBA1-4ABE-8047-016CA5A894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1D355A32-99E8-4F98-9F5C-4AB159E87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2838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B9745-D398-47B6-A1D6-4DA41533FC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070407710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00499-49A2-4B8C-984B-FD2239CD7C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0657786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12592-C66F-42C1-9151-3D6F04D54B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98566479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1ED38-D502-4112-A19F-18DD4D4303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43692439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94A9-B579-4D69-9125-BDF13CCC5B44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B138-422A-4073-B32A-A4646D9BF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124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38E27-169D-424B-A0E9-9E01508BBA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90644576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F9F99-E858-4DFB-AEC4-9F3502CFD4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12793972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33A4A-A8E7-4792-AFD8-4219C8CCA3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433846501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A8B5-035C-4577-9E04-81C51F31A4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52899846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63EB4-AE8A-4574-ACA5-D4949EA5E2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0871684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AABFC-1EBC-4DBE-A232-1596797736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4716941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2F69F-1282-4BAF-9CAA-91013F744D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9727764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634" y="6411914"/>
            <a:ext cx="1200151" cy="244475"/>
          </a:xfrm>
        </p:spPr>
        <p:txBody>
          <a:bodyPr anchor="t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8A74025F-B517-4FD7-984C-04BDEAD47D8C}" type="datetimeFigureOut">
              <a:rPr lang="fr-FR"/>
              <a:pPr>
                <a:defRPr/>
              </a:pPr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4567" y="6411914"/>
            <a:ext cx="6239933" cy="244475"/>
          </a:xfrm>
        </p:spPr>
        <p:txBody>
          <a:bodyPr anchor="t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017" y="6411914"/>
            <a:ext cx="455083" cy="244475"/>
          </a:xfrm>
        </p:spPr>
        <p:txBody>
          <a:bodyPr wrap="none" anchor="t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B8B937C4-7E9B-4839-8769-1A8965AC505C}" type="slidenum">
              <a:rPr lang="fr-FR" altLang="ru-RU">
                <a:solidFill>
                  <a:prstClr val="white"/>
                </a:solidFill>
              </a:rPr>
              <a:pPr/>
              <a:t>‹#›</a:t>
            </a:fld>
            <a:endParaRPr lang="fr-FR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437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98552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10972800" cy="47244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467476"/>
            <a:ext cx="2844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467476"/>
            <a:ext cx="3860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467476"/>
            <a:ext cx="2844800" cy="301625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D4DC1AD5-9AAE-4B4C-892A-A719D34D09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707748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8568B1-CBA1-4ABE-8047-016CA5A894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1D355A32-99E8-4F98-9F5C-4AB159E87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7912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94A9-B579-4D69-9125-BDF13CCC5B44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B138-422A-4073-B32A-A4646D9BF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444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B9745-D398-47B6-A1D6-4DA41533FC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15158116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00499-49A2-4B8C-984B-FD2239CD7C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5872664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12592-C66F-42C1-9151-3D6F04D54B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3350195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1ED38-D502-4112-A19F-18DD4D4303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6853731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38E27-169D-424B-A0E9-9E01508BBA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63321857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F9F99-E858-4DFB-AEC4-9F3502CFD4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657520816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33A4A-A8E7-4792-AFD8-4219C8CCA3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19033803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A8B5-035C-4577-9E04-81C51F31A4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8590862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63EB4-AE8A-4574-ACA5-D4949EA5E2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68681658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AABFC-1EBC-4DBE-A232-1596797736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92241864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94A9-B579-4D69-9125-BDF13CCC5B44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B138-422A-4073-B32A-A4646D9BF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4822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2F69F-1282-4BAF-9CAA-91013F744D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308971356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634" y="6411914"/>
            <a:ext cx="1200151" cy="244475"/>
          </a:xfrm>
        </p:spPr>
        <p:txBody>
          <a:bodyPr anchor="t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8A74025F-B517-4FD7-984C-04BDEAD47D8C}" type="datetimeFigureOut">
              <a:rPr lang="fr-FR"/>
              <a:pPr>
                <a:defRPr/>
              </a:pPr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4567" y="6411914"/>
            <a:ext cx="6239933" cy="244475"/>
          </a:xfrm>
        </p:spPr>
        <p:txBody>
          <a:bodyPr anchor="t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017" y="6411914"/>
            <a:ext cx="455083" cy="244475"/>
          </a:xfrm>
        </p:spPr>
        <p:txBody>
          <a:bodyPr wrap="none" anchor="t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B8B937C4-7E9B-4839-8769-1A8965AC505C}" type="slidenum">
              <a:rPr lang="fr-FR" altLang="ru-RU">
                <a:solidFill>
                  <a:prstClr val="white"/>
                </a:solidFill>
              </a:rPr>
              <a:pPr/>
              <a:t>‹#›</a:t>
            </a:fld>
            <a:endParaRPr lang="fr-FR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112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98552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10972800" cy="47244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467476"/>
            <a:ext cx="2844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467476"/>
            <a:ext cx="3860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467476"/>
            <a:ext cx="2844800" cy="301625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D4DC1AD5-9AAE-4B4C-892A-A719D34D09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1827029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8568B1-CBA1-4ABE-8047-016CA5A894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1D355A32-99E8-4F98-9F5C-4AB159E87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31459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B9745-D398-47B6-A1D6-4DA41533FC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300319957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00499-49A2-4B8C-984B-FD2239CD7C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98379409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12592-C66F-42C1-9151-3D6F04D54B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720948343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1ED38-D502-4112-A19F-18DD4D4303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88544714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38E27-169D-424B-A0E9-9E01508BBA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929130098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F9F99-E858-4DFB-AEC4-9F3502CFD4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759657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94A9-B579-4D69-9125-BDF13CCC5B44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B138-422A-4073-B32A-A4646D9BF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161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33A4A-A8E7-4792-AFD8-4219C8CCA3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595034403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A8B5-035C-4577-9E04-81C51F31A4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803404684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63EB4-AE8A-4574-ACA5-D4949EA5E2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951359420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AABFC-1EBC-4DBE-A232-1596797736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638495226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02E36D-CFB6-426C-95DC-6EC467B032FF}" type="datetime1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>
                <a:solidFill>
                  <a:prstClr val="black">
                    <a:tint val="75000"/>
                  </a:prstClr>
                </a:solidFill>
              </a:rPr>
              <a:t>www.britishcouncil.org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2F69F-1282-4BAF-9CAA-91013F744D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07536757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634" y="6411914"/>
            <a:ext cx="1200151" cy="244475"/>
          </a:xfrm>
        </p:spPr>
        <p:txBody>
          <a:bodyPr anchor="t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8A74025F-B517-4FD7-984C-04BDEAD47D8C}" type="datetimeFigureOut">
              <a:rPr lang="fr-FR"/>
              <a:pPr>
                <a:defRPr/>
              </a:pPr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4567" y="6411914"/>
            <a:ext cx="6239933" cy="244475"/>
          </a:xfrm>
        </p:spPr>
        <p:txBody>
          <a:bodyPr anchor="t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017" y="6411914"/>
            <a:ext cx="455083" cy="244475"/>
          </a:xfrm>
        </p:spPr>
        <p:txBody>
          <a:bodyPr wrap="none" anchor="t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B8B937C4-7E9B-4839-8769-1A8965AC505C}" type="slidenum">
              <a:rPr lang="fr-FR" altLang="ru-RU">
                <a:solidFill>
                  <a:prstClr val="white"/>
                </a:solidFill>
              </a:rPr>
              <a:pPr/>
              <a:t>‹#›</a:t>
            </a:fld>
            <a:endParaRPr lang="fr-FR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900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98552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10972800" cy="47244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467476"/>
            <a:ext cx="2844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467476"/>
            <a:ext cx="3860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467476"/>
            <a:ext cx="2844800" cy="301625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D4DC1AD5-9AAE-4B4C-892A-A719D34D09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16451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8568B1-CBA1-4ABE-8047-016CA5A894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1D355A32-99E8-4F98-9F5C-4AB159E87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3357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25BD9-98F7-4DD6-9C5D-70744C3AEF2A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742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3331D-F15A-4E6C-862E-6B0E90B664A5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75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94A9-B579-4D69-9125-BDF13CCC5B44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B138-422A-4073-B32A-A4646D9BF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0296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242F6-4731-47D0-B040-7EDBFC759E07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530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16E34-8A6B-49FF-A906-00BDA40E19B0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550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7FA7-9BE2-4905-868D-0966823683DC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218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B066E-0F40-4D6A-BA06-1D6CF45A8AD3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765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F6C13-1EF7-403F-AA43-D47FE178E009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534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F9834-C7EB-4EFC-909F-99C11C290666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342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AA3E0-28A5-4008-816E-48B21E16C219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90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90C2-CAB9-4DF4-AAEF-C93E786678B5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077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5F6B8-1CD3-48DC-A2A9-1EDDCF2B0956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302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98552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10972800" cy="47244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467476"/>
            <a:ext cx="2844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467476"/>
            <a:ext cx="3860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467476"/>
            <a:ext cx="2844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61A6721-C42B-43F1-98CC-35F0525195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35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94A9-B579-4D69-9125-BDF13CCC5B44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B138-422A-4073-B32A-A4646D9BF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1128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634" y="6411914"/>
            <a:ext cx="1200151" cy="244475"/>
          </a:xfrm>
        </p:spPr>
        <p:txBody>
          <a:bodyPr rtlCol="0" anchor="t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00D58FCD-C33B-46A6-913F-12286B99D614}" type="datetimeFigureOut">
              <a:rPr lang="fr-FR"/>
              <a:pPr>
                <a:defRPr/>
              </a:pPr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4567" y="6411914"/>
            <a:ext cx="6239933" cy="244475"/>
          </a:xfrm>
        </p:spPr>
        <p:txBody>
          <a:bodyPr rtlCol="0" anchor="t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017" y="6411914"/>
            <a:ext cx="455083" cy="244475"/>
          </a:xfrm>
        </p:spPr>
        <p:txBody>
          <a:bodyPr wrap="none" rtlCol="0" anchor="t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2073E1CE-A874-434E-868D-0E0304295585}" type="slidenum">
              <a:rPr lang="fr-F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7017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25BD9-98F7-4DD6-9C5D-70744C3AEF2A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694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3331D-F15A-4E6C-862E-6B0E90B664A5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8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242F6-4731-47D0-B040-7EDBFC759E07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108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16E34-8A6B-49FF-A906-00BDA40E19B0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525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A7FA7-9BE2-4905-868D-0966823683DC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284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B066E-0F40-4D6A-BA06-1D6CF45A8AD3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046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F6C13-1EF7-403F-AA43-D47FE178E009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582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F9834-C7EB-4EFC-909F-99C11C290666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385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AA3E0-28A5-4008-816E-48B21E16C219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263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094A9-B579-4D69-9125-BDF13CCC5B44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FB138-422A-4073-B32A-A4646D9BF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6400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90C2-CAB9-4DF4-AAEF-C93E786678B5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227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2E36D-CFB6-426C-95DC-6EC467B032FF}" type="datetime1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04/06/2019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t>www.britishcouncil.org</a:t>
            </a: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5F6B8-1CD3-48DC-A2A9-1EDDCF2B0956}" type="slidenum">
              <a:rPr lang="en-GB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186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28600"/>
            <a:ext cx="98552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0"/>
            <a:ext cx="10972800" cy="47244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467476"/>
            <a:ext cx="2844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467476"/>
            <a:ext cx="3860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467476"/>
            <a:ext cx="2844800" cy="3016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961A6721-C42B-43F1-98CC-35F0525195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8762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7634" y="6411914"/>
            <a:ext cx="1200151" cy="244475"/>
          </a:xfrm>
        </p:spPr>
        <p:txBody>
          <a:bodyPr rtlCol="0" anchor="t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00D58FCD-C33B-46A6-913F-12286B99D614}" type="datetimeFigureOut">
              <a:rPr lang="fr-FR"/>
              <a:pPr>
                <a:defRPr/>
              </a:pPr>
              <a:t>04/06/2019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4567" y="6411914"/>
            <a:ext cx="6239933" cy="244475"/>
          </a:xfrm>
        </p:spPr>
        <p:txBody>
          <a:bodyPr rtlCol="0" anchor="t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017" y="6411914"/>
            <a:ext cx="455083" cy="244475"/>
          </a:xfrm>
        </p:spPr>
        <p:txBody>
          <a:bodyPr wrap="none" rtlCol="0" anchor="t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2073E1CE-A874-434E-868D-0E0304295585}" type="slidenum">
              <a:rPr lang="fr-F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65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F69AB-6FF2-48E8-B08C-583A832E5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605796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044C-BD79-4B52-A258-6869BD5EC9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1778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1B65-35AA-490F-AFC8-0371CFBAA1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85894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E2711-98A8-4C13-915A-34D7579EBE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00714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387F1-7BFD-4EDA-A62A-1C7A83773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892066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1D40A-5301-4030-B4DC-5647601EA6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6628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094A9-B579-4D69-9125-BDF13CCC5B44}" type="datetimeFigureOut">
              <a:rPr lang="ru-RU" smtClean="0"/>
              <a:pPr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B138-422A-4073-B32A-A4646D9BF6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30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DB6C6-AB4F-463E-BD2C-1A9836CCA733}" type="datetimeFigureOut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C89380-9AF6-4BBE-8EE3-5EED6BA6414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25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DB6C6-AB4F-463E-BD2C-1A9836CCA733}" type="datetimeFigureOut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C89380-9AF6-4BBE-8EE3-5EED6BA6414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3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DB6C6-AB4F-463E-BD2C-1A9836CCA733}" type="datetimeFigureOut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C89380-9AF6-4BBE-8EE3-5EED6BA6414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01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DB6C6-AB4F-463E-BD2C-1A9836CCA733}" type="datetimeFigureOut">
              <a:rPr lang="ru-RU"/>
              <a:pPr>
                <a:defRPr/>
              </a:pPr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C89380-9AF6-4BBE-8EE3-5EED6BA6414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1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F0C11-3156-4C8B-B7B0-D39C37FC50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6AE57-BDA1-47A1-9704-E396289E6B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63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F0C11-3156-4C8B-B7B0-D39C37FC50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6AE57-BDA1-47A1-9704-E396289E6B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48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E3F21-C61A-45CF-BCB5-566A8C2E4416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9635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9"/>
          <p:cNvSpPr>
            <a:spLocks noGrp="1"/>
          </p:cNvSpPr>
          <p:nvPr>
            <p:ph idx="1"/>
          </p:nvPr>
        </p:nvSpPr>
        <p:spPr>
          <a:xfrm>
            <a:off x="1238606" y="666750"/>
            <a:ext cx="10785072" cy="4321175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err="1" smtClean="0">
                <a:solidFill>
                  <a:schemeClr val="tx1"/>
                </a:solidFill>
              </a:rPr>
              <a:t>Їх</a:t>
            </a:r>
            <a:r>
              <a:rPr lang="ru-RU" sz="3600" b="1" dirty="0" smtClean="0">
                <a:solidFill>
                  <a:schemeClr val="tx1"/>
                </a:solidFill>
              </a:rPr>
              <a:t> не </a:t>
            </a:r>
            <a:r>
              <a:rPr lang="ru-RU" sz="3600" b="1" dirty="0" err="1" smtClean="0">
                <a:solidFill>
                  <a:schemeClr val="tx1"/>
                </a:solidFill>
              </a:rPr>
              <a:t>можна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примусити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щось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робити</a:t>
            </a:r>
            <a:r>
              <a:rPr lang="ru-RU" sz="3600" b="1" dirty="0" smtClean="0">
                <a:solidFill>
                  <a:schemeClr val="tx1"/>
                </a:solidFill>
              </a:rPr>
              <a:t>, </a:t>
            </a:r>
            <a:r>
              <a:rPr lang="uk-UA" sz="3600" b="1" dirty="0" smtClean="0">
                <a:solidFill>
                  <a:schemeClr val="tx1"/>
                </a:solidFill>
              </a:rPr>
              <a:t>з</a:t>
            </a:r>
            <a:r>
              <a:rPr lang="ru-RU" sz="3600" b="1" dirty="0" smtClean="0">
                <a:solidFill>
                  <a:schemeClr val="tx1"/>
                </a:solidFill>
              </a:rPr>
              <a:t>   ними </a:t>
            </a:r>
            <a:r>
              <a:rPr lang="ru-RU" sz="3600" b="1" dirty="0" err="1" smtClean="0">
                <a:solidFill>
                  <a:schemeClr val="tx1"/>
                </a:solidFill>
              </a:rPr>
              <a:t>потрібно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домовлятись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ru-RU" sz="3600" b="1" dirty="0" err="1" smtClean="0">
                <a:solidFill>
                  <a:schemeClr val="tx1"/>
                </a:solidFill>
              </a:rPr>
              <a:t>Навчаються</a:t>
            </a:r>
            <a:r>
              <a:rPr lang="ru-RU" sz="3600" b="1" dirty="0" smtClean="0">
                <a:solidFill>
                  <a:schemeClr val="tx1"/>
                </a:solidFill>
              </a:rPr>
              <a:t>, </a:t>
            </a:r>
            <a:r>
              <a:rPr lang="ru-RU" sz="3600" b="1" dirty="0" err="1" smtClean="0">
                <a:solidFill>
                  <a:schemeClr val="tx1"/>
                </a:solidFill>
              </a:rPr>
              <a:t>якщо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розуміють</a:t>
            </a:r>
            <a:r>
              <a:rPr lang="ru-RU" sz="3600" b="1" dirty="0" smtClean="0">
                <a:solidFill>
                  <a:schemeClr val="tx1"/>
                </a:solidFill>
              </a:rPr>
              <a:t>, для </a:t>
            </a:r>
            <a:r>
              <a:rPr lang="ru-RU" sz="3600" b="1" dirty="0" err="1" smtClean="0">
                <a:solidFill>
                  <a:schemeClr val="tx1"/>
                </a:solidFill>
              </a:rPr>
              <a:t>чого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їм</a:t>
            </a:r>
            <a:r>
              <a:rPr lang="ru-RU" sz="3600" b="1" dirty="0" smtClean="0">
                <a:solidFill>
                  <a:schemeClr val="tx1"/>
                </a:solidFill>
              </a:rPr>
              <a:t>  </a:t>
            </a:r>
            <a:r>
              <a:rPr lang="ru-RU" sz="3600" b="1" dirty="0" err="1" smtClean="0">
                <a:solidFill>
                  <a:schemeClr val="tx1"/>
                </a:solidFill>
              </a:rPr>
              <a:t>це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потрібно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ru-RU" sz="3600" b="1" dirty="0" smtClean="0">
                <a:solidFill>
                  <a:schemeClr val="hlink"/>
                </a:solidFill>
              </a:rPr>
              <a:t>Для них </a:t>
            </a:r>
            <a:r>
              <a:rPr lang="ru-RU" sz="3600" b="1" dirty="0" err="1" smtClean="0">
                <a:solidFill>
                  <a:schemeClr val="hlink"/>
                </a:solidFill>
              </a:rPr>
              <a:t>важливі</a:t>
            </a:r>
            <a:r>
              <a:rPr lang="ru-RU" sz="3600" b="1" dirty="0" smtClean="0">
                <a:solidFill>
                  <a:schemeClr val="hlink"/>
                </a:solidFill>
              </a:rPr>
              <a:t> </a:t>
            </a:r>
            <a:r>
              <a:rPr lang="ru-RU" sz="3600" b="1" dirty="0" err="1" smtClean="0">
                <a:solidFill>
                  <a:schemeClr val="hlink"/>
                </a:solidFill>
              </a:rPr>
              <a:t>співпраця</a:t>
            </a:r>
            <a:r>
              <a:rPr lang="ru-RU" sz="3600" b="1" dirty="0" smtClean="0">
                <a:solidFill>
                  <a:schemeClr val="hlink"/>
                </a:solidFill>
              </a:rPr>
              <a:t> та партнерство.</a:t>
            </a:r>
          </a:p>
          <a:p>
            <a:pPr eaLnBrk="1" hangingPunct="1"/>
            <a:r>
              <a:rPr lang="ru-RU" sz="3600" b="1" dirty="0" err="1" smtClean="0">
                <a:solidFill>
                  <a:schemeClr val="tx1"/>
                </a:solidFill>
              </a:rPr>
              <a:t>Їм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необхідні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заохочення</a:t>
            </a:r>
            <a:r>
              <a:rPr lang="ru-RU" sz="3600" b="1" dirty="0" smtClean="0">
                <a:solidFill>
                  <a:schemeClr val="tx1"/>
                </a:solidFill>
              </a:rPr>
              <a:t> та </a:t>
            </a:r>
            <a:r>
              <a:rPr lang="ru-RU" sz="3600" b="1" dirty="0" err="1" smtClean="0">
                <a:solidFill>
                  <a:schemeClr val="tx1"/>
                </a:solidFill>
              </a:rPr>
              <a:t>обґрунтована</a:t>
            </a:r>
            <a:r>
              <a:rPr lang="ru-RU" sz="3600" b="1" dirty="0" smtClean="0">
                <a:solidFill>
                  <a:schemeClr val="tx1"/>
                </a:solidFill>
              </a:rPr>
              <a:t>  похвала.</a:t>
            </a:r>
          </a:p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Для них не </a:t>
            </a:r>
            <a:r>
              <a:rPr lang="ru-RU" sz="3600" b="1" dirty="0" err="1" smtClean="0">
                <a:solidFill>
                  <a:schemeClr val="tx1"/>
                </a:solidFill>
              </a:rPr>
              <a:t>важливі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формальні</a:t>
            </a:r>
            <a:r>
              <a:rPr lang="ru-RU" sz="3600" b="1" dirty="0" smtClean="0">
                <a:solidFill>
                  <a:schemeClr val="tx1"/>
                </a:solidFill>
              </a:rPr>
              <a:t> правила. </a:t>
            </a:r>
            <a:r>
              <a:rPr lang="ru-RU" sz="3600" b="1" dirty="0" err="1" smtClean="0">
                <a:solidFill>
                  <a:schemeClr val="tx1"/>
                </a:solidFill>
              </a:rPr>
              <a:t>Їм</a:t>
            </a:r>
            <a:r>
              <a:rPr lang="ru-RU" sz="3600" b="1" dirty="0" smtClean="0">
                <a:solidFill>
                  <a:schemeClr val="tx1"/>
                </a:solidFill>
              </a:rPr>
              <a:t>  </a:t>
            </a:r>
            <a:r>
              <a:rPr lang="ru-RU" sz="3600" b="1" dirty="0" err="1" smtClean="0">
                <a:solidFill>
                  <a:schemeClr val="tx1"/>
                </a:solidFill>
              </a:rPr>
              <a:t>важлива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самодисципліна</a:t>
            </a:r>
            <a:r>
              <a:rPr lang="ru-RU" sz="3600" b="1" dirty="0" smtClean="0">
                <a:solidFill>
                  <a:schemeClr val="tx1"/>
                </a:solidFill>
              </a:rPr>
              <a:t>, а не контроль.</a:t>
            </a:r>
          </a:p>
          <a:p>
            <a:pPr eaLnBrk="1" hangingPunct="1"/>
            <a:r>
              <a:rPr lang="ru-RU" sz="3600" b="1" dirty="0" err="1" smtClean="0">
                <a:solidFill>
                  <a:schemeClr val="tx1"/>
                </a:solidFill>
              </a:rPr>
              <a:t>Залежні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від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технологій</a:t>
            </a:r>
            <a:r>
              <a:rPr lang="ru-RU" sz="3600" b="1" dirty="0" smtClean="0">
                <a:solidFill>
                  <a:schemeClr val="tx1"/>
                </a:solidFill>
              </a:rPr>
              <a:t>, </a:t>
            </a:r>
            <a:r>
              <a:rPr lang="ru-RU" sz="3600" b="1" dirty="0" err="1" smtClean="0">
                <a:solidFill>
                  <a:schemeClr val="tx1"/>
                </a:solidFill>
              </a:rPr>
              <a:t>зайняті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кількома</a:t>
            </a:r>
            <a:r>
              <a:rPr lang="ru-RU" sz="3600" b="1" dirty="0" smtClean="0">
                <a:solidFill>
                  <a:schemeClr val="tx1"/>
                </a:solidFill>
              </a:rPr>
              <a:t>  справами </a:t>
            </a:r>
            <a:r>
              <a:rPr lang="ru-RU" sz="3600" b="1" dirty="0" err="1" smtClean="0">
                <a:solidFill>
                  <a:schemeClr val="tx1"/>
                </a:solidFill>
              </a:rPr>
              <a:t>одночасно</a:t>
            </a:r>
            <a:r>
              <a:rPr lang="ru-RU" sz="3600" b="1" dirty="0" smtClean="0">
                <a:solidFill>
                  <a:schemeClr val="tx1"/>
                </a:solidFill>
              </a:rPr>
              <a:t>, </a:t>
            </a:r>
            <a:r>
              <a:rPr lang="ru-RU" sz="3600" b="1" dirty="0" err="1" smtClean="0">
                <a:solidFill>
                  <a:schemeClr val="tx1"/>
                </a:solidFill>
              </a:rPr>
              <a:t>дуже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мобільні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</a:p>
          <a:p>
            <a:pPr eaLnBrk="1" hangingPunct="1"/>
            <a:r>
              <a:rPr lang="uk-UA" sz="3600" b="1" dirty="0" smtClean="0">
                <a:solidFill>
                  <a:schemeClr val="tx1"/>
                </a:solidFill>
              </a:rPr>
              <a:t>Стануть рушійною силою прогресу.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sp>
        <p:nvSpPr>
          <p:cNvPr id="16387" name="Текст 8"/>
          <p:cNvSpPr>
            <a:spLocks noGrp="1"/>
          </p:cNvSpPr>
          <p:nvPr>
            <p:ph type="body" idx="4294967295"/>
          </p:nvPr>
        </p:nvSpPr>
        <p:spPr>
          <a:xfrm>
            <a:off x="4327525" y="246063"/>
            <a:ext cx="5157788" cy="420687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2800" b="1" smtClean="0"/>
              <a:t>Діти покоління Альфа</a:t>
            </a:r>
            <a:endParaRPr lang="ru-RU" sz="2800" b="1" smtClean="0"/>
          </a:p>
        </p:txBody>
      </p:sp>
    </p:spTree>
    <p:extLst>
      <p:ext uri="{BB962C8B-B14F-4D97-AF65-F5344CB8AC3E}">
        <p14:creationId xmlns:p14="http://schemas.microsoft.com/office/powerpoint/2010/main" xmlns="" val="10908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269" y="23440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У НУШ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відійти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публічного</a:t>
            </a:r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успішності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на </a:t>
            </a:r>
            <a:r>
              <a:rPr lang="ru-RU" dirty="0" err="1"/>
              <a:t>батьківських</a:t>
            </a:r>
            <a:r>
              <a:rPr lang="ru-RU" dirty="0"/>
              <a:t> </a:t>
            </a:r>
            <a:r>
              <a:rPr lang="ru-RU" dirty="0" err="1"/>
              <a:t>зборах</a:t>
            </a:r>
            <a:r>
              <a:rPr lang="ru-RU" dirty="0"/>
              <a:t>.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– тема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консультацій</a:t>
            </a:r>
            <a:r>
              <a:rPr lang="ru-RU" dirty="0"/>
              <a:t> з батьками, а на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зборах</a:t>
            </a:r>
            <a:r>
              <a:rPr lang="ru-RU" dirty="0"/>
              <a:t> </a:t>
            </a:r>
            <a:r>
              <a:rPr lang="ru-RU" dirty="0" err="1"/>
              <a:t>вирішуються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для </a:t>
            </a:r>
            <a:r>
              <a:rPr lang="ru-RU" dirty="0" err="1"/>
              <a:t>класу</a:t>
            </a:r>
            <a:r>
              <a:rPr lang="ru-RU" dirty="0"/>
              <a:t> і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082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847851" y="476250"/>
            <a:ext cx="7993063" cy="1619250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uk-UA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Нова школа працюватиме на засадах </a:t>
            </a: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«педагогіки партнерства».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Основні </a:t>
            </a: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принципи</a:t>
            </a:r>
            <a:r>
              <a:rPr lang="uk-UA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цього підходу:</a:t>
            </a:r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1774826" y="2420939"/>
            <a:ext cx="8461375" cy="3563937"/>
          </a:xfrm>
        </p:spPr>
        <p:txBody>
          <a:bodyPr>
            <a:noAutofit/>
          </a:bodyPr>
          <a:lstStyle/>
          <a:p>
            <a:pPr marL="360363" indent="539750" eaLnBrk="1" hangingPunct="1">
              <a:buNone/>
              <a:defRPr/>
            </a:pPr>
            <a:r>
              <a:rPr lang="uk-UA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повага</a:t>
            </a:r>
            <a:r>
              <a:rPr lang="uk-UA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до особистості;</a:t>
            </a:r>
            <a:endParaRPr lang="en-US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539750" eaLnBrk="1" hangingPunct="1">
              <a:buNone/>
              <a:defRPr/>
            </a:pPr>
            <a:r>
              <a:rPr lang="uk-UA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доброзичливість</a:t>
            </a:r>
            <a:r>
              <a:rPr lang="uk-UA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і позитивне ставлення;</a:t>
            </a:r>
            <a:endParaRPr lang="en-US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539750" eaLnBrk="1" hangingPunct="1">
              <a:buNone/>
              <a:defRPr/>
            </a:pPr>
            <a:r>
              <a:rPr lang="uk-UA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довіра</a:t>
            </a:r>
            <a:r>
              <a:rPr lang="uk-UA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у відносинах, стосунках;</a:t>
            </a:r>
            <a:endParaRPr lang="en-US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539750" eaLnBrk="1" hangingPunct="1">
              <a:buNone/>
              <a:defRPr/>
            </a:pPr>
            <a:r>
              <a:rPr lang="uk-UA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діалог - 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взаємодія</a:t>
            </a:r>
            <a:r>
              <a:rPr lang="uk-UA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- взаємоповага;</a:t>
            </a:r>
          </a:p>
        </p:txBody>
      </p:sp>
      <p:pic>
        <p:nvPicPr>
          <p:cNvPr id="100356" name="Picture 5" descr="Сообщ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476" y="5229225"/>
            <a:ext cx="18954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154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176" y="44624"/>
            <a:ext cx="637801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71963" y="4679950"/>
            <a:ext cx="40322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ЩО ТАКЕ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Партнерство ?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9459" name="Picture 2" descr="C:\Users\office\Desktop\Рисунок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0013" y="3141663"/>
            <a:ext cx="7437437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58450" y="332656"/>
            <a:ext cx="1149031" cy="554461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latin typeface="+mn-lt"/>
              </a:rPr>
              <a:t>Асоціативний кущ</a:t>
            </a:r>
            <a:endParaRPr lang="ru-RU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5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176" y="44624"/>
            <a:ext cx="637801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TextBox 9"/>
          <p:cNvSpPr txBox="1">
            <a:spLocks noChangeArrowheads="1"/>
          </p:cNvSpPr>
          <p:nvPr/>
        </p:nvSpPr>
        <p:spPr bwMode="auto">
          <a:xfrm>
            <a:off x="4329113" y="4151313"/>
            <a:ext cx="40322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1E1C11"/>
                </a:solidFill>
                <a:latin typeface="Times New Roman" pitchFamily="18" charset="0"/>
              </a:rPr>
              <a:t>Взаємодія</a:t>
            </a:r>
          </a:p>
          <a:p>
            <a:pPr algn="ctr"/>
            <a:r>
              <a:rPr lang="uk-UA" sz="3200" b="1">
                <a:solidFill>
                  <a:srgbClr val="1E1C11"/>
                </a:solidFill>
                <a:latin typeface="Times New Roman" pitchFamily="18" charset="0"/>
              </a:rPr>
              <a:t>Співтворчість</a:t>
            </a:r>
          </a:p>
          <a:p>
            <a:pPr algn="ctr"/>
            <a:r>
              <a:rPr lang="uk-UA" sz="3200" b="1">
                <a:solidFill>
                  <a:srgbClr val="1E1C11"/>
                </a:solidFill>
                <a:latin typeface="Times New Roman" pitchFamily="18" charset="0"/>
              </a:rPr>
              <a:t>Співпраця </a:t>
            </a:r>
          </a:p>
          <a:p>
            <a:pPr algn="ctr"/>
            <a:r>
              <a:rPr lang="uk-UA" sz="3200" b="1">
                <a:solidFill>
                  <a:srgbClr val="1E1C11"/>
                </a:solidFill>
                <a:latin typeface="Times New Roman" pitchFamily="18" charset="0"/>
              </a:rPr>
              <a:t>Підтримка</a:t>
            </a:r>
          </a:p>
          <a:p>
            <a:pPr algn="ctr"/>
            <a:r>
              <a:rPr lang="uk-UA" sz="3200" b="1">
                <a:solidFill>
                  <a:srgbClr val="1E1C11"/>
                </a:solidFill>
                <a:latin typeface="Times New Roman" pitchFamily="18" charset="0"/>
              </a:rPr>
              <a:t>Діалог </a:t>
            </a:r>
            <a:endParaRPr lang="ru-RU" sz="3200" b="1">
              <a:solidFill>
                <a:srgbClr val="1E1C11"/>
              </a:solidFill>
              <a:latin typeface="Times New Roman" pitchFamily="18" charset="0"/>
            </a:endParaRPr>
          </a:p>
        </p:txBody>
      </p:sp>
      <p:pic>
        <p:nvPicPr>
          <p:cNvPr id="20483" name="Picture 2" descr="C:\Users\office\Desktop\Рисунок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1438" y="2927350"/>
            <a:ext cx="743743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1191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slid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3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98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1963738" y="409575"/>
            <a:ext cx="8912225" cy="1281113"/>
          </a:xfrm>
        </p:spPr>
        <p:txBody>
          <a:bodyPr>
            <a:normAutofit fontScale="90000"/>
          </a:bodyPr>
          <a:lstStyle/>
          <a:p>
            <a:r>
              <a:rPr lang="en-US" b="1" i="1" smtClean="0">
                <a:solidFill>
                  <a:schemeClr val="accent1"/>
                </a:solidFill>
              </a:rPr>
              <a:t>Залучення до спільної діяльності</a:t>
            </a:r>
            <a:br>
              <a:rPr lang="en-US" b="1" i="1" smtClean="0">
                <a:solidFill>
                  <a:schemeClr val="accent1"/>
                </a:solidFill>
              </a:rPr>
            </a:br>
            <a:endParaRPr lang="ru-RU" b="1" i="1" smtClean="0">
              <a:solidFill>
                <a:schemeClr val="accent1"/>
              </a:solidFill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1746250" y="1476375"/>
            <a:ext cx="8915400" cy="3886200"/>
          </a:xfrm>
        </p:spPr>
        <p:txBody>
          <a:bodyPr/>
          <a:lstStyle/>
          <a:p>
            <a:r>
              <a:rPr lang="en-US" sz="2400" smtClean="0">
                <a:solidFill>
                  <a:schemeClr val="tx1"/>
                </a:solidFill>
              </a:rPr>
              <a:t>Утілюючи ідеї педагогіки партнерства, вчителю необхідно використовувати в своїй роботі не тільки стандартні методи організації </a:t>
            </a:r>
            <a:r>
              <a:rPr lang="uk-UA" sz="2400" smtClean="0">
                <a:solidFill>
                  <a:schemeClr val="tx1"/>
                </a:solidFill>
              </a:rPr>
              <a:t>освітнього </a:t>
            </a:r>
            <a:r>
              <a:rPr lang="en-US" sz="2400" smtClean="0">
                <a:solidFill>
                  <a:schemeClr val="tx1"/>
                </a:solidFill>
              </a:rPr>
              <a:t>процесу, але в більшій мірі виявляти ініціативу і будувати навчання і виховання таким чином, щоб дитина була постійно залучена до спільної діяльності.</a:t>
            </a:r>
            <a:endParaRPr lang="uk-UA" sz="2400" smtClean="0">
              <a:solidFill>
                <a:schemeClr val="tx1"/>
              </a:solidFill>
            </a:endParaRPr>
          </a:p>
          <a:p>
            <a:r>
              <a:rPr lang="en-US" sz="2400" smtClean="0">
                <a:solidFill>
                  <a:schemeClr val="tx1"/>
                </a:solidFill>
              </a:rPr>
              <a:t>Як інструменти педагогіки партнерства можна використовувати цікаві й захоплюючі розповіді, відверту бесіду, справедливу і незалежну оцінку, заохочення творчих успіхів, особистий приклад, зустрічі з цікавими людьми, спільний пошук рішень, спільні суспільно корисні справи, благодійні акції тощо</a:t>
            </a:r>
            <a:endParaRPr lang="ru-RU" sz="2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7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b="1" i="1" dirty="0" err="1" smtClean="0">
                <a:solidFill>
                  <a:schemeClr val="accent1"/>
                </a:solidFill>
              </a:rPr>
              <a:t>Як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</a:rPr>
              <a:t>школі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uk-UA" b="1" i="1" dirty="0" smtClean="0">
                <a:solidFill>
                  <a:schemeClr val="accent1"/>
                </a:solidFill>
              </a:rPr>
              <a:t>і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</a:rPr>
              <a:t>батькам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</a:rPr>
              <a:t>працювати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</a:rPr>
              <a:t>разом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</a:rPr>
              <a:t>розвиваючи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</a:rPr>
              <a:t>партнерство</a:t>
            </a:r>
            <a:r>
              <a:rPr lang="en-US" b="1" i="1" dirty="0" smtClean="0">
                <a:solidFill>
                  <a:schemeClr val="accent1"/>
                </a:solidFill>
              </a:rPr>
              <a:t>?</a:t>
            </a:r>
            <a:endParaRPr lang="ru-RU" b="1" i="1" dirty="0" smtClean="0">
              <a:solidFill>
                <a:schemeClr val="accent1"/>
              </a:solidFill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uk-UA" smtClean="0"/>
              <a:t>	</a:t>
            </a:r>
            <a:r>
              <a:rPr lang="en-US" sz="2800" smtClean="0">
                <a:solidFill>
                  <a:schemeClr val="tx1"/>
                </a:solidFill>
              </a:rPr>
              <a:t>Є два суттєві шляхи успішної співпраці:</a:t>
            </a:r>
            <a:endParaRPr lang="en-US" sz="2800" i="1" smtClean="0">
              <a:solidFill>
                <a:schemeClr val="tx1"/>
              </a:solidFill>
            </a:endParaRPr>
          </a:p>
          <a:p>
            <a:r>
              <a:rPr lang="en-US" sz="2800" i="1" smtClean="0">
                <a:solidFill>
                  <a:schemeClr val="tx1"/>
                </a:solidFill>
              </a:rPr>
              <a:t>Постійне, чітке, двостороннє </a:t>
            </a:r>
            <a:r>
              <a:rPr lang="en-US" sz="2800" b="1" smtClean="0">
                <a:solidFill>
                  <a:schemeClr val="tx1"/>
                </a:solidFill>
              </a:rPr>
              <a:t>спілкування</a:t>
            </a:r>
            <a:r>
              <a:rPr lang="en-US" sz="2800" i="1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i="1" smtClean="0">
                <a:solidFill>
                  <a:schemeClr val="tx1"/>
                </a:solidFill>
              </a:rPr>
              <a:t>Різні способи </a:t>
            </a:r>
            <a:r>
              <a:rPr lang="en-US" sz="2800" b="1" smtClean="0">
                <a:solidFill>
                  <a:schemeClr val="tx1"/>
                </a:solidFill>
              </a:rPr>
              <a:t>залучення батьків </a:t>
            </a:r>
            <a:r>
              <a:rPr lang="en-US" sz="2800" i="1" smtClean="0">
                <a:solidFill>
                  <a:schemeClr val="tx1"/>
                </a:solidFill>
              </a:rPr>
              <a:t>до освітнього процесу.</a:t>
            </a:r>
            <a:endParaRPr lang="ru-RU" sz="2800" i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976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>
          <a:xfrm>
            <a:off x="2006600" y="623888"/>
            <a:ext cx="9498013" cy="1281112"/>
          </a:xfrm>
        </p:spPr>
        <p:txBody>
          <a:bodyPr/>
          <a:lstStyle/>
          <a:p>
            <a:r>
              <a:rPr lang="en-US" b="1" i="1" smtClean="0">
                <a:solidFill>
                  <a:schemeClr val="accent1"/>
                </a:solidFill>
              </a:rPr>
              <a:t> </a:t>
            </a:r>
            <a:r>
              <a:rPr lang="uk-UA" b="1" i="1" smtClean="0">
                <a:solidFill>
                  <a:schemeClr val="accent1"/>
                </a:solidFill>
                <a:latin typeface="Arial" charset="0"/>
              </a:rPr>
              <a:t>Ф</a:t>
            </a:r>
            <a:r>
              <a:rPr lang="en-US" b="1" i="1" smtClean="0">
                <a:solidFill>
                  <a:schemeClr val="accent1"/>
                </a:solidFill>
              </a:rPr>
              <a:t>орми спілкування з</a:t>
            </a:r>
            <a:r>
              <a:rPr lang="uk-UA" b="1" i="1" smtClean="0">
                <a:solidFill>
                  <a:schemeClr val="accent1"/>
                </a:solidFill>
              </a:rPr>
              <a:t> </a:t>
            </a:r>
            <a:r>
              <a:rPr lang="en-US" b="1" i="1" smtClean="0">
                <a:solidFill>
                  <a:schemeClr val="accent1"/>
                </a:solidFill>
              </a:rPr>
              <a:t>батьками</a:t>
            </a:r>
            <a:r>
              <a:rPr lang="ru-RU" smtClean="0"/>
              <a:t> 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1260475" y="1490663"/>
            <a:ext cx="10687050" cy="49577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sz="1600" b="1" smtClean="0">
                <a:solidFill>
                  <a:schemeClr val="tx1"/>
                </a:solidFill>
              </a:rPr>
              <a:t>	</a:t>
            </a:r>
            <a:r>
              <a:rPr lang="en-US" sz="2400" b="1" smtClean="0">
                <a:solidFill>
                  <a:schemeClr val="tx1"/>
                </a:solidFill>
              </a:rPr>
              <a:t>Форми спілкування можуть бути різними:</a:t>
            </a:r>
            <a:endParaRPr lang="uk-UA" sz="2400" b="1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b="1" smtClean="0">
                <a:solidFill>
                  <a:schemeClr val="tx1"/>
                </a:solidFill>
              </a:rPr>
              <a:t>	Батьківські збори.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uk-UA" b="1" smtClean="0">
                <a:solidFill>
                  <a:schemeClr val="tx1"/>
                </a:solidFill>
              </a:rPr>
              <a:t>	Індивідуальні зустрічі з батьками.</a:t>
            </a:r>
          </a:p>
          <a:p>
            <a:pPr>
              <a:lnSpc>
                <a:spcPct val="90000"/>
              </a:lnSpc>
            </a:pPr>
            <a:r>
              <a:rPr lang="en-US" b="1" i="1" smtClean="0">
                <a:solidFill>
                  <a:schemeClr val="tx1"/>
                </a:solidFill>
              </a:rPr>
              <a:t>Тижневі або місячні інформаційні бюлетені, </a:t>
            </a:r>
            <a:r>
              <a:rPr lang="en-US" i="1" smtClean="0">
                <a:solidFill>
                  <a:schemeClr val="tx1"/>
                </a:solidFill>
              </a:rPr>
              <a:t>які містять інформацію про всі заходи, в яких беруть участь діти.</a:t>
            </a:r>
          </a:p>
          <a:p>
            <a:pPr>
              <a:lnSpc>
                <a:spcPct val="90000"/>
              </a:lnSpc>
            </a:pPr>
            <a:r>
              <a:rPr lang="en-US" b="1" i="1" smtClean="0">
                <a:solidFill>
                  <a:schemeClr val="tx1"/>
                </a:solidFill>
              </a:rPr>
              <a:t>Зустрічі групи батьків, </a:t>
            </a:r>
            <a:r>
              <a:rPr lang="en-US" smtClean="0">
                <a:solidFill>
                  <a:schemeClr val="tx1"/>
                </a:solidFill>
              </a:rPr>
              <a:t>які можуть зустрічатися для планування волонтерських заходів для класу чи школи.</a:t>
            </a:r>
          </a:p>
          <a:p>
            <a:pPr>
              <a:lnSpc>
                <a:spcPct val="90000"/>
              </a:lnSpc>
            </a:pPr>
            <a:r>
              <a:rPr lang="en-US" b="1" i="1" smtClean="0">
                <a:solidFill>
                  <a:schemeClr val="tx1"/>
                </a:solidFill>
              </a:rPr>
              <a:t>Обмін книжками: </a:t>
            </a:r>
            <a:r>
              <a:rPr lang="en-US" smtClean="0">
                <a:solidFill>
                  <a:schemeClr val="tx1"/>
                </a:solidFill>
              </a:rPr>
              <a:t>батьки й вчителі можуть обмінюватися книгами про цікаві підходи до навчання і виховання дітей. Обміни книгами можна супроводжувати організацією подальших дискусійних гру</a:t>
            </a:r>
            <a:r>
              <a:rPr lang="uk-UA" smtClean="0">
                <a:solidFill>
                  <a:schemeClr val="tx1"/>
                </a:solidFill>
              </a:rPr>
              <a:t>п </a:t>
            </a:r>
            <a:r>
              <a:rPr lang="en-US" b="1" smtClean="0">
                <a:solidFill>
                  <a:schemeClr val="tx1"/>
                </a:solidFill>
              </a:rPr>
              <a:t>– як фізично, так і через соціальні мережі.</a:t>
            </a:r>
            <a:endParaRPr lang="uk-UA" b="1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uk-UA" b="1" smtClean="0">
                <a:solidFill>
                  <a:schemeClr val="tx1"/>
                </a:solidFill>
              </a:rPr>
              <a:t>Тренінгові заняття, ділові ігри, дискусії, круглі слоли: </a:t>
            </a:r>
            <a:r>
              <a:rPr lang="uk-UA" smtClean="0">
                <a:solidFill>
                  <a:schemeClr val="tx1"/>
                </a:solidFill>
              </a:rPr>
              <a:t>для обговорення і вирішення важливих проблем учнів у цікавій, інтерактивній формі. </a:t>
            </a:r>
            <a:endParaRPr lang="en-US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i="1" smtClean="0">
                <a:solidFill>
                  <a:schemeClr val="tx1"/>
                </a:solidFill>
              </a:rPr>
              <a:t>Святкові заходи, </a:t>
            </a:r>
            <a:r>
              <a:rPr lang="en-US" smtClean="0">
                <a:solidFill>
                  <a:schemeClr val="tx1"/>
                </a:solidFill>
              </a:rPr>
              <a:t>до яких залучаються діти, вчителі, і батьки, можна організовувати з різних приводів – історичні події, події, важливі для громади, сезонні святкування, події у шкільному житті та ін.</a:t>
            </a:r>
            <a:endParaRPr lang="ru-RU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20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Переваги співпраці вчителя і батьків</a:t>
            </a:r>
            <a:r>
              <a:rPr lang="ru-RU" smtClean="0"/>
              <a:t> 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409433" y="1690688"/>
            <a:ext cx="11470920" cy="4586288"/>
          </a:xfrm>
        </p:spPr>
        <p:txBody>
          <a:bodyPr>
            <a:normAutofit/>
          </a:bodyPr>
          <a:lstStyle/>
          <a:p>
            <a:pPr lvl="1"/>
            <a:r>
              <a:rPr lang="en-US" sz="3200" dirty="0" err="1" smtClean="0">
                <a:solidFill>
                  <a:schemeClr val="tx1"/>
                </a:solidFill>
              </a:rPr>
              <a:t>Отримання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від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батьків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додаткової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інформації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про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дітей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3200" dirty="0" err="1" smtClean="0">
                <a:solidFill>
                  <a:schemeClr val="tx1"/>
                </a:solidFill>
              </a:rPr>
              <a:t>Надання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батьками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допомоги</a:t>
            </a:r>
            <a:r>
              <a:rPr lang="en-US" sz="3200" dirty="0" smtClean="0">
                <a:solidFill>
                  <a:schemeClr val="tx1"/>
                </a:solidFill>
              </a:rPr>
              <a:t> в </a:t>
            </a:r>
            <a:r>
              <a:rPr lang="en-US" sz="3200" dirty="0" err="1" smtClean="0">
                <a:solidFill>
                  <a:schemeClr val="tx1"/>
                </a:solidFill>
              </a:rPr>
              <a:t>організації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освітнього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середовища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виготовленні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навчальних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матеріалів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3200" dirty="0" err="1" smtClean="0">
                <a:solidFill>
                  <a:schemeClr val="tx1"/>
                </a:solidFill>
              </a:rPr>
              <a:t>Надання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допомоги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батьками</a:t>
            </a:r>
            <a:r>
              <a:rPr lang="en-US" sz="3200" dirty="0" smtClean="0">
                <a:solidFill>
                  <a:schemeClr val="tx1"/>
                </a:solidFill>
              </a:rPr>
              <a:t> у </a:t>
            </a:r>
            <a:r>
              <a:rPr lang="en-US" sz="3200" dirty="0" err="1" smtClean="0">
                <a:solidFill>
                  <a:schemeClr val="tx1"/>
                </a:solidFill>
              </a:rPr>
              <a:t>проведенні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окремих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навчальних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занять</a:t>
            </a:r>
            <a:r>
              <a:rPr lang="en-US" sz="3200" dirty="0" smtClean="0">
                <a:solidFill>
                  <a:schemeClr val="tx1"/>
                </a:solidFill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</a:rPr>
              <a:t>проведення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екскурсії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під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час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проектної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діяльності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3200" dirty="0" err="1" smtClean="0">
                <a:solidFill>
                  <a:schemeClr val="tx1"/>
                </a:solidFill>
              </a:rPr>
              <a:t>Участь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батьків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uk-UA" sz="3200" dirty="0" smtClean="0">
                <a:solidFill>
                  <a:schemeClr val="tx1"/>
                </a:solidFill>
              </a:rPr>
              <a:t>в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uk-UA" sz="3200" dirty="0" err="1" smtClean="0">
                <a:solidFill>
                  <a:schemeClr val="tx1"/>
                </a:solidFill>
              </a:rPr>
              <a:t>освітнь</a:t>
            </a:r>
            <a:r>
              <a:rPr lang="en-US" sz="3200" dirty="0" err="1" smtClean="0">
                <a:solidFill>
                  <a:schemeClr val="tx1"/>
                </a:solidFill>
              </a:rPr>
              <a:t>ому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процесі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282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774826" y="44450"/>
            <a:ext cx="8893175" cy="1512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3600" b="1" u="sng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Перший цикл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початкової освіти </a:t>
            </a:r>
            <a:r>
              <a:rPr lang="uk-UA" sz="3600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допоможе учню звикнути до шкільного життя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А саме:</a:t>
            </a:r>
            <a:endParaRPr lang="ru-RU" sz="3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1847850" y="1773238"/>
            <a:ext cx="8820150" cy="5084762"/>
          </a:xfrm>
        </p:spPr>
        <p:txBody>
          <a:bodyPr>
            <a:noAutofit/>
          </a:bodyPr>
          <a:lstStyle/>
          <a:p>
            <a:pPr marL="179388" indent="539750" eaLnBrk="1" hangingPunct="1">
              <a:lnSpc>
                <a:spcPts val="39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навчання буде організовано через діяльність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ігровими методами як у класі, так і поза його межами;</a:t>
            </a:r>
          </a:p>
          <a:p>
            <a:pPr marL="179388" indent="539750" eaLnBrk="1" hangingPunct="1">
              <a:lnSpc>
                <a:spcPts val="39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учитель матиме </a:t>
            </a: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свободу вибору (створення) навчальних програм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у межах стандарту початкової освіти;</a:t>
            </a:r>
          </a:p>
          <a:p>
            <a:pPr marL="179388" indent="539750" eaLnBrk="1" hangingPunct="1">
              <a:lnSpc>
                <a:spcPts val="39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b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оцінки не будуть виставлятися; </a:t>
            </a:r>
            <a:r>
              <a:rPr lang="uk-UA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найважливіше завдання вчителя - підтримувати в кожному учневі впевненість і мотивацію до пізнання.</a:t>
            </a:r>
          </a:p>
        </p:txBody>
      </p:sp>
    </p:spTree>
    <p:extLst>
      <p:ext uri="{BB962C8B-B14F-4D97-AF65-F5344CB8AC3E}">
        <p14:creationId xmlns:p14="http://schemas.microsoft.com/office/powerpoint/2010/main" xmlns="" val="1478314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-5-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81" y="-136476"/>
            <a:ext cx="11354937" cy="631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06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331" y="365126"/>
            <a:ext cx="10630469" cy="6267686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Noto Sans"/>
              </a:rPr>
              <a:t>Інтегроване</a:t>
            </a:r>
            <a:r>
              <a:rPr lang="ru-RU" b="1" dirty="0">
                <a:solidFill>
                  <a:srgbClr val="FF0000"/>
                </a:solidFill>
                <a:latin typeface="Noto Sans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Noto Sans"/>
              </a:rPr>
              <a:t>навчання</a:t>
            </a:r>
            <a:r>
              <a:rPr lang="ru-RU" b="1" dirty="0">
                <a:solidFill>
                  <a:srgbClr val="FF0000"/>
                </a:solidFill>
                <a:latin typeface="Noto Sans"/>
              </a:rPr>
              <a:t>.</a:t>
            </a:r>
            <a:r>
              <a:rPr lang="ru-RU" dirty="0">
                <a:solidFill>
                  <a:srgbClr val="FF0000"/>
                </a:solidFill>
                <a:latin typeface="Noto Sans"/>
              </a:rPr>
              <a:t> </a:t>
            </a:r>
            <a:r>
              <a:rPr lang="en-US" dirty="0" smtClean="0">
                <a:solidFill>
                  <a:srgbClr val="FF0000"/>
                </a:solidFill>
                <a:latin typeface="Noto Sans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oto Sans"/>
              </a:rPr>
            </a:br>
            <a:r>
              <a:rPr lang="ru-RU" dirty="0">
                <a:solidFill>
                  <a:srgbClr val="333333"/>
                </a:solidFill>
                <a:latin typeface="Noto Sans"/>
              </a:rPr>
              <a:t> </a:t>
            </a:r>
            <a:r>
              <a:rPr lang="ru-RU" sz="4000" dirty="0" err="1">
                <a:solidFill>
                  <a:srgbClr val="333333"/>
                </a:solidFill>
                <a:latin typeface="Noto Sans"/>
              </a:rPr>
              <a:t>Аби</a:t>
            </a:r>
            <a:r>
              <a:rPr lang="ru-RU" sz="4000" dirty="0">
                <a:solidFill>
                  <a:srgbClr val="333333"/>
                </a:solidFill>
                <a:latin typeface="Noto Sans"/>
              </a:rPr>
              <a:t> </a:t>
            </a:r>
            <a:r>
              <a:rPr lang="ru-RU" sz="4000" dirty="0" err="1">
                <a:solidFill>
                  <a:srgbClr val="333333"/>
                </a:solidFill>
                <a:latin typeface="Noto Sans"/>
              </a:rPr>
              <a:t>діти</a:t>
            </a:r>
            <a:r>
              <a:rPr lang="ru-RU" sz="4000" dirty="0">
                <a:solidFill>
                  <a:srgbClr val="333333"/>
                </a:solidFill>
                <a:latin typeface="Noto Sans"/>
              </a:rPr>
              <a:t> </a:t>
            </a:r>
            <a:r>
              <a:rPr lang="ru-RU" sz="4000" dirty="0" err="1">
                <a:solidFill>
                  <a:srgbClr val="333333"/>
                </a:solidFill>
                <a:latin typeface="Noto Sans"/>
              </a:rPr>
              <a:t>розуміли</a:t>
            </a:r>
            <a:r>
              <a:rPr lang="ru-RU" sz="4000" dirty="0">
                <a:solidFill>
                  <a:srgbClr val="333333"/>
                </a:solidFill>
                <a:latin typeface="Noto Sans"/>
              </a:rPr>
              <a:t> </a:t>
            </a:r>
            <a:r>
              <a:rPr lang="ru-RU" sz="4000" dirty="0" err="1">
                <a:solidFill>
                  <a:srgbClr val="333333"/>
                </a:solidFill>
                <a:latin typeface="Noto Sans"/>
              </a:rPr>
              <a:t>взаємозв’язки</a:t>
            </a:r>
            <a:r>
              <a:rPr lang="ru-RU" sz="4000" dirty="0">
                <a:solidFill>
                  <a:srgbClr val="333333"/>
                </a:solidFill>
                <a:latin typeface="Noto Sans"/>
              </a:rPr>
              <a:t> й </a:t>
            </a:r>
            <a:r>
              <a:rPr lang="ru-RU" sz="4000" dirty="0" err="1">
                <a:solidFill>
                  <a:srgbClr val="333333"/>
                </a:solidFill>
                <a:latin typeface="Noto Sans"/>
              </a:rPr>
              <a:t>мали</a:t>
            </a:r>
            <a:r>
              <a:rPr lang="ru-RU" sz="4000" dirty="0">
                <a:solidFill>
                  <a:srgbClr val="333333"/>
                </a:solidFill>
                <a:latin typeface="Noto Sans"/>
              </a:rPr>
              <a:t> </a:t>
            </a:r>
            <a:r>
              <a:rPr lang="ru-RU" sz="4000" dirty="0" err="1">
                <a:solidFill>
                  <a:srgbClr val="333333"/>
                </a:solidFill>
                <a:latin typeface="Noto Sans"/>
              </a:rPr>
              <a:t>цілісну</a:t>
            </a:r>
            <a:r>
              <a:rPr lang="ru-RU" sz="4000" dirty="0">
                <a:solidFill>
                  <a:srgbClr val="333333"/>
                </a:solidFill>
                <a:latin typeface="Noto Sans"/>
              </a:rPr>
              <a:t> картинку </a:t>
            </a:r>
            <a:r>
              <a:rPr lang="ru-RU" sz="4000" dirty="0" err="1">
                <a:solidFill>
                  <a:srgbClr val="333333"/>
                </a:solidFill>
                <a:latin typeface="Noto Sans"/>
              </a:rPr>
              <a:t>світу</a:t>
            </a:r>
            <a:r>
              <a:rPr lang="ru-RU" sz="4000" dirty="0">
                <a:solidFill>
                  <a:srgbClr val="333333"/>
                </a:solidFill>
                <a:latin typeface="Noto Sans"/>
              </a:rPr>
              <a:t>, у </a:t>
            </a:r>
            <a:r>
              <a:rPr lang="ru-RU" sz="4000" dirty="0" err="1">
                <a:solidFill>
                  <a:srgbClr val="333333"/>
                </a:solidFill>
                <a:latin typeface="Noto Sans"/>
              </a:rPr>
              <a:t>початковій</a:t>
            </a:r>
            <a:r>
              <a:rPr lang="ru-RU" sz="4000" dirty="0">
                <a:solidFill>
                  <a:srgbClr val="333333"/>
                </a:solidFill>
                <a:latin typeface="Noto Sans"/>
              </a:rPr>
              <a:t> </a:t>
            </a:r>
            <a:r>
              <a:rPr lang="ru-RU" sz="4000" dirty="0" err="1">
                <a:solidFill>
                  <a:srgbClr val="333333"/>
                </a:solidFill>
                <a:latin typeface="Noto Sans"/>
              </a:rPr>
              <a:t>школі</a:t>
            </a:r>
            <a:r>
              <a:rPr lang="ru-RU" sz="4000" dirty="0">
                <a:solidFill>
                  <a:srgbClr val="333333"/>
                </a:solidFill>
                <a:latin typeface="Noto Sans"/>
              </a:rPr>
              <a:t> </a:t>
            </a:r>
            <a:r>
              <a:rPr lang="ru-RU" sz="4000" dirty="0" err="1">
                <a:solidFill>
                  <a:srgbClr val="333333"/>
                </a:solidFill>
                <a:latin typeface="Noto Sans"/>
              </a:rPr>
              <a:t>запропоновано</a:t>
            </a:r>
            <a:r>
              <a:rPr lang="ru-RU" sz="4000" dirty="0">
                <a:solidFill>
                  <a:srgbClr val="333333"/>
                </a:solidFill>
                <a:latin typeface="Noto Sans"/>
              </a:rPr>
              <a:t> </a:t>
            </a:r>
            <a:r>
              <a:rPr lang="ru-RU" sz="4000" dirty="0" err="1">
                <a:solidFill>
                  <a:srgbClr val="333333"/>
                </a:solidFill>
                <a:latin typeface="Noto Sans"/>
              </a:rPr>
              <a:t>інтегрувати</a:t>
            </a:r>
            <a:r>
              <a:rPr lang="ru-RU" sz="4000" dirty="0">
                <a:solidFill>
                  <a:srgbClr val="333333"/>
                </a:solidFill>
                <a:latin typeface="Noto Sans"/>
              </a:rPr>
              <a:t> (</a:t>
            </a:r>
            <a:r>
              <a:rPr lang="ru-RU" sz="4000" dirty="0" err="1">
                <a:solidFill>
                  <a:srgbClr val="333333"/>
                </a:solidFill>
                <a:latin typeface="Noto Sans"/>
              </a:rPr>
              <a:t>об’єднувати</a:t>
            </a:r>
            <a:r>
              <a:rPr lang="ru-RU" sz="4000" dirty="0">
                <a:solidFill>
                  <a:srgbClr val="333333"/>
                </a:solidFill>
                <a:latin typeface="Noto Sans"/>
              </a:rPr>
              <a:t>) </a:t>
            </a:r>
            <a:r>
              <a:rPr lang="ru-RU" sz="4000" dirty="0" err="1">
                <a:solidFill>
                  <a:srgbClr val="333333"/>
                </a:solidFill>
                <a:latin typeface="Noto Sans"/>
              </a:rPr>
              <a:t>предмети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Noto Sans"/>
              </a:rPr>
              <a:t>Наприклад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Noto Sans"/>
              </a:rPr>
              <a:t>рослини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Noto Sans"/>
              </a:rPr>
              <a:t>вивчатимуть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 не </a:t>
            </a:r>
            <a:r>
              <a:rPr lang="ru-RU" dirty="0" err="1">
                <a:solidFill>
                  <a:srgbClr val="333333"/>
                </a:solidFill>
                <a:latin typeface="Noto Sans"/>
              </a:rPr>
              <a:t>лише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 з точки </a:t>
            </a:r>
            <a:r>
              <a:rPr lang="ru-RU" dirty="0" err="1">
                <a:solidFill>
                  <a:srgbClr val="333333"/>
                </a:solidFill>
                <a:latin typeface="Noto Sans"/>
              </a:rPr>
              <a:t>зору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Noto Sans"/>
              </a:rPr>
              <a:t>ботаніки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, а й </a:t>
            </a:r>
            <a:r>
              <a:rPr lang="ru-RU" dirty="0" err="1">
                <a:solidFill>
                  <a:srgbClr val="333333"/>
                </a:solidFill>
                <a:latin typeface="Noto Sans"/>
              </a:rPr>
              <a:t>додаватимуть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Noto Sans"/>
              </a:rPr>
              <a:t>цієї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 теми </a:t>
            </a:r>
            <a:r>
              <a:rPr lang="ru-RU" dirty="0" err="1">
                <a:solidFill>
                  <a:srgbClr val="333333"/>
                </a:solidFill>
                <a:latin typeface="Noto Sans"/>
              </a:rPr>
              <a:t>знання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Noto Sans"/>
              </a:rPr>
              <a:t>географії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Noto Sans"/>
              </a:rPr>
              <a:t>екології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, математики, </a:t>
            </a:r>
            <a:r>
              <a:rPr lang="ru-RU" dirty="0" err="1">
                <a:solidFill>
                  <a:srgbClr val="333333"/>
                </a:solidFill>
                <a:latin typeface="Noto Sans"/>
              </a:rPr>
              <a:t>хімії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Noto Sans"/>
              </a:rPr>
              <a:t>мови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 й </a:t>
            </a:r>
            <a:r>
              <a:rPr lang="ru-RU" dirty="0" err="1">
                <a:solidFill>
                  <a:srgbClr val="333333"/>
                </a:solidFill>
                <a:latin typeface="Noto Sans"/>
              </a:rPr>
              <a:t>літератури</a:t>
            </a:r>
            <a:r>
              <a:rPr lang="ru-RU" dirty="0">
                <a:solidFill>
                  <a:srgbClr val="333333"/>
                </a:solidFill>
                <a:latin typeface="Noto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45775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5846"/>
            <a:ext cx="11804177" cy="66821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 err="1">
                <a:solidFill>
                  <a:srgbClr val="FF0000"/>
                </a:solidFill>
              </a:rPr>
              <a:t>Оцінювання</a:t>
            </a:r>
            <a:r>
              <a:rPr lang="ru-RU" b="1" dirty="0">
                <a:solidFill>
                  <a:srgbClr val="FF0000"/>
                </a:solidFill>
              </a:rPr>
              <a:t> в НУШ — </a:t>
            </a:r>
            <a:r>
              <a:rPr lang="ru-RU" b="1" dirty="0" err="1">
                <a:solidFill>
                  <a:srgbClr val="FF0000"/>
                </a:solidFill>
              </a:rPr>
              <a:t>спонукальне</a:t>
            </a:r>
            <a:r>
              <a:rPr lang="ru-RU" b="1" dirty="0">
                <a:solidFill>
                  <a:srgbClr val="FF0000"/>
                </a:solidFill>
              </a:rPr>
              <a:t>, а не </a:t>
            </a:r>
            <a:r>
              <a:rPr lang="ru-RU" b="1" dirty="0" err="1">
                <a:solidFill>
                  <a:srgbClr val="FF0000"/>
                </a:solidFill>
              </a:rPr>
              <a:t>каральне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uk-UA" dirty="0" err="1" smtClean="0"/>
              <a:t>Вчит</a:t>
            </a:r>
            <a:r>
              <a:rPr lang="ru-RU" dirty="0" smtClean="0"/>
              <a:t>ель </a:t>
            </a: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sz="2800" dirty="0" err="1"/>
              <a:t>оцінки</a:t>
            </a:r>
            <a:r>
              <a:rPr lang="ru-RU" sz="2800" dirty="0"/>
              <a:t>  </a:t>
            </a:r>
            <a:r>
              <a:rPr lang="ru-RU" sz="2800" dirty="0" err="1"/>
              <a:t>фіксує</a:t>
            </a:r>
            <a:r>
              <a:rPr lang="ru-RU" sz="2800" dirty="0"/>
              <a:t>, на </a:t>
            </a:r>
            <a:r>
              <a:rPr lang="ru-RU" sz="2800" dirty="0" err="1"/>
              <a:t>якому</a:t>
            </a:r>
            <a:r>
              <a:rPr lang="ru-RU" sz="2800" dirty="0"/>
              <a:t> </a:t>
            </a:r>
            <a:r>
              <a:rPr lang="ru-RU" sz="2800" dirty="0" err="1"/>
              <a:t>рівні</a:t>
            </a:r>
            <a:r>
              <a:rPr lang="ru-RU" sz="2800" dirty="0"/>
              <a:t> </a:t>
            </a:r>
            <a:r>
              <a:rPr lang="ru-RU" sz="2800" dirty="0" err="1"/>
              <a:t>перебуває</a:t>
            </a:r>
            <a:r>
              <a:rPr lang="ru-RU" sz="2800" dirty="0"/>
              <a:t> </a:t>
            </a:r>
            <a:r>
              <a:rPr lang="ru-RU" sz="2800" dirty="0" err="1"/>
              <a:t>дитина</a:t>
            </a:r>
            <a:r>
              <a:rPr lang="ru-RU" sz="2800" dirty="0"/>
              <a:t>, і </a:t>
            </a:r>
            <a:r>
              <a:rPr lang="ru-RU" sz="2800" dirty="0" err="1"/>
              <a:t>показує</a:t>
            </a:r>
            <a:r>
              <a:rPr lang="ru-RU" sz="2800" dirty="0"/>
              <a:t> </a:t>
            </a:r>
            <a:r>
              <a:rPr lang="ru-RU" sz="2800" dirty="0" err="1"/>
              <a:t>ціль</a:t>
            </a:r>
            <a:r>
              <a:rPr lang="ru-RU" sz="2800" dirty="0"/>
              <a:t>, до </a:t>
            </a:r>
            <a:r>
              <a:rPr lang="ru-RU" sz="2800" dirty="0" err="1"/>
              <a:t>якої</a:t>
            </a:r>
            <a:r>
              <a:rPr lang="ru-RU" sz="2800" dirty="0"/>
              <a:t> вона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прямувати</a:t>
            </a:r>
            <a:r>
              <a:rPr lang="ru-RU" sz="2800" dirty="0"/>
              <a:t>. </a:t>
            </a:r>
            <a:r>
              <a:rPr lang="ru-RU" sz="2800" dirty="0" smtClean="0"/>
              <a:t>В</a:t>
            </a:r>
            <a:r>
              <a:rPr lang="ru-RU" sz="2800" b="1" dirty="0" smtClean="0"/>
              <a:t> </a:t>
            </a:r>
            <a:r>
              <a:rPr lang="ru-RU" sz="2800" b="1" dirty="0" err="1"/>
              <a:t>першому</a:t>
            </a:r>
            <a:r>
              <a:rPr lang="ru-RU" sz="2800" b="1" dirty="0"/>
              <a:t> і другому </a:t>
            </a:r>
            <a:r>
              <a:rPr lang="ru-RU" sz="2800" b="1" dirty="0" err="1"/>
              <a:t>класах</a:t>
            </a:r>
            <a:r>
              <a:rPr lang="ru-RU" sz="2800" b="1" dirty="0"/>
              <a:t> не буде </a:t>
            </a:r>
            <a:r>
              <a:rPr lang="ru-RU" sz="2800" b="1" dirty="0" err="1"/>
              <a:t>балів</a:t>
            </a:r>
            <a:r>
              <a:rPr lang="ru-RU" sz="2800" dirty="0"/>
              <a:t> — </a:t>
            </a:r>
            <a:r>
              <a:rPr lang="ru-RU" sz="2800" dirty="0" smtClean="0"/>
              <a:t> </a:t>
            </a:r>
            <a:r>
              <a:rPr lang="ru-RU" sz="2800" dirty="0" err="1"/>
              <a:t>вербальне</a:t>
            </a:r>
            <a:r>
              <a:rPr lang="ru-RU" sz="2800" dirty="0"/>
              <a:t> </a:t>
            </a:r>
            <a:r>
              <a:rPr lang="ru-RU" sz="2800" dirty="0" err="1"/>
              <a:t>оцінювання</a:t>
            </a:r>
            <a:r>
              <a:rPr lang="ru-RU" sz="2800" dirty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Мета </a:t>
            </a:r>
            <a:r>
              <a:rPr lang="ru-RU" sz="2800" dirty="0"/>
              <a:t>— </a:t>
            </a:r>
            <a:r>
              <a:rPr lang="ru-RU" sz="2800" dirty="0" err="1"/>
              <a:t>оцінити</a:t>
            </a:r>
            <a:r>
              <a:rPr lang="ru-RU" sz="2800" dirty="0"/>
              <a:t> </a:t>
            </a:r>
            <a:r>
              <a:rPr lang="ru-RU" sz="2800" dirty="0" err="1"/>
              <a:t>поступ</a:t>
            </a:r>
            <a:r>
              <a:rPr lang="ru-RU" sz="2800" dirty="0"/>
              <a:t> </a:t>
            </a:r>
            <a:r>
              <a:rPr lang="ru-RU" sz="2800" dirty="0" err="1"/>
              <a:t>кожної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, а не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відповідність</a:t>
            </a:r>
            <a:r>
              <a:rPr lang="ru-RU" sz="2800" dirty="0"/>
              <a:t> </a:t>
            </a:r>
            <a:r>
              <a:rPr lang="ru-RU" sz="2800" dirty="0" err="1"/>
              <a:t>певному</a:t>
            </a:r>
            <a:r>
              <a:rPr lang="ru-RU" sz="2800" dirty="0"/>
              <a:t> </a:t>
            </a:r>
            <a:r>
              <a:rPr lang="ru-RU" sz="2800" dirty="0" err="1"/>
              <a:t>еталону</a:t>
            </a:r>
            <a:r>
              <a:rPr lang="ru-RU" sz="2800" dirty="0"/>
              <a:t>. </a:t>
            </a:r>
            <a:r>
              <a:rPr lang="ru-RU" sz="2800" dirty="0" err="1"/>
              <a:t>Кожна</a:t>
            </a:r>
            <a:r>
              <a:rPr lang="ru-RU" sz="2800" dirty="0"/>
              <a:t> </a:t>
            </a:r>
            <a:r>
              <a:rPr lang="ru-RU" sz="2800" dirty="0" err="1"/>
              <a:t>дитина</a:t>
            </a:r>
            <a:r>
              <a:rPr lang="ru-RU" sz="2800" dirty="0"/>
              <a:t> </a:t>
            </a:r>
            <a:r>
              <a:rPr lang="ru-RU" sz="2800" dirty="0" err="1"/>
              <a:t>отримуватиме</a:t>
            </a:r>
            <a:r>
              <a:rPr lang="ru-RU" sz="2800" dirty="0"/>
              <a:t> </a:t>
            </a:r>
            <a:r>
              <a:rPr lang="ru-RU" sz="2800" dirty="0" err="1"/>
              <a:t>винагороду</a:t>
            </a:r>
            <a:r>
              <a:rPr lang="ru-RU" sz="2800" dirty="0"/>
              <a:t> за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старання</a:t>
            </a:r>
            <a:r>
              <a:rPr lang="ru-RU" sz="2800" dirty="0"/>
              <a:t>, </a:t>
            </a:r>
            <a:r>
              <a:rPr lang="ru-RU" sz="2800" dirty="0" err="1"/>
              <a:t>розуміючи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робить</a:t>
            </a:r>
            <a:r>
              <a:rPr lang="ru-RU" sz="2800" dirty="0"/>
              <a:t> </a:t>
            </a:r>
            <a:r>
              <a:rPr lang="ru-RU" sz="2800" dirty="0" err="1"/>
              <a:t>успіхи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матиме</a:t>
            </a:r>
            <a:r>
              <a:rPr lang="ru-RU" sz="2800" dirty="0"/>
              <a:t> </a:t>
            </a:r>
            <a:r>
              <a:rPr lang="ru-RU" sz="2800" dirty="0" err="1"/>
              <a:t>портфоліо</a:t>
            </a:r>
            <a:r>
              <a:rPr lang="ru-RU" sz="2800" dirty="0"/>
              <a:t> </a:t>
            </a:r>
            <a:r>
              <a:rPr lang="ru-RU" sz="2800" dirty="0" err="1"/>
              <a:t>особистих</a:t>
            </a:r>
            <a:r>
              <a:rPr lang="ru-RU" sz="2800" dirty="0"/>
              <a:t> </a:t>
            </a:r>
            <a:r>
              <a:rPr lang="ru-RU" sz="2800" dirty="0" err="1"/>
              <a:t>досягнень</a:t>
            </a:r>
            <a:r>
              <a:rPr lang="ru-RU" sz="2800" dirty="0"/>
              <a:t> — </a:t>
            </a:r>
            <a:r>
              <a:rPr lang="ru-RU" sz="2800" dirty="0" err="1"/>
              <a:t>добірку</a:t>
            </a:r>
            <a:r>
              <a:rPr lang="ru-RU" sz="2800" dirty="0"/>
              <a:t> </a:t>
            </a:r>
            <a:r>
              <a:rPr lang="ru-RU" sz="2800" dirty="0" err="1"/>
              <a:t>всіх</a:t>
            </a:r>
            <a:r>
              <a:rPr lang="ru-RU" sz="2800" dirty="0"/>
              <a:t> </a:t>
            </a:r>
            <a:r>
              <a:rPr lang="ru-RU" sz="2800" dirty="0" err="1"/>
              <a:t>поробок</a:t>
            </a:r>
            <a:r>
              <a:rPr lang="ru-RU" sz="2800" dirty="0"/>
              <a:t> і </a:t>
            </a:r>
            <a:r>
              <a:rPr lang="ru-RU" sz="2800" dirty="0" err="1"/>
              <a:t>творів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вона </a:t>
            </a:r>
            <a:r>
              <a:rPr lang="ru-RU" sz="2800" dirty="0" err="1"/>
              <a:t>виконувала</a:t>
            </a:r>
            <a:r>
              <a:rPr lang="ru-RU" sz="2800" dirty="0"/>
              <a:t> на уроках.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194456663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548768"/>
            <a:ext cx="10515600" cy="1325563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Нове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освітнє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середовище</a:t>
            </a:r>
            <a:r>
              <a:rPr lang="ru-RU" b="1" dirty="0">
                <a:solidFill>
                  <a:srgbClr val="FF0000"/>
                </a:solidFill>
              </a:rPr>
              <a:t>. 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 smtClean="0"/>
              <a:t>парти-трансформери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Нова </a:t>
            </a:r>
            <a:r>
              <a:rPr lang="ru-RU" dirty="0" err="1"/>
              <a:t>навчальна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 та </a:t>
            </a:r>
            <a:r>
              <a:rPr lang="ru-RU" dirty="0" err="1"/>
              <a:t>розвивальні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. </a:t>
            </a:r>
            <a:r>
              <a:rPr lang="ru-RU" dirty="0" err="1"/>
              <a:t>Традиційні</a:t>
            </a:r>
            <a:r>
              <a:rPr lang="ru-RU" dirty="0"/>
              <a:t> «</a:t>
            </a:r>
            <a:r>
              <a:rPr lang="ru-RU" dirty="0" err="1"/>
              <a:t>класні</a:t>
            </a:r>
            <a:r>
              <a:rPr lang="ru-RU" dirty="0"/>
              <a:t> </a:t>
            </a:r>
            <a:r>
              <a:rPr lang="ru-RU" dirty="0" err="1"/>
              <a:t>куточки</a:t>
            </a:r>
            <a:r>
              <a:rPr lang="ru-RU" dirty="0"/>
              <a:t>» на </a:t>
            </a:r>
            <a:r>
              <a:rPr lang="ru-RU" dirty="0" err="1"/>
              <a:t>стінах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замінити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поробки</a:t>
            </a:r>
            <a:r>
              <a:rPr lang="ru-RU" dirty="0"/>
              <a:t>, </a:t>
            </a:r>
            <a:r>
              <a:rPr lang="ru-RU" dirty="0" err="1"/>
              <a:t>виконані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спонукають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до </a:t>
            </a:r>
            <a:r>
              <a:rPr lang="ru-RU" dirty="0" err="1"/>
              <a:t>роздумів</a:t>
            </a:r>
            <a:r>
              <a:rPr lang="ru-RU" dirty="0"/>
              <a:t> — </a:t>
            </a:r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, головоломки </a:t>
            </a:r>
            <a:r>
              <a:rPr lang="ru-RU" dirty="0" err="1"/>
              <a:t>тощо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082188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218" y="365126"/>
            <a:ext cx="10548582" cy="4247817"/>
          </a:xfrm>
        </p:spPr>
        <p:txBody>
          <a:bodyPr/>
          <a:lstStyle/>
          <a:p>
            <a:r>
              <a:rPr lang="ru-RU" b="1" dirty="0" err="1"/>
              <a:t>Інклюзивне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НУШ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школа, доступна для </a:t>
            </a:r>
            <a:r>
              <a:rPr lang="ru-RU" dirty="0" err="1"/>
              <a:t>всіх</a:t>
            </a:r>
            <a:r>
              <a:rPr lang="ru-RU" dirty="0"/>
              <a:t>. Тому у </a:t>
            </a:r>
            <a:r>
              <a:rPr lang="ru-RU" dirty="0" err="1"/>
              <a:t>звичайній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учитись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 потребами.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вчителеві</a:t>
            </a:r>
            <a:r>
              <a:rPr lang="ru-RU" dirty="0"/>
              <a:t>, у таких </a:t>
            </a:r>
            <a:r>
              <a:rPr lang="ru-RU" dirty="0" err="1"/>
              <a:t>класах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асистенти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273003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Ключові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реформування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endParaRPr lang="ru-RU" sz="3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40239" y="2133601"/>
            <a:ext cx="3311525" cy="331152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3935414" y="2924176"/>
            <a:ext cx="504825" cy="1444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680326" y="2852738"/>
            <a:ext cx="576263" cy="215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079875" y="4437064"/>
            <a:ext cx="431800" cy="2873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608889" y="4437063"/>
            <a:ext cx="503237" cy="215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>
            <a:off x="1703389" y="1557339"/>
            <a:ext cx="2592387" cy="2232025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Новий зміст освіти</a:t>
            </a:r>
            <a:endParaRPr lang="ru-RU" sz="2800" b="1" dirty="0">
              <a:solidFill>
                <a:srgbClr val="2B54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7896225" y="1557338"/>
            <a:ext cx="2592388" cy="2303462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Сучасна система </a:t>
            </a:r>
            <a:r>
              <a:rPr lang="uk-UA" sz="2400" b="1" dirty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uk-UA" sz="2800" b="1" dirty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2B54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1703389" y="3933825"/>
            <a:ext cx="2663825" cy="2374900"/>
          </a:xfrm>
          <a:prstGeom prst="flowChartConnector">
            <a:avLst/>
          </a:prstGeom>
          <a:solidFill>
            <a:srgbClr val="F8FF9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Новий шкільний учитель</a:t>
            </a:r>
            <a:endParaRPr lang="ru-RU" sz="2800" b="1" dirty="0">
              <a:solidFill>
                <a:srgbClr val="2B548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7608888" y="4005263"/>
            <a:ext cx="3059112" cy="2303462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2B5481"/>
                </a:solidFill>
                <a:latin typeface="Times New Roman" pitchFamily="18" charset="0"/>
                <a:cs typeface="Times New Roman" pitchFamily="18" charset="0"/>
              </a:rPr>
              <a:t>Нове освітнє середовище</a:t>
            </a:r>
            <a:endParaRPr lang="ru-RU" sz="2800" b="1" dirty="0">
              <a:solidFill>
                <a:srgbClr val="2B548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365125"/>
            <a:ext cx="10712355" cy="6199448"/>
          </a:xfrm>
        </p:spPr>
        <p:txBody>
          <a:bodyPr>
            <a:normAutofit fontScale="90000"/>
          </a:bodyPr>
          <a:lstStyle/>
          <a:p>
            <a:r>
              <a:rPr lang="ru-RU" sz="5300" b="1" dirty="0" err="1">
                <a:solidFill>
                  <a:srgbClr val="FF0000"/>
                </a:solidFill>
              </a:rPr>
              <a:t>Скільки</a:t>
            </a:r>
            <a:r>
              <a:rPr lang="ru-RU" sz="5300" b="1" dirty="0">
                <a:solidFill>
                  <a:srgbClr val="FF0000"/>
                </a:solidFill>
              </a:rPr>
              <a:t> </a:t>
            </a:r>
            <a:r>
              <a:rPr lang="ru-RU" sz="5300" b="1" dirty="0" err="1">
                <a:solidFill>
                  <a:srgbClr val="FF0000"/>
                </a:solidFill>
              </a:rPr>
              <a:t>років</a:t>
            </a:r>
            <a:r>
              <a:rPr lang="ru-RU" sz="5300" b="1" dirty="0">
                <a:solidFill>
                  <a:srgbClr val="FF0000"/>
                </a:solidFill>
              </a:rPr>
              <a:t> буде </a:t>
            </a:r>
            <a:r>
              <a:rPr lang="ru-RU" sz="5300" b="1" dirty="0" err="1">
                <a:solidFill>
                  <a:srgbClr val="FF0000"/>
                </a:solidFill>
              </a:rPr>
              <a:t>навчатися</a:t>
            </a:r>
            <a:r>
              <a:rPr lang="ru-RU" sz="5300" b="1" dirty="0">
                <a:solidFill>
                  <a:srgbClr val="FF0000"/>
                </a:solidFill>
              </a:rPr>
              <a:t> </a:t>
            </a:r>
            <a:r>
              <a:rPr lang="ru-RU" sz="5300" b="1" dirty="0" err="1" smtClean="0">
                <a:solidFill>
                  <a:srgbClr val="FF0000"/>
                </a:solidFill>
              </a:rPr>
              <a:t>дитина</a:t>
            </a:r>
            <a:r>
              <a:rPr lang="ru-RU" sz="5300" b="1" dirty="0">
                <a:solidFill>
                  <a:srgbClr val="FF0000"/>
                </a:solidFill>
              </a:rPr>
              <a:t>?</a:t>
            </a:r>
            <a:br>
              <a:rPr lang="ru-RU" sz="5300" b="1" dirty="0">
                <a:solidFill>
                  <a:srgbClr val="FF0000"/>
                </a:solidFill>
              </a:rPr>
            </a:br>
            <a:r>
              <a:rPr lang="ru-RU" dirty="0"/>
              <a:t>Як правило,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ходитимуть</a:t>
            </a:r>
            <a:r>
              <a:rPr lang="ru-RU" dirty="0"/>
              <a:t> до </a:t>
            </a:r>
            <a:r>
              <a:rPr lang="ru-RU" dirty="0" err="1"/>
              <a:t>школи</a:t>
            </a:r>
            <a:r>
              <a:rPr lang="ru-RU" dirty="0"/>
              <a:t> з </a:t>
            </a:r>
            <a:r>
              <a:rPr lang="ru-RU" dirty="0" err="1"/>
              <a:t>шестирічного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а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триватиме</a:t>
            </a:r>
            <a:r>
              <a:rPr lang="ru-RU" dirty="0"/>
              <a:t> 12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розподілиться</a:t>
            </a:r>
            <a:r>
              <a:rPr lang="ru-RU" dirty="0"/>
              <a:t> таким чином:</a:t>
            </a:r>
            <a:br>
              <a:rPr lang="ru-RU" dirty="0"/>
            </a:br>
            <a:r>
              <a:rPr lang="ru-RU" dirty="0"/>
              <a:t>– </a:t>
            </a:r>
            <a:r>
              <a:rPr lang="ru-RU" b="1" dirty="0"/>
              <a:t>початкова школа</a:t>
            </a:r>
            <a:r>
              <a:rPr lang="ru-RU" dirty="0"/>
              <a:t> (</a:t>
            </a:r>
            <a:r>
              <a:rPr lang="ru-RU" b="1" dirty="0"/>
              <a:t>1–4</a:t>
            </a:r>
            <a:r>
              <a:rPr lang="ru-RU" dirty="0"/>
              <a:t> </a:t>
            </a:r>
            <a:r>
              <a:rPr lang="ru-RU" dirty="0" err="1" smtClean="0"/>
              <a:t>класи</a:t>
            </a:r>
            <a:r>
              <a:rPr lang="ru-RU" dirty="0" smtClean="0"/>
              <a:t>);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– </a:t>
            </a:r>
            <a:r>
              <a:rPr lang="ru-RU" b="1" dirty="0" err="1"/>
              <a:t>базова</a:t>
            </a:r>
            <a:r>
              <a:rPr lang="ru-RU" b="1" dirty="0"/>
              <a:t> </a:t>
            </a:r>
            <a:r>
              <a:rPr lang="ru-RU" b="1" dirty="0" err="1"/>
              <a:t>середня</a:t>
            </a:r>
            <a:r>
              <a:rPr lang="ru-RU" b="1" dirty="0"/>
              <a:t> школа</a:t>
            </a:r>
            <a:r>
              <a:rPr lang="ru-RU" dirty="0"/>
              <a:t> (</a:t>
            </a:r>
            <a:r>
              <a:rPr lang="ru-RU" b="1" dirty="0"/>
              <a:t>5–9</a:t>
            </a:r>
            <a:r>
              <a:rPr lang="ru-RU" dirty="0"/>
              <a:t> </a:t>
            </a:r>
            <a:r>
              <a:rPr lang="ru-RU" dirty="0" err="1"/>
              <a:t>класи</a:t>
            </a:r>
            <a:r>
              <a:rPr lang="ru-RU" dirty="0"/>
              <a:t> 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– </a:t>
            </a:r>
            <a:r>
              <a:rPr lang="ru-RU" b="1" dirty="0" err="1"/>
              <a:t>профільна</a:t>
            </a:r>
            <a:r>
              <a:rPr lang="ru-RU" b="1" dirty="0"/>
              <a:t> школа</a:t>
            </a:r>
            <a:r>
              <a:rPr lang="ru-RU" dirty="0"/>
              <a:t> (</a:t>
            </a:r>
            <a:r>
              <a:rPr lang="ru-RU" b="1" dirty="0"/>
              <a:t>10–12</a:t>
            </a:r>
            <a:r>
              <a:rPr lang="ru-RU" dirty="0"/>
              <a:t> </a:t>
            </a:r>
            <a:r>
              <a:rPr lang="ru-RU" dirty="0" err="1"/>
              <a:t>класи</a:t>
            </a:r>
            <a:r>
              <a:rPr lang="ru-RU" dirty="0"/>
              <a:t>), яка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професійною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академічною</a:t>
            </a:r>
            <a:r>
              <a:rPr lang="ru-RU" dirty="0"/>
              <a:t> (</a:t>
            </a:r>
            <a:r>
              <a:rPr lang="ru-RU" dirty="0" err="1"/>
              <a:t>ліцеї</a:t>
            </a:r>
            <a:r>
              <a:rPr lang="ru-RU" dirty="0"/>
              <a:t> </a:t>
            </a:r>
            <a:r>
              <a:rPr lang="ru-RU" dirty="0" err="1"/>
              <a:t>академічного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спрямування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0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black">
          <a:xfrm>
            <a:off x="1847851" y="1844676"/>
            <a:ext cx="8569325" cy="45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      </a:t>
            </a:r>
            <a:endParaRPr lang="uk-UA" sz="3200" b="1" dirty="0">
              <a:solidFill>
                <a:srgbClr val="70AD47">
                  <a:lumMod val="75000"/>
                </a:srgbClr>
              </a:solidFill>
              <a:latin typeface="Arial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uk-UA" sz="23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 </a:t>
            </a:r>
            <a:r>
              <a:rPr lang="uk-UA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ДЕРЖАВНИЙ СТАНДАРТ</a:t>
            </a:r>
            <a:r>
              <a:rPr lang="en-US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 </a:t>
            </a:r>
            <a:r>
              <a:rPr lang="uk-UA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ПОЧАТКОВОЇ     ОСВІТИ </a:t>
            </a:r>
          </a:p>
          <a:p>
            <a:pPr marL="342900" lvl="2" indent="-342900">
              <a:buFont typeface="Wingdings" pitchFamily="2" charset="2"/>
              <a:buChar char="q"/>
              <a:defRPr/>
            </a:pPr>
            <a:r>
              <a:rPr lang="uk-UA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 ТИПОВІ НАВЧАЛЬНІ ТА ОСВІТНІ ПРОГРАМИ  </a:t>
            </a:r>
          </a:p>
          <a:p>
            <a:pPr marL="342900" lvl="2" indent="-342900">
              <a:buFont typeface="Wingdings" pitchFamily="2" charset="2"/>
              <a:buChar char="q"/>
              <a:defRPr/>
            </a:pPr>
            <a:r>
              <a:rPr lang="uk-UA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 МОДЕЛЬНІ НАВЧАЛЬНІ ПРОГРАМИ</a:t>
            </a:r>
          </a:p>
          <a:p>
            <a:pPr marL="342900" lvl="2" indent="-342900">
              <a:buFont typeface="Wingdings" pitchFamily="2" charset="2"/>
              <a:buChar char="q"/>
              <a:defRPr/>
            </a:pPr>
            <a:r>
              <a:rPr lang="uk-UA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 СУЧАСНИЙ УРОК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ru-RU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  </a:t>
            </a:r>
            <a:r>
              <a:rPr lang="ru-RU" sz="2200" b="1" dirty="0" err="1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ІНТЕГРОВАНЕ</a:t>
            </a:r>
            <a:r>
              <a:rPr lang="ru-RU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НАВЧАННЯ 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uk-UA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 РАНКОВІ ЗУСТРІЧІ</a:t>
            </a:r>
            <a:endParaRPr lang="en-US" sz="2200" b="1" dirty="0">
              <a:solidFill>
                <a:srgbClr val="E7E6E6">
                  <a:lumMod val="25000"/>
                </a:srgbClr>
              </a:solidFill>
              <a:latin typeface="Arial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en-US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uk-UA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ІГРОВІ</a:t>
            </a:r>
            <a:r>
              <a:rPr lang="en-US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МЕТОДИКИ </a:t>
            </a:r>
            <a:r>
              <a:rPr lang="ru-RU" sz="2200" b="1" dirty="0" err="1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НАВЧАННЯ</a:t>
            </a:r>
            <a:r>
              <a:rPr lang="ru-RU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, В ТОМУ </a:t>
            </a:r>
            <a:r>
              <a:rPr lang="ru-RU" sz="2200" b="1" dirty="0" err="1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ЧИСЛІ</a:t>
            </a:r>
            <a:r>
              <a:rPr lang="ru-RU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ru-RU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      «</a:t>
            </a:r>
            <a:r>
              <a:rPr lang="ru-RU" sz="2200" b="1" dirty="0" err="1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ШІСТЬ</a:t>
            </a:r>
            <a:r>
              <a:rPr lang="ru-RU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      </a:t>
            </a:r>
            <a:r>
              <a:rPr lang="ru-RU" sz="2200" b="1" dirty="0" err="1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ЦЕГЛИНОК</a:t>
            </a:r>
            <a:r>
              <a:rPr lang="ru-RU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»  (</a:t>
            </a:r>
            <a:r>
              <a:rPr lang="ru-RU" sz="2200" b="1" dirty="0" err="1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LEG</a:t>
            </a:r>
            <a:r>
              <a:rPr lang="en-US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O)</a:t>
            </a:r>
            <a:endParaRPr lang="uk-UA" sz="2200" b="1" dirty="0">
              <a:solidFill>
                <a:srgbClr val="E7E6E6">
                  <a:lumMod val="25000"/>
                </a:srgbClr>
              </a:solidFill>
              <a:latin typeface="Arial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uk-UA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 ФОРМУВАЛЬНЕ ОЦІНЮВАННЯ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uk-UA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 ІНТЕРАКТИВНІ ФОРМИ НАВЧАННЯ </a:t>
            </a:r>
          </a:p>
          <a:p>
            <a:pPr marL="342900" indent="-342900" algn="just">
              <a:buFont typeface="Wingdings" pitchFamily="2" charset="2"/>
              <a:buChar char="q"/>
              <a:defRPr/>
            </a:pPr>
            <a:r>
              <a:rPr lang="uk-UA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 НОВЕ ОСВІТНЄ СЕРЕДОВИЩЕ</a:t>
            </a:r>
          </a:p>
          <a:p>
            <a:pPr algn="just">
              <a:defRPr/>
            </a:pPr>
            <a:r>
              <a:rPr lang="ru-RU" sz="2200" b="1" dirty="0">
                <a:solidFill>
                  <a:srgbClr val="E7E6E6">
                    <a:lumMod val="25000"/>
                  </a:srgbClr>
                </a:solidFill>
                <a:latin typeface="Arial" charset="0"/>
                <a:cs typeface="Arial" panose="020B0604020202020204" pitchFamily="34" charset="0"/>
              </a:rPr>
              <a:t> </a:t>
            </a:r>
            <a:endParaRPr lang="uk-UA" sz="2200" b="1" dirty="0">
              <a:solidFill>
                <a:srgbClr val="E7E6E6">
                  <a:lumMod val="2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title"/>
          </p:nvPr>
        </p:nvSpPr>
        <p:spPr>
          <a:xfrm>
            <a:off x="3287714" y="333375"/>
            <a:ext cx="6480175" cy="965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ПОЧАТКОВА ШКОЛА</a:t>
            </a:r>
          </a:p>
        </p:txBody>
      </p:sp>
      <p:sp>
        <p:nvSpPr>
          <p:cNvPr id="103428" name="Прямоугольник 3"/>
          <p:cNvSpPr>
            <a:spLocks noChangeArrowheads="1"/>
          </p:cNvSpPr>
          <p:nvPr/>
        </p:nvSpPr>
        <p:spPr bwMode="auto">
          <a:xfrm>
            <a:off x="4368800" y="5091113"/>
            <a:ext cx="693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endParaRPr lang="uk-UA" altLang="ru-RU" sz="2400" b="1">
              <a:solidFill>
                <a:srgbClr val="1F4E79"/>
              </a:solidFill>
              <a:latin typeface="Arial" panose="020B0604020202020204" pitchFamily="34" charset="0"/>
            </a:endParaRPr>
          </a:p>
        </p:txBody>
      </p:sp>
      <p:pic>
        <p:nvPicPr>
          <p:cNvPr id="1034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81" t="20508" r="62500" b="64844"/>
          <a:stretch>
            <a:fillRect/>
          </a:stretch>
        </p:blipFill>
        <p:spPr bwMode="auto">
          <a:xfrm>
            <a:off x="1524001" y="1"/>
            <a:ext cx="19796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362" y="-33338"/>
            <a:ext cx="2338388" cy="237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184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6478" y="0"/>
            <a:ext cx="11490277" cy="6428095"/>
          </a:xfrm>
        </p:spPr>
        <p:txBody>
          <a:bodyPr>
            <a:normAutofit/>
          </a:bodyPr>
          <a:lstStyle/>
          <a:p>
            <a:pPr algn="ctr"/>
            <a:r>
              <a:rPr lang="ru-RU" b="1" i="1" dirty="0" err="1">
                <a:solidFill>
                  <a:srgbClr val="010101"/>
                </a:solidFill>
                <a:latin typeface="ProximaNova"/>
              </a:rPr>
              <a:t>Що</a:t>
            </a:r>
            <a:r>
              <a:rPr lang="ru-RU" b="1" i="1" dirty="0">
                <a:solidFill>
                  <a:srgbClr val="010101"/>
                </a:solidFill>
                <a:latin typeface="ProximaNova"/>
              </a:rPr>
              <a:t> </a:t>
            </a:r>
            <a:r>
              <a:rPr lang="ru-RU" b="1" i="1" dirty="0" err="1">
                <a:solidFill>
                  <a:srgbClr val="010101"/>
                </a:solidFill>
                <a:latin typeface="ProximaNova"/>
              </a:rPr>
              <a:t>вчитиме</a:t>
            </a:r>
            <a:r>
              <a:rPr lang="ru-RU" b="1" i="1" dirty="0">
                <a:solidFill>
                  <a:srgbClr val="010101"/>
                </a:solidFill>
                <a:latin typeface="ProximaNova"/>
              </a:rPr>
              <a:t> </a:t>
            </a:r>
            <a:r>
              <a:rPr lang="ru-RU" b="1" i="1" dirty="0" err="1" smtClean="0">
                <a:solidFill>
                  <a:srgbClr val="010101"/>
                </a:solidFill>
                <a:latin typeface="ProximaNova"/>
              </a:rPr>
              <a:t>дитина</a:t>
            </a:r>
            <a:r>
              <a:rPr lang="ru-RU" b="1" i="1" dirty="0">
                <a:solidFill>
                  <a:srgbClr val="010101"/>
                </a:solidFill>
                <a:latin typeface="ProximaNova"/>
              </a:rPr>
              <a:t>?</a:t>
            </a:r>
            <a:r>
              <a:rPr lang="ru-RU" dirty="0">
                <a:solidFill>
                  <a:srgbClr val="141414"/>
                </a:solidFill>
                <a:latin typeface="ProximaNova"/>
              </a:rPr>
              <a:t/>
            </a:r>
            <a:br>
              <a:rPr lang="ru-RU" dirty="0">
                <a:solidFill>
                  <a:srgbClr val="141414"/>
                </a:solidFill>
                <a:latin typeface="ProximaNova"/>
              </a:rPr>
            </a:br>
            <a:r>
              <a:rPr lang="ru-RU" dirty="0">
                <a:solidFill>
                  <a:srgbClr val="141414"/>
                </a:solidFill>
                <a:latin typeface="ProximaNova"/>
              </a:rPr>
              <a:t>Закон </a:t>
            </a:r>
            <a:r>
              <a:rPr lang="ru-RU" dirty="0" err="1">
                <a:solidFill>
                  <a:srgbClr val="141414"/>
                </a:solidFill>
                <a:latin typeface="ProximaNova"/>
              </a:rPr>
              <a:t>запроваджує</a:t>
            </a:r>
            <a:r>
              <a:rPr lang="ru-RU" dirty="0">
                <a:solidFill>
                  <a:srgbClr val="141414"/>
                </a:solidFill>
                <a:latin typeface="ProximaNova"/>
              </a:rPr>
              <a:t> </a:t>
            </a:r>
            <a:r>
              <a:rPr lang="ru-RU" b="1" dirty="0" err="1">
                <a:solidFill>
                  <a:srgbClr val="010101"/>
                </a:solidFill>
                <a:latin typeface="ProximaNova"/>
              </a:rPr>
              <a:t>компетентнісне</a:t>
            </a:r>
            <a:r>
              <a:rPr lang="ru-RU" b="1" dirty="0">
                <a:solidFill>
                  <a:srgbClr val="010101"/>
                </a:solidFill>
                <a:latin typeface="ProximaNova"/>
              </a:rPr>
              <a:t> </a:t>
            </a:r>
            <a:r>
              <a:rPr lang="ru-RU" b="1" dirty="0" err="1">
                <a:solidFill>
                  <a:srgbClr val="010101"/>
                </a:solidFill>
                <a:latin typeface="ProximaNova"/>
              </a:rPr>
              <a:t>навчання</a:t>
            </a:r>
            <a:r>
              <a:rPr lang="ru-RU" dirty="0">
                <a:solidFill>
                  <a:srgbClr val="141414"/>
                </a:solidFill>
                <a:latin typeface="ProximaNova"/>
              </a:rPr>
              <a:t>.</a:t>
            </a:r>
            <a:br>
              <a:rPr lang="ru-RU" dirty="0">
                <a:solidFill>
                  <a:srgbClr val="141414"/>
                </a:solidFill>
                <a:latin typeface="ProximaNov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4809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2066" y="24475"/>
            <a:ext cx="673039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КЛЮЧОВІ КОМПЕТЕНТНОСТІ</a:t>
            </a:r>
            <a:r>
              <a:rPr lang="uk-UA" altLang="ru-RU" sz="31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altLang="ru-RU" sz="31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uk-UA" altLang="ru-RU" sz="31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(Закон України «Про освіту»)</a:t>
            </a:r>
            <a:r>
              <a:rPr lang="ru-RU" altLang="ru-RU" sz="3200" b="1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200" b="1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20" y="1268760"/>
            <a:ext cx="8136904" cy="5472608"/>
          </a:xfrm>
        </p:spPr>
        <p:txBody>
          <a:bodyPr>
            <a:normAutofit fontScale="47500" lnSpcReduction="20000"/>
          </a:bodyPr>
          <a:lstStyle/>
          <a:p>
            <a:r>
              <a:rPr lang="uk-UA" sz="4400" b="1" dirty="0"/>
              <a:t>вільне володіння державною мовою;</a:t>
            </a:r>
          </a:p>
          <a:p>
            <a:r>
              <a:rPr lang="uk-UA" sz="4400" b="1" dirty="0"/>
              <a:t>здатність спілкуватися рідною (у разі відмінності від державної) та іноземними мовами;</a:t>
            </a:r>
          </a:p>
          <a:p>
            <a:r>
              <a:rPr lang="uk-UA" sz="4400" b="1" dirty="0"/>
              <a:t>математична компетентність;</a:t>
            </a:r>
          </a:p>
          <a:p>
            <a:r>
              <a:rPr lang="uk-UA" sz="4400" b="1" dirty="0"/>
              <a:t>компетентності у галузі природничих наук, техніки і технологій;</a:t>
            </a:r>
          </a:p>
          <a:p>
            <a:r>
              <a:rPr lang="uk-UA" sz="4400" b="1" dirty="0" err="1"/>
              <a:t>інноваційність</a:t>
            </a:r>
            <a:r>
              <a:rPr lang="uk-UA" sz="4400" b="1" dirty="0"/>
              <a:t>;</a:t>
            </a:r>
          </a:p>
          <a:p>
            <a:r>
              <a:rPr lang="uk-UA" sz="4400" b="1" dirty="0"/>
              <a:t>екологічна компетентність;</a:t>
            </a:r>
          </a:p>
          <a:p>
            <a:r>
              <a:rPr lang="uk-UA" sz="4400" b="1" dirty="0"/>
              <a:t>інформаційно-комунікаційна компетентність;</a:t>
            </a:r>
          </a:p>
          <a:p>
            <a:r>
              <a:rPr lang="uk-UA" sz="4400" b="1" dirty="0"/>
              <a:t>навчання впродовж життя;</a:t>
            </a:r>
          </a:p>
          <a:p>
            <a:r>
              <a:rPr lang="uk-UA" sz="4400" b="1" dirty="0"/>
              <a:t>громадянські та соціальні компетентності, пов’язані з ідеями демократії, справедливості, рівності, прав людини, добробуту та здорового способу життя, з усвідомленням рівних прав і можливостей;</a:t>
            </a:r>
          </a:p>
          <a:p>
            <a:r>
              <a:rPr lang="uk-UA" sz="4400" b="1" dirty="0"/>
              <a:t>культурна компетентність;</a:t>
            </a:r>
          </a:p>
          <a:p>
            <a:r>
              <a:rPr lang="uk-UA" sz="4400" b="1" dirty="0"/>
              <a:t>підприємливість та фінансова грамотність;</a:t>
            </a:r>
          </a:p>
          <a:p>
            <a:r>
              <a:rPr lang="uk-UA" sz="4400" b="1" dirty="0"/>
              <a:t>інші компетентності, передбачені стандартом освіти.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781" t="20508" r="62500" b="64844"/>
          <a:stretch>
            <a:fillRect/>
          </a:stretch>
        </p:blipFill>
        <p:spPr bwMode="auto">
          <a:xfrm>
            <a:off x="1524000" y="2"/>
            <a:ext cx="2051720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3993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86" y="365127"/>
            <a:ext cx="10357513" cy="5735422"/>
          </a:xfrm>
        </p:spPr>
        <p:txBody>
          <a:bodyPr>
            <a:normAutofit fontScale="90000"/>
          </a:bodyPr>
          <a:lstStyle/>
          <a:p>
            <a:r>
              <a:rPr lang="ru-RU" b="1" u="sng" dirty="0" err="1">
                <a:solidFill>
                  <a:srgbClr val="FF0000"/>
                </a:solidFill>
              </a:rPr>
              <a:t>Усі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компетентності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об’єднуватимуть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uk-UA" b="1" u="sng" dirty="0">
                <a:solidFill>
                  <a:srgbClr val="FF0000"/>
                </a:solidFill>
              </a:rPr>
              <a:t>у</a:t>
            </a:r>
            <a:r>
              <a:rPr lang="ru-RU" b="1" u="sng" dirty="0">
                <a:solidFill>
                  <a:srgbClr val="FF0000"/>
                </a:solidFill>
              </a:rPr>
              <a:t> </a:t>
            </a:r>
            <a:r>
              <a:rPr lang="ru-RU" b="1" u="sng" dirty="0" err="1">
                <a:solidFill>
                  <a:srgbClr val="FF0000"/>
                </a:solidFill>
              </a:rPr>
              <a:t>наскрізні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вміння</a:t>
            </a:r>
            <a:r>
              <a:rPr lang="ru-RU" b="1" u="sng" dirty="0">
                <a:solidFill>
                  <a:srgbClr val="FF0000"/>
                </a:solidFill>
              </a:rPr>
              <a:t>: </a:t>
            </a:r>
            <a:r>
              <a:rPr lang="ru-RU" b="1" u="sng" dirty="0" smtClean="0">
                <a:solidFill>
                  <a:srgbClr val="FF0000"/>
                </a:solidFill>
              </a:rPr>
              <a:t/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dirty="0" err="1" smtClean="0"/>
              <a:t>читання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розумінням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висловлювати</a:t>
            </a:r>
            <a:r>
              <a:rPr lang="ru-RU" dirty="0"/>
              <a:t> свою думку </a:t>
            </a:r>
            <a:r>
              <a:rPr lang="ru-RU" dirty="0" err="1"/>
              <a:t>усно</a:t>
            </a:r>
            <a:r>
              <a:rPr lang="ru-RU" dirty="0"/>
              <a:t> і </a:t>
            </a:r>
            <a:r>
              <a:rPr lang="ru-RU" dirty="0" err="1"/>
              <a:t>письмово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/>
              <a:t>критичне</a:t>
            </a:r>
            <a:r>
              <a:rPr lang="ru-RU" dirty="0"/>
              <a:t> та </a:t>
            </a:r>
            <a:r>
              <a:rPr lang="ru-RU" dirty="0" err="1"/>
              <a:t>системне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логічно</a:t>
            </a:r>
            <a:r>
              <a:rPr lang="ru-RU" dirty="0"/>
              <a:t> </a:t>
            </a:r>
            <a:r>
              <a:rPr lang="ru-RU" dirty="0" err="1"/>
              <a:t>обґрунтовувати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, </a:t>
            </a:r>
            <a:r>
              <a:rPr lang="ru-RU" dirty="0" err="1"/>
              <a:t>творчість</a:t>
            </a:r>
            <a:r>
              <a:rPr lang="ru-RU" dirty="0"/>
              <a:t>, </a:t>
            </a:r>
            <a:r>
              <a:rPr lang="ru-RU" dirty="0" err="1"/>
              <a:t>ініціативність</a:t>
            </a:r>
            <a:r>
              <a:rPr lang="ru-RU" dirty="0"/>
              <a:t>, </a:t>
            </a:r>
            <a:r>
              <a:rPr lang="ru-RU" dirty="0" err="1"/>
              <a:t>вміння</a:t>
            </a:r>
            <a:r>
              <a:rPr lang="ru-RU" dirty="0"/>
              <a:t> конструктивно </a:t>
            </a:r>
            <a:r>
              <a:rPr lang="ru-RU" dirty="0" err="1"/>
              <a:t>керувати</a:t>
            </a:r>
            <a:r>
              <a:rPr lang="ru-RU" dirty="0"/>
              <a:t> </a:t>
            </a:r>
            <a:r>
              <a:rPr lang="ru-RU" dirty="0" err="1"/>
              <a:t>емоціями</a:t>
            </a:r>
            <a:r>
              <a:rPr lang="ru-RU" dirty="0"/>
              <a:t>, </a:t>
            </a:r>
            <a:r>
              <a:rPr lang="ru-RU" dirty="0" err="1"/>
              <a:t>оцінювати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,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співпрацювати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89965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092" y="931864"/>
            <a:ext cx="10996246" cy="5522666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0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У навчальних </a:t>
            </a:r>
            <a:r>
              <a:rPr lang="ru-RU" altLang="ru-RU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програмах</a:t>
            </a:r>
            <a:r>
              <a:rPr lang="ru-RU" alt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з</a:t>
            </a:r>
            <a:r>
              <a:rPr lang="ru-RU" alt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усіх</a:t>
            </a:r>
            <a:r>
              <a:rPr lang="ru-RU" alt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предметів </a:t>
            </a:r>
            <a:r>
              <a:rPr lang="ru-RU" altLang="ru-RU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виокремлено</a:t>
            </a:r>
            <a:r>
              <a:rPr lang="ru-RU" alt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такі</a:t>
            </a:r>
            <a:r>
              <a:rPr lang="ru-RU" alt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 </a:t>
            </a:r>
            <a:r>
              <a:rPr lang="ru-RU" altLang="ru-RU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наскрізні</a:t>
            </a:r>
            <a:r>
              <a:rPr lang="ru-RU" alt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змістові</a:t>
            </a:r>
            <a:r>
              <a:rPr lang="ru-RU" alt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лінії</a:t>
            </a:r>
            <a:r>
              <a:rPr lang="ru-RU" alt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</a:p>
          <a:p>
            <a:pPr eaLnBrk="1" fontAlgn="base" hangingPunct="1">
              <a:spcBef>
                <a:spcPts val="38"/>
              </a:spcBef>
              <a:spcAft>
                <a:spcPct val="0"/>
              </a:spcAft>
            </a:pP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«</a:t>
            </a:r>
            <a:r>
              <a:rPr lang="ru-RU" altLang="ru-RU" sz="4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Екологічна</a:t>
            </a: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4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безпека</a:t>
            </a: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 та </a:t>
            </a:r>
            <a:r>
              <a:rPr lang="ru-RU" altLang="ru-RU" sz="4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сталий</a:t>
            </a: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4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розвиток</a:t>
            </a: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»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«</a:t>
            </a:r>
            <a:r>
              <a:rPr lang="ru-RU" altLang="ru-RU" sz="4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Громадянська</a:t>
            </a: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4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відповідальність</a:t>
            </a: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»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«</a:t>
            </a:r>
            <a:r>
              <a:rPr lang="ru-RU" altLang="ru-RU" sz="4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Здоров'я</a:t>
            </a: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4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і</a:t>
            </a: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4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безпека</a:t>
            </a: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»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«</a:t>
            </a:r>
            <a:r>
              <a:rPr lang="ru-RU" altLang="ru-RU" sz="4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Підприємливість</a:t>
            </a: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 та </a:t>
            </a:r>
            <a:r>
              <a:rPr lang="ru-RU" altLang="ru-RU" sz="4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фінансова</a:t>
            </a: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4000" b="1" dirty="0" err="1">
                <a:solidFill>
                  <a:prstClr val="black"/>
                </a:solidFill>
                <a:latin typeface="Georgia" panose="02040502050405020303" pitchFamily="18" charset="0"/>
              </a:rPr>
              <a:t>грамотність</a:t>
            </a:r>
            <a:r>
              <a:rPr lang="ru-RU" altLang="ru-RU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»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ts val="25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1" name="object 3"/>
          <p:cNvSpPr>
            <a:spLocks noChangeArrowheads="1"/>
          </p:cNvSpPr>
          <p:nvPr/>
        </p:nvSpPr>
        <p:spPr bwMode="auto">
          <a:xfrm>
            <a:off x="6927851" y="111125"/>
            <a:ext cx="1406525" cy="750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9332" name="object 4"/>
          <p:cNvSpPr>
            <a:spLocks noChangeArrowheads="1"/>
          </p:cNvSpPr>
          <p:nvPr/>
        </p:nvSpPr>
        <p:spPr bwMode="auto">
          <a:xfrm>
            <a:off x="1566864" y="153989"/>
            <a:ext cx="1577975" cy="384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9333" name="object 5"/>
          <p:cNvSpPr>
            <a:spLocks noChangeArrowheads="1"/>
          </p:cNvSpPr>
          <p:nvPr/>
        </p:nvSpPr>
        <p:spPr bwMode="auto">
          <a:xfrm>
            <a:off x="9879013" y="71439"/>
            <a:ext cx="715962" cy="5730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9334" name="object 6"/>
          <p:cNvSpPr>
            <a:spLocks noChangeArrowheads="1"/>
          </p:cNvSpPr>
          <p:nvPr/>
        </p:nvSpPr>
        <p:spPr bwMode="auto">
          <a:xfrm>
            <a:off x="4117976" y="66675"/>
            <a:ext cx="1438275" cy="6159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9335" name="object 7"/>
          <p:cNvSpPr>
            <a:spLocks/>
          </p:cNvSpPr>
          <p:nvPr/>
        </p:nvSpPr>
        <p:spPr bwMode="auto">
          <a:xfrm>
            <a:off x="1524000" y="1"/>
            <a:ext cx="9144000" cy="836613"/>
          </a:xfrm>
          <a:custGeom>
            <a:avLst/>
            <a:gdLst>
              <a:gd name="T0" fmla="*/ 0 w 9144000"/>
              <a:gd name="T1" fmla="*/ 836612 h 836930"/>
              <a:gd name="T2" fmla="*/ 9144000 w 9144000"/>
              <a:gd name="T3" fmla="*/ 836612 h 836930"/>
              <a:gd name="T4" fmla="*/ 9144000 w 9144000"/>
              <a:gd name="T5" fmla="*/ 0 h 836930"/>
              <a:gd name="T6" fmla="*/ 0 w 9144000"/>
              <a:gd name="T7" fmla="*/ 0 h 836930"/>
              <a:gd name="T8" fmla="*/ 0 w 9144000"/>
              <a:gd name="T9" fmla="*/ 836612 h 836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836930">
                <a:moveTo>
                  <a:pt x="0" y="836612"/>
                </a:moveTo>
                <a:lnTo>
                  <a:pt x="9144000" y="836612"/>
                </a:lnTo>
                <a:lnTo>
                  <a:pt x="9144000" y="0"/>
                </a:lnTo>
                <a:lnTo>
                  <a:pt x="0" y="0"/>
                </a:lnTo>
                <a:lnTo>
                  <a:pt x="0" y="836612"/>
                </a:lnTo>
                <a:close/>
              </a:path>
            </a:pathLst>
          </a:custGeom>
          <a:solidFill>
            <a:srgbClr val="C4C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9336" name="object 8"/>
          <p:cNvSpPr>
            <a:spLocks noChangeArrowheads="1"/>
          </p:cNvSpPr>
          <p:nvPr/>
        </p:nvSpPr>
        <p:spPr bwMode="auto">
          <a:xfrm>
            <a:off x="4708526" y="107951"/>
            <a:ext cx="1304925" cy="7080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9337" name="object 9"/>
          <p:cNvSpPr>
            <a:spLocks noChangeArrowheads="1"/>
          </p:cNvSpPr>
          <p:nvPr/>
        </p:nvSpPr>
        <p:spPr bwMode="auto">
          <a:xfrm>
            <a:off x="2012951" y="203201"/>
            <a:ext cx="1590675" cy="4238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9338" name="object 10"/>
          <p:cNvSpPr>
            <a:spLocks noChangeArrowheads="1"/>
          </p:cNvSpPr>
          <p:nvPr/>
        </p:nvSpPr>
        <p:spPr bwMode="auto">
          <a:xfrm>
            <a:off x="9309101" y="46039"/>
            <a:ext cx="874713" cy="70008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99339" name="object 11"/>
          <p:cNvSpPr>
            <a:spLocks noChangeArrowheads="1"/>
          </p:cNvSpPr>
          <p:nvPr/>
        </p:nvSpPr>
        <p:spPr bwMode="auto">
          <a:xfrm>
            <a:off x="7085013" y="109539"/>
            <a:ext cx="1223962" cy="5746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56765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Професійний розвиток педагогів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Професійний розвиток педагогів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Професійний розвиток педагогів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Професійний розвиток педагогів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Професійний розвиток педагогів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Професійний розвиток педагогів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595</Words>
  <Application>Microsoft Office PowerPoint</Application>
  <PresentationFormat>Произвольный</PresentationFormat>
  <Paragraphs>93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Тема Office</vt:lpstr>
      <vt:lpstr>1_Професійний розвиток педагогів</vt:lpstr>
      <vt:lpstr>2_Професійний розвиток педагогів</vt:lpstr>
      <vt:lpstr>3_Професійний розвиток педагогів</vt:lpstr>
      <vt:lpstr>4_Професійний розвиток педагогів</vt:lpstr>
      <vt:lpstr>6_Професійний розвиток педагогів</vt:lpstr>
      <vt:lpstr>7_Професійний розвиток педагогів</vt:lpstr>
      <vt:lpstr>Текстура</vt:lpstr>
      <vt:lpstr>Слайд 1</vt:lpstr>
      <vt:lpstr>Слайд 2</vt:lpstr>
      <vt:lpstr>Ключові напрями реформування української школи</vt:lpstr>
      <vt:lpstr>Скільки років буде навчатися дитина? Як правило, діти ходитимуть до школи з шестирічного віку, а навчання триватиме 12 років. Воно розподілиться таким чином: – початкова школа (1–4 класи); – базова середня школа (5–9 класи ; – профільна школа (10–12 класи), яка може бути професійною або академічною (ліцеї академічного або професійного спрямування). </vt:lpstr>
      <vt:lpstr>ПОЧАТКОВА ШКОЛА</vt:lpstr>
      <vt:lpstr>Що вчитиме дитина? Закон запроваджує компетентнісне навчання. </vt:lpstr>
      <vt:lpstr>КЛЮЧОВІ КОМПЕТЕНТНОСТІ (Закон України «Про освіту») </vt:lpstr>
      <vt:lpstr>Усі компетентності об’єднуватимуть у наскрізні вміння:  читання з розумінням,  уміння висловлювати свою думку усно і письмово,  критичне та системне мислення,  здатність логічно обґрунтовувати позицію, творчість, ініціативність, вміння конструктивно керувати емоціями, оцінювати ризики, приймати рішення, вирішувати проблеми, здатність співпрацювати з іншими.</vt:lpstr>
      <vt:lpstr>Слайд 9</vt:lpstr>
      <vt:lpstr>У НУШ пропонують відійти від традиції публічного обговорення успішності учнів на батьківських зборах. Навчальні результати – тема індивідуальних консультацій з батьками, а на загальних зборах вирішуються важливі для класу і школи питання</vt:lpstr>
      <vt:lpstr>                Нова школа працюватиме на засадах «педагогіки партнерства».  Основні принципи цього підходу: </vt:lpstr>
      <vt:lpstr>Слайд 12</vt:lpstr>
      <vt:lpstr>Слайд 13</vt:lpstr>
      <vt:lpstr>Слайд 14</vt:lpstr>
      <vt:lpstr>Залучення до спільної діяльності </vt:lpstr>
      <vt:lpstr>Як школі і батькам працювати разом розвиваючи партнерство?</vt:lpstr>
      <vt:lpstr> Форми спілкування з батьками </vt:lpstr>
      <vt:lpstr>Переваги співпраці вчителя і батьків </vt:lpstr>
      <vt:lpstr>Перший цикл початкової освіти допоможе учню звикнути до шкільного життя. А саме:</vt:lpstr>
      <vt:lpstr>Інтегроване навчання.   Аби діти розуміли взаємозв’язки й мали цілісну картинку світу, у початковій школі запропоновано інтегрувати (об’єднувати) предмети. Наприклад, рослини вивчатимуть не лише з точки зору ботаніки, а й додаватимуть до цієї теми знання з географії, екології, математики, хімії, мови й літератури.</vt:lpstr>
      <vt:lpstr>Оцінювання в НУШ — спонукальне, а не каральне.  Вчитель за допомогою оцінки  фіксує, на якому рівні перебуває дитина, і показує ціль, до якої вона має прямувати. В першому і другому класах не буде балів —  вербальне оцінювання.  Мета — оцінити поступ кожної дитини, а не її відповідність певному еталону. Кожна дитина отримуватиме винагороду за свої старання, розуміючи, що робить успіхи, а також матиме портфоліо особистих досягнень — добірку всіх поробок і творів, які вона виконувала на уроках.</vt:lpstr>
      <vt:lpstr>Нове освітнє середовище.  Серед обладнання класів мають бути парти-трансформери. Нова навчальна техніка та розвивальні ігри. Традиційні «класні куточки» на стінах класів мають замінити, наприклад, поробки, виконані спільно з дітьми, чи матеріали, що спонукають дитину до роздумів — цікаві запитання, головоломки тощо</vt:lpstr>
      <vt:lpstr>Інклюзивне навчання НУШ — це школа, доступна для всіх. Тому у звичайній школі також можуть учитись діти з особливими освітніми потребами. Аби допомогти вчителеві, у таких класах мають працювати асистенти.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11</cp:revision>
  <dcterms:created xsi:type="dcterms:W3CDTF">2019-06-03T14:22:05Z</dcterms:created>
  <dcterms:modified xsi:type="dcterms:W3CDTF">2019-06-04T06:14:32Z</dcterms:modified>
</cp:coreProperties>
</file>