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331" r:id="rId6"/>
    <p:sldId id="261" r:id="rId7"/>
    <p:sldId id="262" r:id="rId8"/>
    <p:sldId id="263" r:id="rId9"/>
    <p:sldId id="264" r:id="rId10"/>
    <p:sldId id="259" r:id="rId11"/>
    <p:sldId id="265" r:id="rId12"/>
    <p:sldId id="266" r:id="rId13"/>
    <p:sldId id="332" r:id="rId14"/>
    <p:sldId id="268" r:id="rId15"/>
    <p:sldId id="269" r:id="rId16"/>
    <p:sldId id="271" r:id="rId17"/>
    <p:sldId id="272" r:id="rId18"/>
    <p:sldId id="274" r:id="rId19"/>
    <p:sldId id="309" r:id="rId20"/>
    <p:sldId id="276" r:id="rId21"/>
    <p:sldId id="275" r:id="rId22"/>
    <p:sldId id="277" r:id="rId23"/>
    <p:sldId id="270" r:id="rId24"/>
    <p:sldId id="278" r:id="rId25"/>
    <p:sldId id="281" r:id="rId26"/>
    <p:sldId id="279" r:id="rId27"/>
    <p:sldId id="283" r:id="rId28"/>
    <p:sldId id="284" r:id="rId29"/>
    <p:sldId id="287" r:id="rId30"/>
    <p:sldId id="286" r:id="rId31"/>
    <p:sldId id="285" r:id="rId32"/>
    <p:sldId id="288" r:id="rId33"/>
    <p:sldId id="289" r:id="rId34"/>
    <p:sldId id="333" r:id="rId35"/>
    <p:sldId id="292" r:id="rId36"/>
    <p:sldId id="293" r:id="rId37"/>
    <p:sldId id="294" r:id="rId38"/>
    <p:sldId id="296" r:id="rId39"/>
    <p:sldId id="299" r:id="rId40"/>
    <p:sldId id="295" r:id="rId41"/>
    <p:sldId id="297" r:id="rId42"/>
    <p:sldId id="298" r:id="rId43"/>
    <p:sldId id="301" r:id="rId44"/>
    <p:sldId id="302" r:id="rId45"/>
    <p:sldId id="303" r:id="rId46"/>
    <p:sldId id="305" r:id="rId47"/>
    <p:sldId id="306" r:id="rId48"/>
    <p:sldId id="308" r:id="rId49"/>
    <p:sldId id="310" r:id="rId50"/>
    <p:sldId id="311" r:id="rId51"/>
    <p:sldId id="312" r:id="rId52"/>
    <p:sldId id="314" r:id="rId53"/>
    <p:sldId id="315" r:id="rId54"/>
    <p:sldId id="316" r:id="rId55"/>
    <p:sldId id="317" r:id="rId56"/>
    <p:sldId id="319" r:id="rId57"/>
    <p:sldId id="318" r:id="rId58"/>
    <p:sldId id="320" r:id="rId59"/>
    <p:sldId id="321" r:id="rId60"/>
    <p:sldId id="322" r:id="rId61"/>
    <p:sldId id="323" r:id="rId62"/>
    <p:sldId id="334" r:id="rId63"/>
    <p:sldId id="330" r:id="rId64"/>
    <p:sldId id="324" r:id="rId65"/>
    <p:sldId id="325" r:id="rId66"/>
    <p:sldId id="326" r:id="rId67"/>
    <p:sldId id="327" r:id="rId68"/>
    <p:sldId id="328" r:id="rId69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-4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image" Target="../media/image5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rrowheads="1"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0 w 372"/>
              <a:gd name="T1" fmla="*/ 0 h 166"/>
              <a:gd name="T2" fmla="*/ 372 w 372"/>
              <a:gd name="T3" fmla="*/ 166 h 166"/>
            </a:gdLst>
            <a:ahLst/>
            <a:cxnLst/>
            <a:rect l="T0" t="T1" r="T2" b="T3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9BE08-2AFE-4D9A-A256-FAA88707C9F7}" type="datetimeFigureOut">
              <a:rPr lang="uk-UA"/>
              <a:pPr>
                <a:defRPr/>
              </a:pPr>
              <a:t>16.03.2018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DC9DD-CE88-4A9B-8616-8DAB5CC5B51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 noChangeArrowheads="1"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82E46-451F-4E46-BF9C-F8BE882ED1A0}" type="datetimeFigureOut">
              <a:rPr lang="uk-UA"/>
              <a:pPr>
                <a:defRPr/>
              </a:pPr>
              <a:t>16.03.2018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8DCED-AAE9-4F1D-ADC5-1E2E164810D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Box 13"/>
          <p:cNvSpPr txBox="1"/>
          <p:nvPr/>
        </p:nvSpPr>
        <p:spPr>
          <a:xfrm>
            <a:off x="2466975" y="647700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“</a:t>
            </a:r>
          </a:p>
        </p:txBody>
      </p:sp>
      <p:sp>
        <p:nvSpPr>
          <p:cNvPr id="7" name="TextBox 14"/>
          <p:cNvSpPr txBox="1"/>
          <p:nvPr/>
        </p:nvSpPr>
        <p:spPr>
          <a:xfrm>
            <a:off x="11114088" y="290512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24735-370E-4B71-9130-2475503B8C5F}" type="datetimeFigureOut">
              <a:rPr lang="uk-UA"/>
              <a:pPr>
                <a:defRPr/>
              </a:pPr>
              <a:t>16.03.2018</a:t>
            </a:fld>
            <a:endParaRPr lang="uk-UA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E9D0D-DCD8-43DD-9702-8CA415DAD54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36137-06F6-4C52-885C-DBA28F159ECB}" type="datetimeFigureOut">
              <a:rPr lang="uk-UA"/>
              <a:pPr>
                <a:defRPr/>
              </a:pPr>
              <a:t>16.03.2018</a:t>
            </a:fld>
            <a:endParaRPr lang="uk-UA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B1053-385C-4D51-92B5-63AD8167F5B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Box 16"/>
          <p:cNvSpPr txBox="1"/>
          <p:nvPr/>
        </p:nvSpPr>
        <p:spPr>
          <a:xfrm>
            <a:off x="2466975" y="647700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“</a:t>
            </a:r>
          </a:p>
        </p:txBody>
      </p:sp>
      <p:sp>
        <p:nvSpPr>
          <p:cNvPr id="7" name="TextBox 17"/>
          <p:cNvSpPr txBox="1"/>
          <p:nvPr/>
        </p:nvSpPr>
        <p:spPr>
          <a:xfrm>
            <a:off x="11114088" y="290512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7ACA6-928F-48D7-B5FD-699FB08120DC}" type="datetimeFigureOut">
              <a:rPr lang="uk-UA"/>
              <a:pPr>
                <a:defRPr/>
              </a:pPr>
              <a:t>16.03.2018</a:t>
            </a:fld>
            <a:endParaRPr lang="uk-UA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6563C-1362-4965-B5B7-7A4D3811C60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4915E-76E7-471E-80B3-6D27A18202F5}" type="datetimeFigureOut">
              <a:rPr lang="uk-UA"/>
              <a:pPr>
                <a:defRPr/>
              </a:pPr>
              <a:t>16.03.2018</a:t>
            </a:fld>
            <a:endParaRPr lang="uk-UA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A3A46-5734-4527-9CAD-11E18617A5A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B7628-6120-4390-974B-C0E20DA01581}" type="datetimeFigureOut">
              <a:rPr lang="uk-UA"/>
              <a:pPr>
                <a:defRPr/>
              </a:pPr>
              <a:t>16.03.2018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70C88-2996-4549-9118-2B5E0E285C4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21C34-40B3-461D-B8F7-1D2682738A12}" type="datetimeFigureOut">
              <a:rPr lang="uk-UA"/>
              <a:pPr>
                <a:defRPr/>
              </a:pPr>
              <a:t>16.03.2018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84C17-6F46-4EAC-8913-46A2EB6CB83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9160933" cy="1600200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>
          <a:xfrm>
            <a:off x="1828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>
          <a:xfrm>
            <a:off x="4741863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>
          <a:xfrm>
            <a:off x="8958263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0C00F-D8E9-45D5-87E2-D71CF4EF143E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великий об'єкт і два маленьких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дати 5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CC16F-C5E8-46C1-A32D-BBA06F9C3DE8}" type="datetimeFigureOut">
              <a:rPr lang="ru-RU"/>
              <a:pPr>
                <a:defRPr/>
              </a:pPr>
              <a:t>16.03.2018</a:t>
            </a:fld>
            <a:endParaRPr lang="ru-RU" altLang="en-US"/>
          </a:p>
        </p:txBody>
      </p:sp>
      <p:sp>
        <p:nvSpPr>
          <p:cNvPr id="7" name="Місце для нижнього колонтитула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" name="Місце для номера слайда 7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2EC91-1E02-4543-8824-E80DD16DB06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01920-B5D6-4BB1-92CE-24F78946FC86}" type="datetimeFigureOut">
              <a:rPr lang="uk-UA"/>
              <a:pPr>
                <a:defRPr/>
              </a:pPr>
              <a:t>16.03.2018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33264-8553-400E-B3E4-12548F7076F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 noChangeArrowheads="1"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57163-3CE6-4514-8C55-0FB32B6C1E7A}" type="datetimeFigureOut">
              <a:rPr lang="uk-UA"/>
              <a:pPr>
                <a:defRPr/>
              </a:pPr>
              <a:t>16.03.2018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BDEFE-E6CC-4BA0-BF25-18933B43A84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39DEC-3653-4D3A-8712-16E3CD6359B3}" type="datetimeFigureOut">
              <a:rPr lang="uk-UA"/>
              <a:pPr>
                <a:defRPr/>
              </a:pPr>
              <a:t>16.03.2018</a:t>
            </a:fld>
            <a:endParaRPr lang="uk-UA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1557E-E81E-4A2B-9052-6391927FDE6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A932A-6517-4804-8E0E-1BE36438BEE4}" type="datetimeFigureOut">
              <a:rPr lang="uk-UA"/>
              <a:pPr>
                <a:defRPr/>
              </a:pPr>
              <a:t>16.03.2018</a:t>
            </a:fld>
            <a:endParaRPr lang="uk-UA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19EF6-0D8C-45B8-A5B3-3ACCBE3EF71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C1BB5-017B-418F-8D98-5CB6A6B3AD57}" type="datetimeFigureOut">
              <a:rPr lang="uk-UA"/>
              <a:pPr>
                <a:defRPr/>
              </a:pPr>
              <a:t>16.03.2018</a:t>
            </a:fld>
            <a:endParaRPr lang="uk-U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410E5-9CF5-4E97-8839-D1D664275F2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AD00F-BD14-4CF8-A503-EFDBFF9D6502}" type="datetimeFigureOut">
              <a:rPr lang="uk-UA"/>
              <a:pPr>
                <a:defRPr/>
              </a:pPr>
              <a:t>16.03.2018</a:t>
            </a:fld>
            <a:endParaRPr lang="uk-UA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CEE00-B0FF-42C6-8935-8D3CCDD3260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9BE31-CC04-4168-B172-720598373E8A}" type="datetimeFigureOut">
              <a:rPr lang="uk-UA"/>
              <a:pPr>
                <a:defRPr/>
              </a:pPr>
              <a:t>16.03.2018</a:t>
            </a:fld>
            <a:endParaRPr lang="uk-UA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98E94-FC6E-4AB5-BA27-0B3ADB80B3A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A96AE-A2A3-4179-9DA8-C406BC230911}" type="datetimeFigureOut">
              <a:rPr lang="uk-UA"/>
              <a:pPr>
                <a:defRPr/>
              </a:pPr>
              <a:t>16.03.2018</a:t>
            </a:fld>
            <a:endParaRPr lang="uk-UA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ACC9C-5812-45AC-9199-EA0498F0B7D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54294" name="Freeform 11"/>
            <p:cNvSpPr>
              <a:spLocks noChangeArrowheads="1"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0 w 22"/>
                <a:gd name="T1" fmla="*/ 0 h 136"/>
                <a:gd name="T2" fmla="*/ 22 w 22"/>
                <a:gd name="T3" fmla="*/ 136 h 136"/>
              </a:gdLst>
              <a:ahLst/>
              <a:cxnLst/>
              <a:rect l="T0" t="T1" r="T2" b="T3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95" name="Freeform 12"/>
            <p:cNvSpPr>
              <a:spLocks noChangeArrowheads="1"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0 w 140"/>
                <a:gd name="T1" fmla="*/ 0 h 504"/>
                <a:gd name="T2" fmla="*/ 140 w 140"/>
                <a:gd name="T3" fmla="*/ 504 h 504"/>
              </a:gdLst>
              <a:ahLst/>
              <a:cxnLst/>
              <a:rect l="T0" t="T1" r="T2" b="T3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96" name="Freeform 13"/>
            <p:cNvSpPr>
              <a:spLocks noChangeArrowheads="1"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0 w 132"/>
                <a:gd name="T1" fmla="*/ 0 h 308"/>
                <a:gd name="T2" fmla="*/ 132 w 132"/>
                <a:gd name="T3" fmla="*/ 308 h 308"/>
              </a:gdLst>
              <a:ahLst/>
              <a:cxnLst/>
              <a:rect l="T0" t="T1" r="T2" b="T3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97" name="Freeform 14"/>
            <p:cNvSpPr>
              <a:spLocks noChangeArrowheads="1"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0 w 37"/>
                <a:gd name="T1" fmla="*/ 0 h 79"/>
                <a:gd name="T2" fmla="*/ 37 w 37"/>
                <a:gd name="T3" fmla="*/ 79 h 79"/>
              </a:gdLst>
              <a:ahLst/>
              <a:cxnLst/>
              <a:rect l="T0" t="T1" r="T2" b="T3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98" name="Freeform 15"/>
            <p:cNvSpPr>
              <a:spLocks noChangeArrowheads="1"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0 w 178"/>
                <a:gd name="T1" fmla="*/ 0 h 722"/>
                <a:gd name="T2" fmla="*/ 178 w 178"/>
                <a:gd name="T3" fmla="*/ 722 h 722"/>
              </a:gdLst>
              <a:ahLst/>
              <a:cxnLst/>
              <a:rect l="T0" t="T1" r="T2" b="T3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99" name="Freeform 16"/>
            <p:cNvSpPr>
              <a:spLocks noChangeArrowheads="1"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0 w 23"/>
                <a:gd name="T1" fmla="*/ 0 h 635"/>
                <a:gd name="T2" fmla="*/ 23 w 23"/>
                <a:gd name="T3" fmla="*/ 635 h 635"/>
              </a:gdLst>
              <a:ahLst/>
              <a:cxnLst/>
              <a:rect l="T0" t="T1" r="T2" b="T3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300" name="Freeform 17"/>
            <p:cNvSpPr>
              <a:spLocks noChangeArrowheads="1"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17 w 17"/>
                <a:gd name="T3" fmla="*/ 107 h 107"/>
              </a:gdLst>
              <a:ahLst/>
              <a:cxnLst/>
              <a:rect l="T0" t="T1" r="T2" b="T3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301" name="Freeform 18"/>
            <p:cNvSpPr>
              <a:spLocks noChangeArrowheads="1"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41 w 41"/>
                <a:gd name="T3" fmla="*/ 222 h 222"/>
              </a:gdLst>
              <a:ahLst/>
              <a:cxnLst/>
              <a:rect l="T0" t="T1" r="T2" b="T3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302" name="Freeform 19"/>
            <p:cNvSpPr>
              <a:spLocks noChangeArrowheads="1"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0 w 450"/>
                <a:gd name="T1" fmla="*/ 0 h 878"/>
                <a:gd name="T2" fmla="*/ 450 w 450"/>
                <a:gd name="T3" fmla="*/ 878 h 878"/>
              </a:gdLst>
              <a:ahLst/>
              <a:cxnLst/>
              <a:rect l="T0" t="T1" r="T2" b="T3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303" name="Freeform 20"/>
            <p:cNvSpPr>
              <a:spLocks noChangeArrowheads="1"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35 w 35"/>
                <a:gd name="T3" fmla="*/ 73 h 73"/>
              </a:gdLst>
              <a:ahLst/>
              <a:cxnLst/>
              <a:rect l="T0" t="T1" r="T2" b="T3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304" name="Freeform 21"/>
            <p:cNvSpPr>
              <a:spLocks noChangeArrowheads="1"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0 w 8"/>
                <a:gd name="T1" fmla="*/ 0 h 48"/>
                <a:gd name="T2" fmla="*/ 8 w 8"/>
                <a:gd name="T3" fmla="*/ 48 h 48"/>
              </a:gdLst>
              <a:ahLst/>
              <a:cxnLst/>
              <a:rect l="T0" t="T1" r="T2" b="T3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305" name="Freeform 22"/>
            <p:cNvSpPr>
              <a:spLocks noChangeArrowheads="1"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0 w 52"/>
                <a:gd name="T1" fmla="*/ 0 h 135"/>
                <a:gd name="T2" fmla="*/ 52 w 52"/>
                <a:gd name="T3" fmla="*/ 135 h 135"/>
              </a:gdLst>
              <a:ahLst/>
              <a:cxnLst/>
              <a:rect l="T0" t="T1" r="T2" b="T3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4275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54282" name="Freeform 27"/>
            <p:cNvSpPr>
              <a:spLocks noChangeArrowheads="1"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0 w 103"/>
                <a:gd name="T1" fmla="*/ 0 h 920"/>
                <a:gd name="T2" fmla="*/ 103 w 103"/>
                <a:gd name="T3" fmla="*/ 920 h 920"/>
              </a:gdLst>
              <a:ahLst/>
              <a:cxnLst/>
              <a:rect l="T0" t="T1" r="T2" b="T3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83" name="Freeform 28"/>
            <p:cNvSpPr>
              <a:spLocks noChangeArrowheads="1"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0 w 88"/>
                <a:gd name="T1" fmla="*/ 0 h 330"/>
                <a:gd name="T2" fmla="*/ 88 w 88"/>
                <a:gd name="T3" fmla="*/ 330 h 330"/>
              </a:gdLst>
              <a:ahLst/>
              <a:cxnLst/>
              <a:rect l="T0" t="T1" r="T2" b="T3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84" name="Freeform 29"/>
            <p:cNvSpPr>
              <a:spLocks noChangeArrowheads="1"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0 w 90"/>
                <a:gd name="T1" fmla="*/ 0 h 207"/>
                <a:gd name="T2" fmla="*/ 90 w 90"/>
                <a:gd name="T3" fmla="*/ 207 h 207"/>
              </a:gdLst>
              <a:ahLst/>
              <a:cxnLst/>
              <a:rect l="T0" t="T1" r="T2" b="T3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85" name="Freeform 30"/>
            <p:cNvSpPr>
              <a:spLocks noChangeArrowheads="1"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0 w 115"/>
                <a:gd name="T1" fmla="*/ 0 h 467"/>
                <a:gd name="T2" fmla="*/ 115 w 115"/>
                <a:gd name="T3" fmla="*/ 467 h 467"/>
              </a:gdLst>
              <a:ahLst/>
              <a:cxnLst/>
              <a:rect l="T0" t="T1" r="T2" b="T3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86" name="Freeform 31"/>
            <p:cNvSpPr>
              <a:spLocks noChangeArrowheads="1"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0 w 36"/>
                <a:gd name="T1" fmla="*/ 0 h 633"/>
                <a:gd name="T2" fmla="*/ 36 w 36"/>
                <a:gd name="T3" fmla="*/ 633 h 633"/>
              </a:gdLst>
              <a:ahLst/>
              <a:cxnLst/>
              <a:rect l="T0" t="T1" r="T2" b="T3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87" name="Freeform 32"/>
            <p:cNvSpPr>
              <a:spLocks noChangeArrowheads="1"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0 w 28"/>
                <a:gd name="T1" fmla="*/ 0 h 59"/>
                <a:gd name="T2" fmla="*/ 28 w 28"/>
                <a:gd name="T3" fmla="*/ 59 h 59"/>
              </a:gdLst>
              <a:ahLst/>
              <a:cxnLst/>
              <a:rect l="T0" t="T1" r="T2" b="T3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88" name="Freeform 33"/>
            <p:cNvSpPr>
              <a:spLocks noChangeArrowheads="1"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0 w 17"/>
                <a:gd name="T1" fmla="*/ 0 h 107"/>
                <a:gd name="T2" fmla="*/ 17 w 17"/>
                <a:gd name="T3" fmla="*/ 107 h 107"/>
              </a:gdLst>
              <a:ahLst/>
              <a:cxnLst/>
              <a:rect l="T0" t="T1" r="T2" b="T3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89" name="Freeform 34"/>
            <p:cNvSpPr>
              <a:spLocks noChangeArrowheads="1"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0 w 294"/>
                <a:gd name="T1" fmla="*/ 0 h 568"/>
                <a:gd name="T2" fmla="*/ 294 w 294"/>
                <a:gd name="T3" fmla="*/ 568 h 568"/>
              </a:gdLst>
              <a:ahLst/>
              <a:cxnLst/>
              <a:rect l="T0" t="T1" r="T2" b="T3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90" name="Freeform 35"/>
            <p:cNvSpPr>
              <a:spLocks noChangeArrowheads="1"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25 w 25"/>
                <a:gd name="T3" fmla="*/ 53 h 53"/>
              </a:gdLst>
              <a:ahLst/>
              <a:cxnLst/>
              <a:rect l="T0" t="T1" r="T2" b="T3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91" name="Freeform 36"/>
            <p:cNvSpPr>
              <a:spLocks noChangeArrowheads="1"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9 w 29"/>
                <a:gd name="T3" fmla="*/ 141 h 141"/>
              </a:gdLst>
              <a:ahLst/>
              <a:cxnLst/>
              <a:rect l="T0" t="T1" r="T2" b="T3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92" name="Freeform 37"/>
            <p:cNvSpPr>
              <a:spLocks noChangeArrowheads="1"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0 h 48"/>
                <a:gd name="T2" fmla="*/ 8 w 8"/>
                <a:gd name="T3" fmla="*/ 48 h 48"/>
              </a:gdLst>
              <a:ahLst/>
              <a:cxnLst/>
              <a:rect l="T0" t="T1" r="T2" b="T3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93" name="Freeform 38"/>
            <p:cNvSpPr>
              <a:spLocks noChangeArrowheads="1"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0 w 44"/>
                <a:gd name="T1" fmla="*/ 0 h 111"/>
                <a:gd name="T2" fmla="*/ 44 w 44"/>
                <a:gd name="T3" fmla="*/ 111 h 111"/>
              </a:gdLst>
              <a:ahLst/>
              <a:cxnLst/>
              <a:rect l="T0" t="T1" r="T2" b="T3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277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Клацніть, щоб редагувати стиль зразка заголовка</a:t>
            </a:r>
            <a:endParaRPr lang="en-US" smtClean="0"/>
          </a:p>
        </p:txBody>
      </p:sp>
      <p:sp>
        <p:nvSpPr>
          <p:cNvPr id="5427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Відредагуйте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0812C72-0909-4504-A427-95F7D62B0D6C}" type="datetimeFigureOut">
              <a:rPr lang="uk-UA"/>
              <a:pPr>
                <a:defRPr/>
              </a:pPr>
              <a:t>16.03.2018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000" smtClean="0">
                <a:solidFill>
                  <a:srgbClr val="FEFFFF"/>
                </a:solidFill>
                <a:latin typeface="+mn-lt"/>
              </a:defRPr>
            </a:lvl1pPr>
          </a:lstStyle>
          <a:p>
            <a:pPr>
              <a:defRPr/>
            </a:pPr>
            <a:fld id="{CE3B53C7-4A8C-4A34-BBA0-43BB13BC98B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lv.testportal.gov.ua/" TargetMode="Externa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3.jpeg"/><Relationship Id="rId4" Type="http://schemas.openxmlformats.org/officeDocument/2006/relationships/oleObject" Target="../embeddings/oleObject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48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17" Type="http://schemas.openxmlformats.org/officeDocument/2006/relationships/image" Target="../media/image68.png"/><Relationship Id="rId2" Type="http://schemas.openxmlformats.org/officeDocument/2006/relationships/image" Target="../media/image56.jpe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5" Type="http://schemas.openxmlformats.org/officeDocument/2006/relationships/image" Target="../media/image67.jpeg"/><Relationship Id="rId10" Type="http://schemas.openxmlformats.org/officeDocument/2006/relationships/image" Target="../media/image62.jpeg"/><Relationship Id="rId4" Type="http://schemas.openxmlformats.org/officeDocument/2006/relationships/image" Target="../media/image49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400" cy="2262188"/>
          </a:xfrm>
        </p:spPr>
        <p:txBody>
          <a:bodyPr/>
          <a:lstStyle/>
          <a:p>
            <a:r>
              <a:rPr lang="uk-UA" smtClean="0"/>
              <a:t>Особливості пробного ЗНО – 2018</a:t>
            </a:r>
          </a:p>
        </p:txBody>
      </p:sp>
      <p:sp>
        <p:nvSpPr>
          <p:cNvPr id="3" name="Пі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776788"/>
            <a:ext cx="8915400" cy="11271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endParaRPr lang="uk-UA"/>
          </a:p>
        </p:txBody>
      </p:sp>
      <p:pic>
        <p:nvPicPr>
          <p:cNvPr id="2048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013" y="342900"/>
            <a:ext cx="3163887" cy="157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9161463" cy="1600200"/>
          </a:xfrm>
        </p:spPr>
        <p:txBody>
          <a:bodyPr/>
          <a:lstStyle/>
          <a:p>
            <a:r>
              <a:rPr lang="uk-UA" smtClean="0"/>
              <a:t>День проведення</a:t>
            </a:r>
          </a:p>
        </p:txBody>
      </p:sp>
      <p:sp>
        <p:nvSpPr>
          <p:cNvPr id="3" name="Місце для тексту 2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914400" y="1828800"/>
            <a:ext cx="5592763" cy="22987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4000" dirty="0"/>
              <a:t>АУДИТОРНИЙ ПРОТОКОЛ </a:t>
            </a: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uk-UA" sz="4000" dirty="0"/>
              <a:t>З ІНОЗЕМНОЇ МОВИ</a:t>
            </a:r>
          </a:p>
        </p:txBody>
      </p:sp>
      <p:pic>
        <p:nvPicPr>
          <p:cNvPr id="29699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24650" y="0"/>
            <a:ext cx="4708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Місце для вмісту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14" name="Стрілка: вліво 13">
            <a:extLst>
              <a:ext uri="{FF2B5EF4-FFF2-40B4-BE49-F238E27FC236}"/>
            </a:extLst>
          </p:cNvPr>
          <p:cNvSpPr/>
          <p:nvPr/>
        </p:nvSpPr>
        <p:spPr>
          <a:xfrm rot="20495063">
            <a:off x="9820275" y="1949450"/>
            <a:ext cx="1270000" cy="14128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9161463" cy="1600200"/>
          </a:xfrm>
        </p:spPr>
        <p:txBody>
          <a:bodyPr/>
          <a:lstStyle/>
          <a:p>
            <a:endParaRPr lang="uk-UA" smtClean="0"/>
          </a:p>
        </p:txBody>
      </p:sp>
      <p:sp>
        <p:nvSpPr>
          <p:cNvPr id="30722" name="Місце для тексту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30723" name="Місце для вмісту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30724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51638" y="0"/>
            <a:ext cx="51704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050" y="-65088"/>
            <a:ext cx="5391150" cy="698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276225"/>
            <a:ext cx="8912225" cy="128111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День проведення</a:t>
            </a:r>
            <a:b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uk-UA" i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отримати: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uk-UA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746" name="Місце для вмісту 2"/>
          <p:cNvSpPr>
            <a:spLocks noGrp="1"/>
          </p:cNvSpPr>
          <p:nvPr>
            <p:ph idx="1"/>
          </p:nvPr>
        </p:nvSpPr>
        <p:spPr>
          <a:xfrm>
            <a:off x="1293813" y="1833563"/>
            <a:ext cx="8915400" cy="3778250"/>
          </a:xfrm>
        </p:spPr>
        <p:txBody>
          <a:bodyPr/>
          <a:lstStyle/>
          <a:p>
            <a:r>
              <a:rPr lang="uk-UA" sz="3200" smtClean="0"/>
              <a:t>Наліпки на робочі</a:t>
            </a:r>
            <a:br>
              <a:rPr lang="uk-UA" sz="3200" smtClean="0"/>
            </a:br>
            <a:r>
              <a:rPr lang="uk-UA" sz="3200" smtClean="0"/>
              <a:t> місця учасників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198563" y="4384675"/>
            <a:ext cx="5484812" cy="922338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u="sng" dirty="0">
                <a:solidFill>
                  <a:srgbClr val="FF0000"/>
                </a:solidFill>
                <a:latin typeface="+mn-lt"/>
              </a:rPr>
              <a:t>Сертифікаційне: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</a:rPr>
              <a:t>На робочих місцях учасників вписано номер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u="sng" dirty="0">
                <a:latin typeface="+mn-lt"/>
              </a:rPr>
              <a:t>Сертифіката</a:t>
            </a:r>
          </a:p>
        </p:txBody>
      </p:sp>
      <p:pic>
        <p:nvPicPr>
          <p:cNvPr id="31748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81850" y="0"/>
            <a:ext cx="4840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трілка: вліво 6">
            <a:extLst>
              <a:ext uri="{FF2B5EF4-FFF2-40B4-BE49-F238E27FC236}"/>
            </a:extLst>
          </p:cNvPr>
          <p:cNvSpPr/>
          <p:nvPr/>
        </p:nvSpPr>
        <p:spPr>
          <a:xfrm rot="20495063">
            <a:off x="11271250" y="474663"/>
            <a:ext cx="762000" cy="539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uk-UA" smtClean="0"/>
          </a:p>
        </p:txBody>
      </p:sp>
      <p:pic>
        <p:nvPicPr>
          <p:cNvPr id="32770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4463" y="158750"/>
            <a:ext cx="8048625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Рисунок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750" y="2263775"/>
            <a:ext cx="7078663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Місце для вмісту 1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uk-UA" smtClean="0"/>
          </a:p>
        </p:txBody>
      </p:sp>
      <p:sp>
        <p:nvSpPr>
          <p:cNvPr id="14" name="Стрелка вправо 2">
            <a:extLst>
              <a:ext uri="{FF2B5EF4-FFF2-40B4-BE49-F238E27FC236}"/>
            </a:extLst>
          </p:cNvPr>
          <p:cNvSpPr/>
          <p:nvPr/>
        </p:nvSpPr>
        <p:spPr>
          <a:xfrm>
            <a:off x="3717925" y="254000"/>
            <a:ext cx="1333500" cy="227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трелка вправо 2">
            <a:extLst>
              <a:ext uri="{FF2B5EF4-FFF2-40B4-BE49-F238E27FC236}"/>
            </a:extLst>
          </p:cNvPr>
          <p:cNvSpPr/>
          <p:nvPr/>
        </p:nvSpPr>
        <p:spPr>
          <a:xfrm>
            <a:off x="5434013" y="2538413"/>
            <a:ext cx="661987" cy="195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2775" name="Picture 2" descr="Картинки по запросу годинни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9713" y="21336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uk-UA" smtClean="0"/>
          </a:p>
        </p:txBody>
      </p:sp>
      <p:sp>
        <p:nvSpPr>
          <p:cNvPr id="33794" name="Місце для вмісту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uk-UA" smtClean="0"/>
          </a:p>
        </p:txBody>
      </p:sp>
      <p:pic>
        <p:nvPicPr>
          <p:cNvPr id="3379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3300" y="320675"/>
            <a:ext cx="11090275" cy="582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 сполучна лінія 5">
            <a:extLst>
              <a:ext uri="{FF2B5EF4-FFF2-40B4-BE49-F238E27FC236}"/>
            </a:extLst>
          </p:cNvPr>
          <p:cNvCxnSpPr/>
          <p:nvPr/>
        </p:nvCxnSpPr>
        <p:spPr>
          <a:xfrm>
            <a:off x="1695450" y="4341813"/>
            <a:ext cx="980916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1971675" y="203200"/>
            <a:ext cx="8910638" cy="730250"/>
          </a:xfrm>
        </p:spPr>
        <p:txBody>
          <a:bodyPr/>
          <a:lstStyle/>
          <a:p>
            <a:r>
              <a:rPr lang="uk-UA" smtClean="0">
                <a:solidFill>
                  <a:srgbClr val="FF0000"/>
                </a:solidFill>
              </a:rPr>
              <a:t>10.00 – 10.15</a:t>
            </a:r>
          </a:p>
        </p:txBody>
      </p:sp>
      <p:sp>
        <p:nvSpPr>
          <p:cNvPr id="34818" name="Місце для вмісту 2"/>
          <p:cNvSpPr>
            <a:spLocks noGrp="1"/>
          </p:cNvSpPr>
          <p:nvPr>
            <p:ph idx="1"/>
          </p:nvPr>
        </p:nvSpPr>
        <p:spPr>
          <a:xfrm>
            <a:off x="292100" y="1314450"/>
            <a:ext cx="11212513" cy="5543550"/>
          </a:xfrm>
        </p:spPr>
        <p:txBody>
          <a:bodyPr/>
          <a:lstStyle/>
          <a:p>
            <a:r>
              <a:rPr lang="uk-UA" sz="2400" b="1" smtClean="0"/>
              <a:t>Перевірити </a:t>
            </a:r>
            <a:r>
              <a:rPr lang="uk-UA" sz="2400" smtClean="0"/>
              <a:t>готовність аудиторії до проведення пробного зовнішнього незалежного оцінювання </a:t>
            </a:r>
          </a:p>
          <a:p>
            <a:r>
              <a:rPr lang="uk-UA" sz="2400" b="1" smtClean="0"/>
              <a:t>Переконатися </a:t>
            </a:r>
            <a:r>
              <a:rPr lang="uk-UA" sz="2400" smtClean="0"/>
              <a:t>у відсутності факторів, що можуть негативно вплинути на об’єктивність проведення пробного зовнішнього оцінювання.</a:t>
            </a:r>
          </a:p>
        </p:txBody>
      </p:sp>
      <p:pic>
        <p:nvPicPr>
          <p:cNvPr id="34819" name="Рисунок 3"/>
          <p:cNvPicPr>
            <a:picLocks noChangeAspect="1"/>
          </p:cNvPicPr>
          <p:nvPr/>
        </p:nvPicPr>
        <p:blipFill>
          <a:blip r:embed="rId2"/>
          <a:srcRect b="10378"/>
          <a:stretch>
            <a:fillRect/>
          </a:stretch>
        </p:blipFill>
        <p:spPr bwMode="auto">
          <a:xfrm>
            <a:off x="6096000" y="3394075"/>
            <a:ext cx="4343400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/>
            </a:extLst>
          </p:cNvPr>
          <p:cNvSpPr txBox="1"/>
          <p:nvPr/>
        </p:nvSpPr>
        <p:spPr>
          <a:xfrm>
            <a:off x="949325" y="3736975"/>
            <a:ext cx="4660900" cy="267811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u="sng" dirty="0"/>
              <a:t>ППТ - ІНОЗЕМНОЇ МОВИ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/>
              <a:t>Підготувати</a:t>
            </a:r>
            <a:r>
              <a:rPr lang="uk-UA" sz="2400" dirty="0"/>
              <a:t> (увімкнути) пристрій для програвання аудіо-компакт-дисків зі звуковим записом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3" name="Місце для тексту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638" y="315913"/>
            <a:ext cx="4400550" cy="57626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uk-UA" b="1" dirty="0"/>
              <a:t>Звірити</a:t>
            </a:r>
            <a:r>
              <a:rPr lang="uk-UA" dirty="0"/>
              <a:t> час на годиннику</a:t>
            </a:r>
          </a:p>
        </p:txBody>
      </p:sp>
      <p:sp>
        <p:nvSpPr>
          <p:cNvPr id="35843" name="Місце для вмісту 3"/>
          <p:cNvSpPr>
            <a:spLocks noGrp="1"/>
          </p:cNvSpPr>
          <p:nvPr>
            <p:ph sz="half" idx="2"/>
          </p:nvPr>
        </p:nvSpPr>
        <p:spPr>
          <a:xfrm>
            <a:off x="2589213" y="2549525"/>
            <a:ext cx="4343400" cy="3352800"/>
          </a:xfrm>
        </p:spPr>
        <p:txBody>
          <a:bodyPr/>
          <a:lstStyle/>
          <a:p>
            <a:endParaRPr lang="uk-UA" smtClean="0"/>
          </a:p>
        </p:txBody>
      </p:sp>
      <p:sp>
        <p:nvSpPr>
          <p:cNvPr id="5" name="Місце для тексту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30813" y="163513"/>
            <a:ext cx="6559550" cy="72866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uk-UA" b="1" dirty="0"/>
              <a:t>Розмістити</a:t>
            </a:r>
            <a:r>
              <a:rPr lang="uk-UA" dirty="0"/>
              <a:t> </a:t>
            </a:r>
            <a:r>
              <a:rPr lang="uk-UA" sz="3200" u="sng" dirty="0"/>
              <a:t>на (біля) </a:t>
            </a:r>
            <a:r>
              <a:rPr lang="uk-UA" dirty="0"/>
              <a:t>вхідних дверей до аудиторії </a:t>
            </a:r>
            <a:r>
              <a:rPr lang="uk-UA" i="1" dirty="0"/>
              <a:t>Аудиторний список</a:t>
            </a:r>
          </a:p>
        </p:txBody>
      </p:sp>
      <p:sp>
        <p:nvSpPr>
          <p:cNvPr id="35845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7167563" y="2546350"/>
            <a:ext cx="4338637" cy="3352800"/>
          </a:xfrm>
        </p:spPr>
        <p:txBody>
          <a:bodyPr/>
          <a:lstStyle/>
          <a:p>
            <a:endParaRPr lang="uk-UA" smtClean="0"/>
          </a:p>
        </p:txBody>
      </p:sp>
      <p:pic>
        <p:nvPicPr>
          <p:cNvPr id="35846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212975"/>
            <a:ext cx="3811588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07275" y="955675"/>
            <a:ext cx="4384675" cy="590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7650" y="0"/>
            <a:ext cx="10475913" cy="128111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Зробити (**) 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 дошці відповідні записи. Тексти записів, а також зразок їх розміщення подано в кінці Технологічної карти старшого інструктора (інструктора).</a:t>
            </a:r>
            <a:b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uk-UA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6866" name="Місце для вмісту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uk-UA" smtClean="0"/>
          </a:p>
        </p:txBody>
      </p:sp>
      <p:pic>
        <p:nvPicPr>
          <p:cNvPr id="3686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7588" y="2273300"/>
            <a:ext cx="10177462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000" y="0"/>
            <a:ext cx="10340975" cy="128111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Наклеїти (**) </a:t>
            </a:r>
            <a:r>
              <a:rPr lang="uk-UA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 робочі місця учасників пробного зовнішнього незалежного оцінювання (далі – учасники) індивідуальні паперові наліпки відповідно до однієї з поданих нижче схем.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uk-UA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7890" name="Місце для вмісту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uk-UA" smtClean="0"/>
          </a:p>
        </p:txBody>
      </p:sp>
      <p:pic>
        <p:nvPicPr>
          <p:cNvPr id="3789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5300" y="639763"/>
            <a:ext cx="8469313" cy="615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uk-UA" smtClean="0"/>
          </a:p>
        </p:txBody>
      </p:sp>
      <p:sp>
        <p:nvSpPr>
          <p:cNvPr id="38914" name="Місце для вмісту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uk-UA" smtClean="0"/>
          </a:p>
        </p:txBody>
      </p:sp>
      <p:pic>
        <p:nvPicPr>
          <p:cNvPr id="3891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1600" y="0"/>
            <a:ext cx="7851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 зі стрілкою 6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276475" y="3962400"/>
            <a:ext cx="2533650" cy="2200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>
            <a:extLst>
              <a:ext uri="{FF2B5EF4-FFF2-40B4-BE49-F238E27FC236}"/>
            </a:extLst>
          </p:cNvPr>
          <p:cNvSpPr/>
          <p:nvPr/>
        </p:nvSpPr>
        <p:spPr>
          <a:xfrm>
            <a:off x="10048875" y="0"/>
            <a:ext cx="1228725" cy="5143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8" name="TextBox 7">
            <a:extLst>
              <a:ext uri="{FF2B5EF4-FFF2-40B4-BE49-F238E27FC236}"/>
            </a:extLst>
          </p:cNvPr>
          <p:cNvSpPr txBox="1"/>
          <p:nvPr/>
        </p:nvSpPr>
        <p:spPr>
          <a:xfrm>
            <a:off x="60325" y="2762250"/>
            <a:ext cx="4119563" cy="12001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u="sng" dirty="0"/>
              <a:t>ППТ - ІНОЗЕМНОЇ МОВИ</a:t>
            </a:r>
          </a:p>
        </p:txBody>
      </p:sp>
      <p:cxnSp>
        <p:nvCxnSpPr>
          <p:cNvPr id="6" name="Пряма сполучна лінія 5">
            <a:extLst>
              <a:ext uri="{FF2B5EF4-FFF2-40B4-BE49-F238E27FC236}"/>
            </a:extLst>
          </p:cNvPr>
          <p:cNvCxnSpPr/>
          <p:nvPr/>
        </p:nvCxnSpPr>
        <p:spPr>
          <a:xfrm flipH="1">
            <a:off x="9561513" y="417513"/>
            <a:ext cx="1943100" cy="53879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 сполучна лінія 10">
            <a:extLst>
              <a:ext uri="{FF2B5EF4-FFF2-40B4-BE49-F238E27FC236}"/>
            </a:extLst>
          </p:cNvPr>
          <p:cNvCxnSpPr/>
          <p:nvPr/>
        </p:nvCxnSpPr>
        <p:spPr>
          <a:xfrm>
            <a:off x="9599613" y="514350"/>
            <a:ext cx="1905000" cy="528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1100" y="0"/>
            <a:ext cx="8915400" cy="9858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altLang="uk-UA" sz="2000" dirty="0">
                <a:solidFill>
                  <a:schemeClr val="tx1"/>
                </a:solidFill>
              </a:rPr>
              <a:t>Наказ МОН України від </a:t>
            </a:r>
            <a:r>
              <a:rPr lang="en-US" altLang="uk-UA" sz="2000" dirty="0">
                <a:solidFill>
                  <a:schemeClr val="tx1"/>
                </a:solidFill>
              </a:rPr>
              <a:t> </a:t>
            </a:r>
            <a:r>
              <a:rPr lang="en-US" altLang="uk-UA" sz="2000" b="1" dirty="0">
                <a:solidFill>
                  <a:schemeClr val="tx1"/>
                </a:solidFill>
              </a:rPr>
              <a:t>19.</a:t>
            </a:r>
            <a:r>
              <a:rPr lang="uk-UA" altLang="uk-UA" sz="2000" b="1" dirty="0">
                <a:solidFill>
                  <a:schemeClr val="tx1"/>
                </a:solidFill>
              </a:rPr>
              <a:t>09.2017 № 1287 </a:t>
            </a:r>
            <a:r>
              <a:rPr lang="uk-UA" altLang="uk-UA" sz="1800" dirty="0">
                <a:solidFill>
                  <a:schemeClr val="tx1"/>
                </a:solidFill>
              </a:rPr>
              <a:t>«Про затвердження Календарного плану підготовки та проведення в 2018 році зовнішнього незалежного оцінювання результатів навчання, здобутих на основі повної загальної середньої освіти»</a:t>
            </a:r>
            <a:endParaRPr lang="ru-RU" altLang="uk-UA" sz="1800" dirty="0">
              <a:solidFill>
                <a:schemeClr val="tx1"/>
              </a:solidFill>
            </a:endParaRP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47688" y="1358900"/>
            <a:ext cx="3776662" cy="3657600"/>
          </a:xfrm>
        </p:spPr>
        <p:txBody>
          <a:bodyPr/>
          <a:lstStyle/>
          <a:p>
            <a:r>
              <a:rPr lang="uk-UA" altLang="uk-UA" smtClean="0"/>
              <a:t>Реєстрація: </a:t>
            </a:r>
          </a:p>
          <a:p>
            <a:pPr>
              <a:buFontTx/>
              <a:buNone/>
            </a:pPr>
            <a:r>
              <a:rPr lang="uk-UA" altLang="uk-UA" sz="2400" u="sng" smtClean="0"/>
              <a:t>06.02. –  19.03.2018 р.</a:t>
            </a:r>
          </a:p>
          <a:p>
            <a:endParaRPr lang="ru-RU" altLang="uk-UA" smtClean="0"/>
          </a:p>
        </p:txBody>
      </p:sp>
      <p:graphicFrame>
        <p:nvGraphicFramePr>
          <p:cNvPr id="72708" name="Group 4"/>
          <p:cNvGraphicFramePr>
            <a:graphicFrameLocks noGrp="1"/>
          </p:cNvGraphicFramePr>
          <p:nvPr>
            <p:ph sz="half" idx="2"/>
          </p:nvPr>
        </p:nvGraphicFramePr>
        <p:xfrm>
          <a:off x="3870325" y="985838"/>
          <a:ext cx="8115300" cy="5767387"/>
        </p:xfrm>
        <a:graphic>
          <a:graphicData uri="http://schemas.openxmlformats.org/drawingml/2006/table">
            <a:tbl>
              <a:tblPr/>
              <a:tblGrid>
                <a:gridCol w="6251500">
                  <a:extLst>
                    <a:ext uri="{9D8B030D-6E8A-4147-A177-3AD203B41FA5}"/>
                  </a:extLst>
                </a:gridCol>
                <a:gridCol w="1862690">
                  <a:extLst>
                    <a:ext uri="{9D8B030D-6E8A-4147-A177-3AD203B41FA5}"/>
                  </a:extLst>
                </a:gridCol>
              </a:tblGrid>
              <a:tr h="5523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altLang="uk-UA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Математика</a:t>
                      </a:r>
                      <a:endParaRPr kumimoji="0" lang="ru-RU" altLang="uk-UA" sz="2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22.05</a:t>
                      </a:r>
                      <a:endParaRPr kumimoji="0" lang="ru-RU" altLang="uk-UA" sz="2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5233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Українська мова і література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24.05</a:t>
                      </a:r>
                      <a:endParaRPr kumimoji="0" lang="ru-RU" altLang="uk-UA" sz="2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84891">
                <a:tc>
                  <a:txBody>
                    <a:bodyPr/>
                    <a:lstStyle/>
                    <a:p>
                      <a:r>
                        <a:rPr lang="uk-UA" sz="2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Іспанська мова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29.05</a:t>
                      </a:r>
                      <a:endParaRPr kumimoji="0" lang="ru-RU" altLang="uk-UA" sz="2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848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Німецька мова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29.05</a:t>
                      </a:r>
                      <a:endParaRPr kumimoji="0" lang="ru-RU" altLang="uk-UA" sz="2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848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Французька мова</a:t>
                      </a:r>
                      <a:endParaRPr kumimoji="0" lang="ru-RU" altLang="uk-UA" sz="2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29.05</a:t>
                      </a:r>
                      <a:endParaRPr kumimoji="0" lang="ru-RU" altLang="uk-UA" sz="2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848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Англійська мова</a:t>
                      </a:r>
                      <a:endParaRPr kumimoji="0" lang="ru-RU" altLang="uk-UA" sz="2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01.06</a:t>
                      </a:r>
                      <a:endParaRPr kumimoji="0" lang="ru-RU" altLang="uk-UA" sz="2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848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Біологія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04.06</a:t>
                      </a:r>
                      <a:endParaRPr kumimoji="0" lang="ru-RU" altLang="uk-UA" sz="2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848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Історія України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06.06</a:t>
                      </a:r>
                      <a:endParaRPr kumimoji="0" lang="ru-RU" altLang="uk-UA" sz="2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848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altLang="uk-UA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Географія</a:t>
                      </a:r>
                      <a:endParaRPr kumimoji="0" lang="ru-RU" altLang="uk-UA" sz="2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08.06</a:t>
                      </a:r>
                      <a:endParaRPr kumimoji="0" lang="ru-RU" altLang="uk-UA" sz="2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848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Фізика</a:t>
                      </a:r>
                      <a:endParaRPr kumimoji="0" lang="ru-RU" altLang="uk-UA" sz="2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11.06</a:t>
                      </a:r>
                      <a:endParaRPr kumimoji="0" lang="ru-RU" altLang="uk-UA" sz="2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848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Хімія</a:t>
                      </a:r>
                      <a:endParaRPr kumimoji="0" lang="ru-RU" altLang="uk-UA" sz="2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13.06</a:t>
                      </a:r>
                      <a:endParaRPr kumimoji="0" lang="ru-RU" altLang="uk-UA" sz="2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/>
            </a:extLst>
          </p:cNvPr>
          <p:cNvSpPr txBox="1"/>
          <p:nvPr/>
        </p:nvSpPr>
        <p:spPr>
          <a:xfrm rot="18979444">
            <a:off x="-115888" y="4400550"/>
            <a:ext cx="4137026" cy="4619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/>
              <a:t>Основна сесія ЗНО-2018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algn="ctr"/>
            <a:r>
              <a:rPr lang="uk-UA" altLang="uk-UA" smtClean="0">
                <a:solidFill>
                  <a:srgbClr val="FF0000"/>
                </a:solidFill>
              </a:rPr>
              <a:t>Для чергових !!!!!!</a:t>
            </a:r>
            <a:r>
              <a:rPr lang="en-US" altLang="uk-UA" smtClean="0"/>
              <a:t/>
            </a:r>
            <a:br>
              <a:rPr lang="en-US" altLang="uk-UA" smtClean="0"/>
            </a:br>
            <a:r>
              <a:rPr lang="uk-UA" altLang="uk-UA" smtClean="0"/>
              <a:t>Допуск учасників (10.15-10.50)</a:t>
            </a:r>
          </a:p>
        </p:txBody>
      </p:sp>
      <p:sp>
        <p:nvSpPr>
          <p:cNvPr id="39938" name="Місце для вмісту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r>
              <a:rPr lang="uk-UA" altLang="uk-UA" smtClean="0"/>
              <a:t>На пробному ліберально</a:t>
            </a:r>
          </a:p>
          <a:p>
            <a:r>
              <a:rPr lang="uk-UA" altLang="uk-UA" smtClean="0"/>
              <a:t>Паспорт (свідоцтво про народження) чи ін.</a:t>
            </a:r>
          </a:p>
          <a:p>
            <a:r>
              <a:rPr lang="uk-UA" altLang="uk-UA" i="1" smtClean="0">
                <a:solidFill>
                  <a:srgbClr val="0070C0"/>
                </a:solidFill>
              </a:rPr>
              <a:t>Запрошення</a:t>
            </a:r>
          </a:p>
        </p:txBody>
      </p:sp>
      <p:pic>
        <p:nvPicPr>
          <p:cNvPr id="3993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2886075"/>
            <a:ext cx="494982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2" descr="Картинки по запросу ID картка"/>
          <p:cNvPicPr>
            <a:picLocks noChangeAspect="1" noChangeArrowheads="1"/>
          </p:cNvPicPr>
          <p:nvPr/>
        </p:nvPicPr>
        <p:blipFill>
          <a:blip r:embed="rId3"/>
          <a:srcRect l="3575" t="3867" r="3354" b="5016"/>
          <a:stretch>
            <a:fillRect/>
          </a:stretch>
        </p:blipFill>
        <p:spPr bwMode="auto">
          <a:xfrm>
            <a:off x="889000" y="3806825"/>
            <a:ext cx="391795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>
          <a:xfrm>
            <a:off x="1801813" y="160338"/>
            <a:ext cx="9836150" cy="1281112"/>
          </a:xfrm>
        </p:spPr>
        <p:txBody>
          <a:bodyPr/>
          <a:lstStyle/>
          <a:p>
            <a:r>
              <a:rPr lang="uk-UA" sz="2400" b="1" smtClean="0"/>
              <a:t>Організувати (**) </a:t>
            </a:r>
            <a:r>
              <a:rPr lang="uk-UA" sz="2400" smtClean="0"/>
              <a:t>відповідно до Аудиторного списку вхід учасників до аудиторії,</a:t>
            </a:r>
            <a:r>
              <a:rPr lang="uk-UA" sz="2400" b="1" smtClean="0"/>
              <a:t> ідентифікуючи </a:t>
            </a:r>
            <a:r>
              <a:rPr lang="uk-UA" sz="2400" smtClean="0"/>
              <a:t> їх</a:t>
            </a:r>
            <a:r>
              <a:rPr lang="uk-UA" sz="2400" b="1" smtClean="0"/>
              <a:t> </a:t>
            </a:r>
            <a:r>
              <a:rPr lang="uk-UA" sz="2400" smtClean="0"/>
              <a:t>за паспортом або іншим документом, що посвідчує особу.</a:t>
            </a:r>
            <a:br>
              <a:rPr lang="uk-UA" sz="2400" smtClean="0"/>
            </a:br>
            <a:endParaRPr lang="uk-UA" altLang="uk-UA" sz="2400" smtClean="0"/>
          </a:p>
        </p:txBody>
      </p:sp>
      <p:sp>
        <p:nvSpPr>
          <p:cNvPr id="40962" name="Місце для вмісту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r>
              <a:rPr lang="uk-UA" altLang="uk-UA" smtClean="0"/>
              <a:t>На пробному ліберально</a:t>
            </a:r>
          </a:p>
          <a:p>
            <a:r>
              <a:rPr lang="uk-UA" altLang="uk-UA" smtClean="0"/>
              <a:t>Паспорт (свідоцтво про народження) чи ін.</a:t>
            </a:r>
          </a:p>
          <a:p>
            <a:r>
              <a:rPr lang="uk-UA" altLang="uk-UA" i="1" smtClean="0">
                <a:solidFill>
                  <a:srgbClr val="0070C0"/>
                </a:solidFill>
              </a:rPr>
              <a:t>Запрошення</a:t>
            </a:r>
          </a:p>
        </p:txBody>
      </p:sp>
      <p:pic>
        <p:nvPicPr>
          <p:cNvPr id="4096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9888" y="2962275"/>
            <a:ext cx="494982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Box 2"/>
          <p:cNvSpPr txBox="1">
            <a:spLocks noChangeArrowheads="1"/>
          </p:cNvSpPr>
          <p:nvPr/>
        </p:nvSpPr>
        <p:spPr bwMode="auto">
          <a:xfrm>
            <a:off x="639763" y="1589088"/>
            <a:ext cx="17922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entury Gothic" pitchFamily="34" charset="0"/>
              </a:rPr>
              <a:t>10.15 – 11.00</a:t>
            </a:r>
            <a:endParaRPr lang="uk-UA" b="1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40965" name="Picture 2" descr="Картинки по запросу ID картка"/>
          <p:cNvPicPr>
            <a:picLocks noChangeAspect="1" noChangeArrowheads="1"/>
          </p:cNvPicPr>
          <p:nvPr/>
        </p:nvPicPr>
        <p:blipFill>
          <a:blip r:embed="rId3"/>
          <a:srcRect l="3575" t="3867" r="3354" b="5016"/>
          <a:stretch>
            <a:fillRect/>
          </a:stretch>
        </p:blipFill>
        <p:spPr bwMode="auto">
          <a:xfrm>
            <a:off x="1457325" y="3902075"/>
            <a:ext cx="391795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/>
          </p:cNvSpPr>
          <p:nvPr>
            <p:ph type="title" idx="4294967295"/>
          </p:nvPr>
        </p:nvSpPr>
        <p:spPr>
          <a:xfrm>
            <a:off x="466725" y="90488"/>
            <a:ext cx="10217150" cy="646112"/>
          </a:xfrm>
        </p:spPr>
        <p:txBody>
          <a:bodyPr/>
          <a:lstStyle/>
          <a:p>
            <a:r>
              <a:rPr lang="uk-UA" sz="3200" smtClean="0">
                <a:solidFill>
                  <a:srgbClr val="FF0000"/>
                </a:solidFill>
              </a:rPr>
              <a:t>10.15 – 11.00</a:t>
            </a:r>
            <a:endParaRPr lang="uk-UA" sz="3200" smtClean="0"/>
          </a:p>
        </p:txBody>
      </p:sp>
      <p:sp>
        <p:nvSpPr>
          <p:cNvPr id="37890" name="Rectangle 3"/>
          <p:cNvSpPr>
            <a:spLocks noGrp="1"/>
          </p:cNvSpPr>
          <p:nvPr>
            <p:ph type="body" idx="4294967295"/>
          </p:nvPr>
        </p:nvSpPr>
        <p:spPr>
          <a:xfrm>
            <a:off x="1616075" y="736600"/>
            <a:ext cx="10526713" cy="3886200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Попередити (**) учасників про необхідність залишити речі, що не передбачені процедурою проведення пробного зовнішнього оцінювання </a:t>
            </a: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(верхній одяг, парасольки, сумки, книжки, калькулятори, вимкнуті мобільні телефони, інші засоби зв'язку, пристрої зчитування, обробки, збереження та відтворення інформації, а також окремі елементи, які можуть бути складовими відповідних технічних засобів чи пристроїв, друковані або рукописні матеріали), </a:t>
            </a:r>
            <a:r>
              <a:rPr lang="uk-U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 відведеному для цього місці в аудиторії.</a:t>
            </a:r>
            <a:endParaRPr lang="uk-UA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uk-UA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1987" name="Picture 6" descr="no-us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09150" y="4900613"/>
            <a:ext cx="2063750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Рисунок 5" descr="фот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9575" y="4829175"/>
            <a:ext cx="20288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Рисунок 3" descr="наушники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0025" y="4900613"/>
            <a:ext cx="1957388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Рисунок 2" descr="книг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45375" y="4900613"/>
            <a:ext cx="1957388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Рисунок 1" descr="телефон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6725" y="4829175"/>
            <a:ext cx="20288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13" y="180975"/>
            <a:ext cx="11860212" cy="67945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800" b="1" dirty="0"/>
              <a:t>Забороняється пересаджувати учасника на інше місце!!!!</a:t>
            </a:r>
          </a:p>
        </p:txBody>
      </p:sp>
      <p:sp>
        <p:nvSpPr>
          <p:cNvPr id="43010" name="Місце для вмісту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uk-UA" smtClean="0"/>
          </a:p>
        </p:txBody>
      </p:sp>
      <p:pic>
        <p:nvPicPr>
          <p:cNvPr id="43011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" y="1160463"/>
            <a:ext cx="6816725" cy="491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5850" y="6178550"/>
            <a:ext cx="321945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3300" y="728663"/>
            <a:ext cx="4729163" cy="612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3" y="295275"/>
            <a:ext cx="8912225" cy="619125"/>
          </a:xfrm>
        </p:spPr>
        <p:txBody>
          <a:bodyPr rtlCol="0"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uk-UA" dirty="0">
                <a:solidFill>
                  <a:srgbClr val="FF0000"/>
                </a:solidFill>
              </a:rPr>
              <a:t>10.30 – 11.00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190500"/>
            <a:ext cx="11990388" cy="6118225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 приміщенні, де проходила нарада: </a:t>
            </a: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endParaRPr lang="uk-UA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переконатися (*) </a:t>
            </a: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неушкодженості опломбованого(</a:t>
            </a:r>
            <a:r>
              <a:rPr lang="uk-UA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их</a:t>
            </a: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контейнера(</a:t>
            </a:r>
            <a:r>
              <a:rPr lang="uk-UA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ів</a:t>
            </a: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з аудиторними пакетами;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отримати (*) </a:t>
            </a: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аудиторний</a:t>
            </a:r>
            <a:r>
              <a:rPr lang="uk-U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пакет;</a:t>
            </a:r>
          </a:p>
        </p:txBody>
      </p:sp>
      <p:pic>
        <p:nvPicPr>
          <p:cNvPr id="4403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1375" y="2767013"/>
            <a:ext cx="4467225" cy="390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1813" y="2014538"/>
            <a:ext cx="3560762" cy="454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3" y="295275"/>
            <a:ext cx="8912225" cy="619125"/>
          </a:xfrm>
        </p:spPr>
        <p:txBody>
          <a:bodyPr rtlCol="0"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uk-UA" dirty="0">
                <a:solidFill>
                  <a:srgbClr val="FF0000"/>
                </a:solidFill>
              </a:rPr>
              <a:t>10.30 – 11.00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01613" y="1096963"/>
            <a:ext cx="11990387" cy="5761037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 приміщенні, де проходила нарада:</a:t>
            </a: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endParaRPr lang="uk-UA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пересвідчитися (*)</a:t>
            </a: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що дані, зазначені в Аудиторному протоколі, відповідають даним, указаним на лицьовому боці аудиторного пакета;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uk-UA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засвідчити (*) </a:t>
            </a: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підписом факт отримання неушкодженого аудиторного пакета у Відомості видачі/приймання аудиторних пакетів.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uk-UA" smtClean="0"/>
          </a:p>
        </p:txBody>
      </p:sp>
      <p:pic>
        <p:nvPicPr>
          <p:cNvPr id="46082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388" y="153988"/>
            <a:ext cx="10445750" cy="652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Місце для вмісту 8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uk-UA" smtClean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117475"/>
            <a:ext cx="10569575" cy="547688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>
                <a:solidFill>
                  <a:schemeClr val="tx1"/>
                </a:solidFill>
              </a:rPr>
              <a:t>Робота в аудиторії 									11.00 – 11.30</a:t>
            </a:r>
          </a:p>
        </p:txBody>
      </p:sp>
      <p:sp>
        <p:nvSpPr>
          <p:cNvPr id="47106" name="Місце для вмісту 2"/>
          <p:cNvSpPr>
            <a:spLocks noGrp="1"/>
          </p:cNvSpPr>
          <p:nvPr>
            <p:ph idx="1"/>
          </p:nvPr>
        </p:nvSpPr>
        <p:spPr>
          <a:xfrm>
            <a:off x="1198563" y="746125"/>
            <a:ext cx="10360025" cy="3070225"/>
          </a:xfrm>
        </p:spPr>
        <p:txBody>
          <a:bodyPr/>
          <a:lstStyle/>
          <a:p>
            <a:r>
              <a:rPr lang="uk-UA" sz="3200" b="1" smtClean="0"/>
              <a:t>Перевірити (*)</a:t>
            </a:r>
            <a:r>
              <a:rPr lang="uk-UA" sz="3200" smtClean="0"/>
              <a:t> явку учасників, зачитавши список, поданий в Аудиторному протоколі.</a:t>
            </a:r>
          </a:p>
          <a:p>
            <a:r>
              <a:rPr lang="uk-UA" sz="2800" b="1" smtClean="0"/>
              <a:t>Перевірити (*) </a:t>
            </a:r>
            <a:r>
              <a:rPr lang="uk-UA" sz="2800" smtClean="0"/>
              <a:t>правильність розсадки учасників та зробити відповідні записи в Аудиторному протоколі</a:t>
            </a:r>
          </a:p>
          <a:p>
            <a:endParaRPr lang="uk-UA" smtClean="0"/>
          </a:p>
        </p:txBody>
      </p:sp>
      <p:pic>
        <p:nvPicPr>
          <p:cNvPr id="4710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" y="2963863"/>
            <a:ext cx="10266363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 сполучна лінія 5">
            <a:extLst>
              <a:ext uri="{FF2B5EF4-FFF2-40B4-BE49-F238E27FC236}"/>
            </a:extLst>
          </p:cNvPr>
          <p:cNvCxnSpPr/>
          <p:nvPr/>
        </p:nvCxnSpPr>
        <p:spPr>
          <a:xfrm>
            <a:off x="6542088" y="4537075"/>
            <a:ext cx="169862" cy="2127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 сполучна лінія 7">
            <a:extLst>
              <a:ext uri="{FF2B5EF4-FFF2-40B4-BE49-F238E27FC236}"/>
            </a:extLst>
          </p:cNvPr>
          <p:cNvCxnSpPr/>
          <p:nvPr/>
        </p:nvCxnSpPr>
        <p:spPr>
          <a:xfrm flipH="1">
            <a:off x="6746875" y="4545013"/>
            <a:ext cx="160338" cy="19526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uk-UA" smtClean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47688" y="1905000"/>
            <a:ext cx="8915400" cy="37782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Зробити (**)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відмітки про відсутніх учасників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Аудиторному списку, що розміщений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біля входу до аудиторії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813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8888" y="0"/>
            <a:ext cx="5853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9410700" y="4873625"/>
            <a:ext cx="2689225" cy="7731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48133" name="TextBox 5"/>
          <p:cNvSpPr txBox="1">
            <a:spLocks noChangeArrowheads="1"/>
          </p:cNvSpPr>
          <p:nvPr/>
        </p:nvSpPr>
        <p:spPr bwMode="auto">
          <a:xfrm>
            <a:off x="1517650" y="4003675"/>
            <a:ext cx="2673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entury Gothic" pitchFamily="34" charset="0"/>
              </a:rPr>
              <a:t>11.00 – 11.30</a:t>
            </a:r>
            <a:endParaRPr lang="uk-UA" b="1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48134" name="TextBox 6"/>
          <p:cNvSpPr txBox="1">
            <a:spLocks noChangeArrowheads="1"/>
          </p:cNvSpPr>
          <p:nvPr/>
        </p:nvSpPr>
        <p:spPr bwMode="auto">
          <a:xfrm>
            <a:off x="6338888" y="3446463"/>
            <a:ext cx="390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>
                <a:latin typeface="Century Gothic" pitchFamily="34" charset="0"/>
              </a:rPr>
              <a:t>н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3" y="0"/>
            <a:ext cx="8912225" cy="528638"/>
          </a:xfrm>
        </p:spPr>
        <p:txBody>
          <a:bodyPr rtlCol="0"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uk-UA" dirty="0">
                <a:solidFill>
                  <a:srgbClr val="FF0000"/>
                </a:solidFill>
              </a:rPr>
              <a:t>11.00 – 11.30</a:t>
            </a:r>
            <a:endParaRPr lang="uk-UA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754063" y="1109663"/>
            <a:ext cx="11268075" cy="67151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Продемонструвати (*)</a:t>
            </a: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всім</a:t>
            </a:r>
            <a:r>
              <a:rPr lang="uk-U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присутнім в аудиторії аудиторний пакет.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Записати (*) </a:t>
            </a: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Аудиторному протоколі номер аудиторного пакета та засвідчити його неушкодженість підписами. 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Запропонувати (*)</a:t>
            </a: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третьому за списком в Аудиторному протоколі учаснику пересвідчитися в неушкодженості аудиторного пакета (у разі відсутності третього за списком учасника запрошується наступний за списком).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Відкрити (*) </a:t>
            </a: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аудиторний</a:t>
            </a:r>
            <a:r>
              <a:rPr lang="uk-U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пакет.</a:t>
            </a: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2000" i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 разі виявлення недостачі матеріалів пробного зовнішнього оцінювання та в інших нестандартних ситуаціях звернутися до відповідального за пункт ПЗНО.</a:t>
            </a:r>
            <a:endParaRPr lang="uk-UA" sz="2000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uk-UA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9161463" cy="1600200"/>
          </a:xfrm>
        </p:spPr>
        <p:txBody>
          <a:bodyPr/>
          <a:lstStyle/>
          <a:p>
            <a:endParaRPr lang="uk-UA" smtClean="0"/>
          </a:p>
        </p:txBody>
      </p:sp>
      <p:sp>
        <p:nvSpPr>
          <p:cNvPr id="22530" name="Місце для тексту 2"/>
          <p:cNvSpPr>
            <a:spLocks noGrp="1"/>
          </p:cNvSpPr>
          <p:nvPr>
            <p:ph type="body" sz="half" idx="1"/>
          </p:nvPr>
        </p:nvSpPr>
        <p:spPr>
          <a:xfrm>
            <a:off x="914400" y="1828800"/>
            <a:ext cx="4386263" cy="4554538"/>
          </a:xfrm>
        </p:spPr>
        <p:txBody>
          <a:bodyPr/>
          <a:lstStyle/>
          <a:p>
            <a:r>
              <a:rPr lang="en-US" altLang="uk-UA" sz="3200" b="1" smtClean="0">
                <a:solidFill>
                  <a:srgbClr val="FF0000"/>
                </a:solidFill>
                <a:cs typeface="Arial" charset="0"/>
                <a:hlinkClick r:id="rId2"/>
              </a:rPr>
              <a:t>lv.testportal.gov.ua</a:t>
            </a:r>
            <a:endParaRPr lang="uk-UA" sz="3200" smtClean="0">
              <a:solidFill>
                <a:srgbClr val="FF0000"/>
              </a:solidFill>
            </a:endParaRPr>
          </a:p>
          <a:p>
            <a:endParaRPr lang="uk-UA" sz="3200" smtClean="0"/>
          </a:p>
          <a:p>
            <a:r>
              <a:rPr lang="uk-UA" sz="3200" smtClean="0"/>
              <a:t>Реєстрація на сайті ЛРЦОЯО</a:t>
            </a:r>
          </a:p>
          <a:p>
            <a:r>
              <a:rPr lang="uk-UA" sz="3200" smtClean="0"/>
              <a:t> </a:t>
            </a:r>
            <a:r>
              <a:rPr lang="uk-UA" sz="3200" u="sng" smtClean="0">
                <a:solidFill>
                  <a:srgbClr val="FF0000"/>
                </a:solidFill>
              </a:rPr>
              <a:t>09 – 31.01. 2018р</a:t>
            </a:r>
            <a:r>
              <a:rPr lang="uk-UA" sz="3200" smtClean="0"/>
              <a:t>.</a:t>
            </a:r>
          </a:p>
        </p:txBody>
      </p:sp>
      <p:sp>
        <p:nvSpPr>
          <p:cNvPr id="4" name="Місце для вмісту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9700" y="1171575"/>
            <a:ext cx="6249988" cy="5522913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dirty="0">
                <a:solidFill>
                  <a:srgbClr val="FF0000"/>
                </a:solidFill>
              </a:rPr>
              <a:t>24 березня 2018р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– українська мова і література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dirty="0">
                <a:solidFill>
                  <a:srgbClr val="FF0000"/>
                </a:solidFill>
              </a:rPr>
              <a:t>31 березня 2018р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 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Іноземних мов (</a:t>
            </a:r>
            <a:r>
              <a:rPr lang="uk-UA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англійська, французька, іспанська, німецька</a:t>
            </a: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Біологія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Географія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Математика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Географія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Історія України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Хімія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Фізика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2532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3" y="263525"/>
            <a:ext cx="11393487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title"/>
          </p:nvPr>
        </p:nvSpPr>
        <p:spPr>
          <a:xfrm>
            <a:off x="533400" y="0"/>
            <a:ext cx="11388725" cy="976313"/>
          </a:xfrm>
        </p:spPr>
        <p:txBody>
          <a:bodyPr/>
          <a:lstStyle/>
          <a:p>
            <a:r>
              <a:rPr lang="uk-UA" sz="1400" smtClean="0"/>
              <a:t/>
            </a:r>
            <a:br>
              <a:rPr lang="uk-UA" sz="1400" smtClean="0"/>
            </a:br>
            <a:endParaRPr lang="uk-UA" altLang="uk-UA" sz="1400" smtClean="0"/>
          </a:p>
        </p:txBody>
      </p:sp>
      <p:sp>
        <p:nvSpPr>
          <p:cNvPr id="50178" name="TextBox 4"/>
          <p:cNvSpPr txBox="1">
            <a:spLocks noChangeArrowheads="1"/>
          </p:cNvSpPr>
          <p:nvPr/>
        </p:nvSpPr>
        <p:spPr bwMode="auto">
          <a:xfrm>
            <a:off x="390525" y="3479800"/>
            <a:ext cx="2671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entury Gothic" pitchFamily="34" charset="0"/>
              </a:rPr>
              <a:t>11.00 – 11.30</a:t>
            </a:r>
            <a:endParaRPr lang="uk-UA" b="1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50179" name="Рисунок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3575" y="-44450"/>
            <a:ext cx="9725025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Місце для вмісту 10"/>
          <p:cNvSpPr>
            <a:spLocks noGrp="1"/>
          </p:cNvSpPr>
          <p:nvPr>
            <p:ph idx="1"/>
          </p:nvPr>
        </p:nvSpPr>
        <p:spPr>
          <a:xfrm>
            <a:off x="1870075" y="2311400"/>
            <a:ext cx="8915400" cy="3778250"/>
          </a:xfrm>
        </p:spPr>
        <p:txBody>
          <a:bodyPr/>
          <a:lstStyle/>
          <a:p>
            <a:endParaRPr lang="uk-UA" smtClean="0"/>
          </a:p>
        </p:txBody>
      </p:sp>
      <p:pic>
        <p:nvPicPr>
          <p:cNvPr id="50181" name="Рисунок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1900" y="3154363"/>
            <a:ext cx="42132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Рисунок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28000" y="4200525"/>
            <a:ext cx="219075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Рисунок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48613" y="4179888"/>
            <a:ext cx="2254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0"/>
            <a:ext cx="10696575" cy="10826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Перевірити (*) якість відтворення аудіозапису на     </a:t>
            </a:r>
            <a:b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компакт-диску.</a:t>
            </a:r>
          </a:p>
        </p:txBody>
      </p:sp>
      <p:sp>
        <p:nvSpPr>
          <p:cNvPr id="8" name="Місце для вмісту 7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25450" y="1270000"/>
            <a:ext cx="11079163" cy="464185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dirty="0"/>
              <a:t>Для цього увімкнути аудіозапис на компакт-диску та разом з учасниками прослухати текст «</a:t>
            </a:r>
            <a:r>
              <a:rPr lang="uk-UA" i="1" u="sng" dirty="0"/>
              <a:t>Український центр оцінювання якості освіти. Пробне зовнішнє незалежне оцінювання з іноземних мов</a:t>
            </a:r>
            <a:r>
              <a:rPr lang="uk-UA" dirty="0"/>
              <a:t>»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b="1" u="sng" dirty="0"/>
              <a:t>Увага! Після прослуховування зазначеного вище тексту зупинити відтворення аудіозапису (натиснути кнопку «пауза»)</a:t>
            </a:r>
          </a:p>
        </p:txBody>
      </p:sp>
      <p:pic>
        <p:nvPicPr>
          <p:cNvPr id="51203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9038" y="2882900"/>
            <a:ext cx="5407025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Рисунок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" y="3590925"/>
            <a:ext cx="1998662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Рисунок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16250" y="5481638"/>
            <a:ext cx="3854450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Пряма зі стрілкою 12">
            <a:extLst>
              <a:ext uri="{FF2B5EF4-FFF2-40B4-BE49-F238E27FC236}"/>
            </a:extLst>
          </p:cNvPr>
          <p:cNvCxnSpPr/>
          <p:nvPr/>
        </p:nvCxnSpPr>
        <p:spPr>
          <a:xfrm flipV="1">
            <a:off x="5432425" y="4048125"/>
            <a:ext cx="3462338" cy="1465263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 зі стрілкою 15">
            <a:extLst>
              <a:ext uri="{FF2B5EF4-FFF2-40B4-BE49-F238E27FC236}"/>
            </a:extLst>
          </p:cNvPr>
          <p:cNvCxnSpPr/>
          <p:nvPr/>
        </p:nvCxnSpPr>
        <p:spPr>
          <a:xfrm flipH="1" flipV="1">
            <a:off x="2246313" y="4589463"/>
            <a:ext cx="1401762" cy="89217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>
          <a:xfrm>
            <a:off x="7993063" y="171450"/>
            <a:ext cx="4198937" cy="804863"/>
          </a:xfrm>
        </p:spPr>
        <p:txBody>
          <a:bodyPr/>
          <a:lstStyle/>
          <a:p>
            <a:pPr algn="ctr"/>
            <a:r>
              <a:rPr lang="uk-UA" sz="2000" b="1" smtClean="0"/>
              <a:t>Українська мова і література; математика; </a:t>
            </a:r>
            <a:endParaRPr lang="uk-UA" sz="2000" smtClean="0"/>
          </a:p>
        </p:txBody>
      </p:sp>
      <p:pic>
        <p:nvPicPr>
          <p:cNvPr id="52226" name="Picture 9" descr="1 002"/>
          <p:cNvPicPr>
            <a:picLocks noChangeAspect="1" noChangeArrowheads="1"/>
          </p:cNvPicPr>
          <p:nvPr/>
        </p:nvPicPr>
        <p:blipFill>
          <a:blip r:embed="rId2"/>
          <a:srcRect l="25919"/>
          <a:stretch>
            <a:fillRect/>
          </a:stretch>
        </p:blipFill>
        <p:spPr bwMode="auto">
          <a:xfrm>
            <a:off x="9537700" y="1546225"/>
            <a:ext cx="2443163" cy="45370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2227" name="Picture 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63" y="19050"/>
            <a:ext cx="2719387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2228" name="Picture 6" descr="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62300" y="171450"/>
            <a:ext cx="3806825" cy="537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11" descr="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65713" y="1481138"/>
            <a:ext cx="3806825" cy="537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Місце для вмісту 13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uk-UA" smtClean="0"/>
          </a:p>
        </p:txBody>
      </p:sp>
      <p:pic>
        <p:nvPicPr>
          <p:cNvPr id="52231" name="Місце для вмісту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13" y="2379663"/>
            <a:ext cx="2900362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7813"/>
            <a:ext cx="10972800" cy="11398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altLang="uk-UA" sz="3800">
                <a:solidFill>
                  <a:schemeClr val="tx1">
                    <a:lumMod val="85000"/>
                    <a:lumOff val="15000"/>
                  </a:schemeClr>
                </a:solidFill>
              </a:rPr>
              <a:t>Англійська, іспанська, німецька,  французька мови</a:t>
            </a:r>
          </a:p>
        </p:txBody>
      </p:sp>
      <p:graphicFrame>
        <p:nvGraphicFramePr>
          <p:cNvPr id="1086" name="Object 62"/>
          <p:cNvGraphicFramePr>
            <a:graphicFrameLocks noGrp="1" noChangeAspect="1"/>
          </p:cNvGraphicFramePr>
          <p:nvPr>
            <p:ph sz="half" idx="1"/>
          </p:nvPr>
        </p:nvGraphicFramePr>
        <p:xfrm>
          <a:off x="1701800" y="1600200"/>
          <a:ext cx="3200400" cy="4529138"/>
        </p:xfrm>
        <a:graphic>
          <a:graphicData uri="http://schemas.openxmlformats.org/presentationml/2006/ole">
            <p:oleObj spid="_x0000_s1086" name="Acrobat Document" r:id="rId3" imgW="5355000" imgH="7104240" progId="AcroExch.Document.7">
              <p:embed/>
            </p:oleObj>
          </a:graphicData>
        </a:graphic>
      </p:graphicFrame>
      <p:graphicFrame>
        <p:nvGraphicFramePr>
          <p:cNvPr id="1087" name="Object 6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089525" y="2420938"/>
          <a:ext cx="3135313" cy="4437062"/>
        </p:xfrm>
        <a:graphic>
          <a:graphicData uri="http://schemas.openxmlformats.org/presentationml/2006/ole">
            <p:oleObj spid="_x0000_s1087" name="Acrobat Document" r:id="rId4" imgW="5355000" imgH="7104240" progId="AcroExch.Document.7">
              <p:embed/>
            </p:oleObj>
          </a:graphicData>
        </a:graphic>
      </p:graphicFrame>
      <p:pic>
        <p:nvPicPr>
          <p:cNvPr id="1089" name="Picture 3" descr="1 002"/>
          <p:cNvPicPr>
            <a:picLocks noChangeAspect="1" noChangeArrowheads="1"/>
          </p:cNvPicPr>
          <p:nvPr/>
        </p:nvPicPr>
        <p:blipFill>
          <a:blip r:embed="rId5"/>
          <a:srcRect l="49905"/>
          <a:stretch>
            <a:fillRect/>
          </a:stretch>
        </p:blipFill>
        <p:spPr bwMode="auto">
          <a:xfrm>
            <a:off x="8543925" y="1557338"/>
            <a:ext cx="1763713" cy="48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0" name="Місце для вмісту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uk-UA" smtClean="0"/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uk-UA" smtClean="0"/>
          </a:p>
        </p:txBody>
      </p:sp>
      <p:pic>
        <p:nvPicPr>
          <p:cNvPr id="55298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1338" y="717550"/>
            <a:ext cx="8751887" cy="614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Місце для вмісту 7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uk-UA" smtClean="0"/>
          </a:p>
        </p:txBody>
      </p:sp>
      <p:sp>
        <p:nvSpPr>
          <p:cNvPr id="9" name="Прямокутник 8">
            <a:extLst>
              <a:ext uri="{FF2B5EF4-FFF2-40B4-BE49-F238E27FC236}"/>
            </a:extLst>
          </p:cNvPr>
          <p:cNvSpPr/>
          <p:nvPr/>
        </p:nvSpPr>
        <p:spPr>
          <a:xfrm>
            <a:off x="950913" y="71438"/>
            <a:ext cx="10882312" cy="6461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/>
              <a:t>Перерахувати (*) </a:t>
            </a:r>
            <a:r>
              <a:rPr lang="uk-UA" dirty="0"/>
              <a:t>бланки відповідей кожного типу, зошити із пробним тестом (далі – зошити) та інформаційні бюлетені. </a:t>
            </a:r>
            <a:r>
              <a:rPr lang="uk-UA" b="1" dirty="0"/>
              <a:t>Зробити (*)</a:t>
            </a:r>
            <a:r>
              <a:rPr lang="uk-UA" dirty="0"/>
              <a:t> відповідні записи в Аудиторному протоколі.</a:t>
            </a:r>
            <a:endParaRPr lang="en-US" dirty="0"/>
          </a:p>
        </p:txBody>
      </p:sp>
      <p:sp>
        <p:nvSpPr>
          <p:cNvPr id="55301" name="TextBox 9"/>
          <p:cNvSpPr txBox="1">
            <a:spLocks noChangeArrowheads="1"/>
          </p:cNvSpPr>
          <p:nvPr/>
        </p:nvSpPr>
        <p:spPr bwMode="auto">
          <a:xfrm>
            <a:off x="390525" y="3479800"/>
            <a:ext cx="1870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entury Gothic" pitchFamily="34" charset="0"/>
              </a:rPr>
              <a:t>11.00 – 11.30</a:t>
            </a:r>
            <a:endParaRPr lang="uk-UA" b="1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55302" name="Рисунок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9675" y="4127500"/>
            <a:ext cx="5572125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/>
          </p:nvPr>
        </p:nvSpPr>
        <p:spPr>
          <a:xfrm>
            <a:off x="508000" y="41275"/>
            <a:ext cx="10972800" cy="1139825"/>
          </a:xfrm>
        </p:spPr>
        <p:txBody>
          <a:bodyPr/>
          <a:lstStyle/>
          <a:p>
            <a:r>
              <a:rPr lang="en-US" sz="2000" smtClean="0"/>
              <a:t/>
            </a:r>
            <a:br>
              <a:rPr lang="en-US" sz="2000" smtClean="0"/>
            </a:br>
            <a:endParaRPr lang="uk-UA" sz="2000" smtClean="0"/>
          </a:p>
        </p:txBody>
      </p:sp>
      <p:sp>
        <p:nvSpPr>
          <p:cNvPr id="56322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9163"/>
          </a:xfrm>
        </p:spPr>
        <p:txBody>
          <a:bodyPr/>
          <a:lstStyle/>
          <a:p>
            <a:endParaRPr lang="uk-UA" smtClean="0"/>
          </a:p>
        </p:txBody>
      </p:sp>
      <p:sp>
        <p:nvSpPr>
          <p:cNvPr id="56323" name="Місце для вмісту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56324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2646363"/>
            <a:ext cx="5384800" cy="3484562"/>
          </a:xfrm>
        </p:spPr>
        <p:txBody>
          <a:bodyPr/>
          <a:lstStyle/>
          <a:p>
            <a:endParaRPr lang="uk-UA" smtClean="0"/>
          </a:p>
        </p:txBody>
      </p:sp>
      <p:pic>
        <p:nvPicPr>
          <p:cNvPr id="56325" name="Рисунок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3813" y="195263"/>
            <a:ext cx="10237787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Рисунок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400" y="3598863"/>
            <a:ext cx="101092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трілка: вправо 10">
            <a:extLst>
              <a:ext uri="{FF2B5EF4-FFF2-40B4-BE49-F238E27FC236}"/>
            </a:extLst>
          </p:cNvPr>
          <p:cNvSpPr/>
          <p:nvPr/>
        </p:nvSpPr>
        <p:spPr>
          <a:xfrm>
            <a:off x="3736975" y="1238250"/>
            <a:ext cx="995363" cy="193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cxnSp>
        <p:nvCxnSpPr>
          <p:cNvPr id="16" name="Пряма сполучна лінія 15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724025" y="5529263"/>
            <a:ext cx="4473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bcfu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32850" y="836613"/>
            <a:ext cx="1503363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6" descr="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1313" y="188913"/>
            <a:ext cx="2224087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7" descr="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1313" y="3429000"/>
            <a:ext cx="2224087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2" name="Picture 8" descr="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3475" y="188913"/>
            <a:ext cx="2224088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3" name="Picture 9" descr="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5638" y="188913"/>
            <a:ext cx="2224087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4" name="Picture 10" descr="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3475" y="3429000"/>
            <a:ext cx="2224088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5" name="Picture 11" descr="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35638" y="3429000"/>
            <a:ext cx="2224087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6" name="Picture 12" descr="bc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04288" y="863600"/>
            <a:ext cx="6477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7" name="Picture 13" descr="bc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61525" y="862013"/>
            <a:ext cx="6477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8" name="Picture 14" descr="bc0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904288" y="1196975"/>
            <a:ext cx="6477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9" name="Picture 15" descr="bc0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658350" y="1174750"/>
            <a:ext cx="64770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80" name="Picture 16" descr="bc02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907463" y="1493838"/>
            <a:ext cx="6477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81" name="Picture 17" descr="bc02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648825" y="1490663"/>
            <a:ext cx="6477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82" name="Picture 18" descr="bc03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910638" y="1806575"/>
            <a:ext cx="6477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83" name="Picture 19" descr="bc03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655175" y="1812925"/>
            <a:ext cx="6477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84" name="Picture 20" descr="bc04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913813" y="2130425"/>
            <a:ext cx="6477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85" name="Picture 21" descr="bc04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658350" y="2127250"/>
            <a:ext cx="6477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86" name="Oval 22"/>
          <p:cNvSpPr>
            <a:spLocks noChangeArrowheads="1"/>
          </p:cNvSpPr>
          <p:nvPr/>
        </p:nvSpPr>
        <p:spPr bwMode="auto">
          <a:xfrm>
            <a:off x="7464425" y="115888"/>
            <a:ext cx="431800" cy="431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uk-UA">
              <a:latin typeface="Century Gothic" pitchFamily="34" charset="0"/>
            </a:endParaRPr>
          </a:p>
        </p:txBody>
      </p:sp>
      <p:sp>
        <p:nvSpPr>
          <p:cNvPr id="62487" name="Oval 23"/>
          <p:cNvSpPr>
            <a:spLocks noChangeArrowheads="1"/>
          </p:cNvSpPr>
          <p:nvPr/>
        </p:nvSpPr>
        <p:spPr bwMode="auto">
          <a:xfrm>
            <a:off x="7608888" y="3357563"/>
            <a:ext cx="431800" cy="431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uk-UA">
              <a:latin typeface="Century Gothic" pitchFamily="34" charset="0"/>
            </a:endParaRPr>
          </a:p>
        </p:txBody>
      </p:sp>
      <p:pic>
        <p:nvPicPr>
          <p:cNvPr id="62488" name="Picture 24" descr="bcfull"/>
          <p:cNvPicPr>
            <a:picLocks noChangeAspect="1" noChangeArrowheads="1"/>
          </p:cNvPicPr>
          <p:nvPr/>
        </p:nvPicPr>
        <p:blipFill>
          <a:blip r:embed="rId15"/>
          <a:srcRect l="50060"/>
          <a:stretch>
            <a:fillRect/>
          </a:stretch>
        </p:blipFill>
        <p:spPr bwMode="auto">
          <a:xfrm>
            <a:off x="8112125" y="836613"/>
            <a:ext cx="720725" cy="503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89" name="Picture 25" descr="bc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74038" y="866775"/>
            <a:ext cx="6477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90" name="Picture 26" descr="bc0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80388" y="1181100"/>
            <a:ext cx="6477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91" name="Picture 27" descr="bc02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177213" y="1497013"/>
            <a:ext cx="6477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92" name="Picture 28" descr="bc03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180388" y="1809750"/>
            <a:ext cx="6477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93" name="Picture 29" descr="bc04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183563" y="2133600"/>
            <a:ext cx="6477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4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8263" y="19050"/>
            <a:ext cx="2719387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006600" y="2127250"/>
            <a:ext cx="7889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entury Gothic" pitchFamily="34" charset="0"/>
              </a:rPr>
              <a:t>!</a:t>
            </a:r>
            <a:r>
              <a:rPr lang="uk-UA" sz="4000">
                <a:solidFill>
                  <a:srgbClr val="FF0000"/>
                </a:solidFill>
                <a:latin typeface="Century Gothic" pitchFamily="34" charset="0"/>
              </a:rPr>
              <a:t>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38175" y="3876675"/>
            <a:ext cx="2009775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1000"/>
                                        <p:tgtEl>
                                          <p:spTgt spid="62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1000"/>
                                        <p:tgtEl>
                                          <p:spTgt spid="62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2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2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2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2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2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2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2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2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2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2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2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2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2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2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2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2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2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2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2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2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2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2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2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2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2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2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2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17 0.07245 L -0.58112 0.4969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97" y="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-0.32097 -0.09699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624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5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-0.39206 0.34236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624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09" y="17106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45312 0.3449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624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56" y="1724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 L -0.26211 -0.14329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624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12" y="-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0046 L -0.32903 0.30208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624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15069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-0.38516 0.3162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624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58" y="1581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-0.1944 -0.18889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624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7" y="-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111E-6 L -0.25039 0.25648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62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26" y="1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32474 0.25764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624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37" y="1287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1"/>
                                            </p:cond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>
          <a:xfrm>
            <a:off x="3082925" y="180975"/>
            <a:ext cx="8912225" cy="681038"/>
          </a:xfrm>
        </p:spPr>
        <p:txBody>
          <a:bodyPr/>
          <a:lstStyle/>
          <a:p>
            <a:pPr algn="r"/>
            <a:r>
              <a:rPr lang="uk-UA" smtClean="0">
                <a:solidFill>
                  <a:srgbClr val="FF0000"/>
                </a:solidFill>
              </a:rPr>
              <a:t>11.00 – 11.30</a:t>
            </a:r>
          </a:p>
        </p:txBody>
      </p:sp>
      <p:sp>
        <p:nvSpPr>
          <p:cNvPr id="58370" name="Місце для вмісту 2"/>
          <p:cNvSpPr>
            <a:spLocks noGrp="1"/>
          </p:cNvSpPr>
          <p:nvPr>
            <p:ph idx="1"/>
          </p:nvPr>
        </p:nvSpPr>
        <p:spPr>
          <a:xfrm>
            <a:off x="1743075" y="862013"/>
            <a:ext cx="9761538" cy="5510212"/>
          </a:xfrm>
        </p:spPr>
        <p:txBody>
          <a:bodyPr/>
          <a:lstStyle/>
          <a:p>
            <a:r>
              <a:rPr lang="uk-UA" b="1" smtClean="0"/>
              <a:t>Роздати (*) </a:t>
            </a:r>
            <a:r>
              <a:rPr lang="uk-UA" smtClean="0"/>
              <a:t>учасникам зошити, звертаючи увагу на те, щоб їхні номери збігалися з номерами робочих місць учасників і наліпок зі штрих-кодом на бланк(у)ах відповідей. </a:t>
            </a:r>
          </a:p>
          <a:p>
            <a:r>
              <a:rPr lang="uk-UA" b="1" i="1" smtClean="0"/>
              <a:t>У разі відсутності учасника зошит залишається на робочому місці, що не використовується.</a:t>
            </a:r>
            <a:endParaRPr lang="uk-UA" smtClean="0"/>
          </a:p>
          <a:p>
            <a:r>
              <a:rPr lang="uk-UA" b="1" smtClean="0"/>
              <a:t>Перевірити (*)</a:t>
            </a:r>
            <a:r>
              <a:rPr lang="uk-UA" smtClean="0"/>
              <a:t> у бланках відповідей учасників наявність та правильність позначення відмітки, що повинна відповідати номеру зошита.</a:t>
            </a:r>
          </a:p>
          <a:p>
            <a:endParaRPr lang="uk-UA" smtClean="0"/>
          </a:p>
          <a:p>
            <a:endParaRPr lang="uk-UA" smtClean="0"/>
          </a:p>
          <a:p>
            <a:endParaRPr lang="uk-UA" smtClean="0"/>
          </a:p>
          <a:p>
            <a:endParaRPr lang="uk-UA" smtClean="0"/>
          </a:p>
          <a:p>
            <a:endParaRPr lang="uk-UA" smtClean="0"/>
          </a:p>
          <a:p>
            <a:endParaRPr lang="uk-UA" smtClean="0"/>
          </a:p>
          <a:p>
            <a:r>
              <a:rPr lang="uk-UA" b="1" smtClean="0"/>
              <a:t>Записати (*) </a:t>
            </a:r>
            <a:r>
              <a:rPr lang="uk-UA" smtClean="0"/>
              <a:t>на дошці час початку та орієнтовний час закінчення виконання пробного тесту.</a:t>
            </a:r>
          </a:p>
          <a:p>
            <a:endParaRPr lang="uk-UA" smtClean="0"/>
          </a:p>
          <a:p>
            <a:endParaRPr lang="uk-UA" smtClean="0"/>
          </a:p>
        </p:txBody>
      </p:sp>
      <p:pic>
        <p:nvPicPr>
          <p:cNvPr id="58371" name="Рисунок 4"/>
          <p:cNvPicPr>
            <a:picLocks noChangeAspect="1"/>
          </p:cNvPicPr>
          <p:nvPr/>
        </p:nvPicPr>
        <p:blipFill>
          <a:blip r:embed="rId2"/>
          <a:srcRect b="68460"/>
          <a:stretch>
            <a:fillRect/>
          </a:stretch>
        </p:blipFill>
        <p:spPr bwMode="auto">
          <a:xfrm>
            <a:off x="3800475" y="3214688"/>
            <a:ext cx="5695950" cy="24209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title"/>
          </p:nvPr>
        </p:nvSpPr>
        <p:spPr>
          <a:xfrm>
            <a:off x="1200150" y="623888"/>
            <a:ext cx="10304463" cy="1281112"/>
          </a:xfrm>
        </p:spPr>
        <p:txBody>
          <a:bodyPr/>
          <a:lstStyle/>
          <a:p>
            <a:endParaRPr lang="uk-UA" sz="1800" smtClean="0"/>
          </a:p>
        </p:txBody>
      </p:sp>
      <p:graphicFrame>
        <p:nvGraphicFramePr>
          <p:cNvPr id="5" name="Місце для вмісту 4"/>
          <p:cNvGraphicFramePr>
            <a:graphicFrameLocks noGrp="1"/>
          </p:cNvGraphicFramePr>
          <p:nvPr>
            <p:ph idx="1"/>
          </p:nvPr>
        </p:nvGraphicFramePr>
        <p:xfrm>
          <a:off x="1200150" y="609600"/>
          <a:ext cx="10237788" cy="5394325"/>
        </p:xfrm>
        <a:graphic>
          <a:graphicData uri="http://schemas.openxmlformats.org/drawingml/2006/table">
            <a:tbl>
              <a:tblPr/>
              <a:tblGrid>
                <a:gridCol w="7300913"/>
                <a:gridCol w="2936875"/>
              </a:tblGrid>
              <a:tr h="688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itchFamily="34" charset="0"/>
                        </a:rPr>
                        <a:t>предмет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itchFamily="34" charset="0"/>
                        </a:rPr>
                        <a:t>час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Українська мова і література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CDCC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180 хв.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CDCC"/>
                    </a:solidFill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Математика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Фізика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CD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Історія України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7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150 хв.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7"/>
                    </a:solidFill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Хімія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CD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Географія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826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Англійська, іспанська, німецька та французькі мови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CD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1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Біологія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120 хв.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title"/>
          </p:nvPr>
        </p:nvSpPr>
        <p:spPr>
          <a:xfrm>
            <a:off x="9569450" y="0"/>
            <a:ext cx="2628900" cy="671513"/>
          </a:xfrm>
        </p:spPr>
        <p:txBody>
          <a:bodyPr/>
          <a:lstStyle/>
          <a:p>
            <a:pPr algn="r"/>
            <a:r>
              <a:rPr lang="uk-UA" sz="2800" b="1" smtClean="0">
                <a:solidFill>
                  <a:srgbClr val="FF0000"/>
                </a:solidFill>
              </a:rPr>
              <a:t>11.00 – 11.30</a:t>
            </a:r>
            <a:endParaRPr lang="uk-UA" sz="2800" b="1" smtClean="0"/>
          </a:p>
        </p:txBody>
      </p:sp>
      <p:sp>
        <p:nvSpPr>
          <p:cNvPr id="60418" name="Місце для вмісту 2"/>
          <p:cNvSpPr>
            <a:spLocks noGrp="1"/>
          </p:cNvSpPr>
          <p:nvPr>
            <p:ph idx="1"/>
          </p:nvPr>
        </p:nvSpPr>
        <p:spPr>
          <a:xfrm>
            <a:off x="1157288" y="92075"/>
            <a:ext cx="8915400" cy="3776663"/>
          </a:xfrm>
        </p:spPr>
        <p:txBody>
          <a:bodyPr/>
          <a:lstStyle/>
          <a:p>
            <a:r>
              <a:rPr lang="uk-UA" b="1" smtClean="0"/>
              <a:t>Записати (*)</a:t>
            </a:r>
            <a:r>
              <a:rPr lang="uk-UA" smtClean="0"/>
              <a:t> в Аудиторному протоколі час початку виконання пробного тесту. </a:t>
            </a:r>
          </a:p>
          <a:p>
            <a:r>
              <a:rPr lang="uk-UA" b="1" smtClean="0"/>
              <a:t>Укласти (*)</a:t>
            </a:r>
            <a:r>
              <a:rPr lang="uk-UA" smtClean="0"/>
              <a:t> бланки відповідей, що не використовуються, до відповідних зошитів та </a:t>
            </a:r>
            <a:r>
              <a:rPr lang="uk-UA" b="1" smtClean="0"/>
              <a:t>заклеїти</a:t>
            </a:r>
            <a:r>
              <a:rPr lang="uk-UA" smtClean="0"/>
              <a:t> їх наліпками зі штрих-кодами з номером робочого місця. Ці зошити залишаються на столах відсутніх учасників до закінчення часу, відведеного на виконання пробного тесту. </a:t>
            </a:r>
          </a:p>
          <a:p>
            <a:endParaRPr lang="uk-UA" smtClean="0"/>
          </a:p>
        </p:txBody>
      </p:sp>
      <p:pic>
        <p:nvPicPr>
          <p:cNvPr id="6041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0638" y="2171700"/>
            <a:ext cx="3157537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1550" y="2171700"/>
            <a:ext cx="3195638" cy="451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 зі стрілкою 6"/>
          <p:cNvCxnSpPr/>
          <p:nvPr/>
        </p:nvCxnSpPr>
        <p:spPr>
          <a:xfrm>
            <a:off x="4572000" y="4619625"/>
            <a:ext cx="1352550" cy="952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 зі стрілкою 8"/>
          <p:cNvCxnSpPr/>
          <p:nvPr/>
        </p:nvCxnSpPr>
        <p:spPr>
          <a:xfrm flipH="1">
            <a:off x="2724150" y="6096000"/>
            <a:ext cx="590550" cy="2667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 зі стрілкою 10"/>
          <p:cNvCxnSpPr/>
          <p:nvPr/>
        </p:nvCxnSpPr>
        <p:spPr>
          <a:xfrm flipV="1">
            <a:off x="6781800" y="2390775"/>
            <a:ext cx="542925" cy="2476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1606550" y="107950"/>
            <a:ext cx="9744075" cy="1281113"/>
          </a:xfrm>
        </p:spPr>
        <p:txBody>
          <a:bodyPr/>
          <a:lstStyle/>
          <a:p>
            <a:r>
              <a:rPr lang="uk-UA" altLang="uk-UA" smtClean="0"/>
              <a:t>Підготовка пункту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3325" y="752475"/>
            <a:ext cx="7772400" cy="45307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Опломбування запасних входів/виходів</a:t>
            </a: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endParaRPr lang="uk-UA" alt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3775" t="24800" r="29131" b="9401"/>
          <a:stretch/>
        </p:blipFill>
        <p:spPr>
          <a:xfrm>
            <a:off x="502457" y="1460295"/>
            <a:ext cx="3431181" cy="2224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3775" t="21301" r="29919" b="8001"/>
          <a:stretch/>
        </p:blipFill>
        <p:spPr>
          <a:xfrm>
            <a:off x="530570" y="4048663"/>
            <a:ext cx="3493652" cy="2467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7" name="Рисунок 5"/>
          <p:cNvPicPr>
            <a:picLocks noChangeAspect="1"/>
          </p:cNvPicPr>
          <p:nvPr/>
        </p:nvPicPr>
        <p:blipFill>
          <a:blip r:embed="rId4"/>
          <a:srcRect l="25983" t="19368" r="48032" b="18500"/>
          <a:stretch>
            <a:fillRect/>
          </a:stretch>
        </p:blipFill>
        <p:spPr bwMode="auto">
          <a:xfrm>
            <a:off x="9126538" y="1389063"/>
            <a:ext cx="305911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Рисунок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02100" y="1096963"/>
            <a:ext cx="503078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3075" y="3763963"/>
            <a:ext cx="4732338" cy="309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uk-UA" smtClean="0"/>
          </a:p>
        </p:txBody>
      </p:sp>
      <p:sp>
        <p:nvSpPr>
          <p:cNvPr id="61442" name="Місце для вмісту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uk-UA" smtClean="0"/>
          </a:p>
        </p:txBody>
      </p:sp>
      <p:pic>
        <p:nvPicPr>
          <p:cNvPr id="6144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8350" y="1265238"/>
            <a:ext cx="104457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" y="157163"/>
            <a:ext cx="11458575" cy="2052637"/>
          </a:xfrm>
          <a:solidFill>
            <a:schemeClr val="accent2"/>
          </a:solidFill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Під час проведення пробного ЗНО з іноземних мов перевірка правильності розсадки проводиться після завершення виконання учасниками частини «Розуміння мови на слух (аудіювання)»</a:t>
            </a:r>
          </a:p>
        </p:txBody>
      </p:sp>
      <p:pic>
        <p:nvPicPr>
          <p:cNvPr id="62466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66775" y="2646363"/>
            <a:ext cx="10637838" cy="328295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6363" y="7938"/>
            <a:ext cx="10421937" cy="12795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Старшому інструктору та інструктору під час проведення пробного зовнішнього оцінювання забороняється: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uk-UA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3490" name="Місце для вмісту 2"/>
          <p:cNvSpPr>
            <a:spLocks noGrp="1"/>
          </p:cNvSpPr>
          <p:nvPr>
            <p:ph idx="1"/>
          </p:nvPr>
        </p:nvSpPr>
        <p:spPr>
          <a:xfrm>
            <a:off x="381000" y="2133600"/>
            <a:ext cx="11123613" cy="4476750"/>
          </a:xfrm>
        </p:spPr>
        <p:txBody>
          <a:bodyPr/>
          <a:lstStyle/>
          <a:p>
            <a:r>
              <a:rPr lang="uk-UA" i="1" smtClean="0"/>
              <a:t>ознайомлюватися зі змістом пробного тесту</a:t>
            </a:r>
            <a:r>
              <a:rPr lang="uk-UA" smtClean="0"/>
              <a:t>;</a:t>
            </a:r>
          </a:p>
          <a:p>
            <a:r>
              <a:rPr lang="uk-UA" i="1" smtClean="0"/>
              <a:t>виносити матеріали пробного зовнішнього оцінювання з аудиторії;</a:t>
            </a:r>
            <a:endParaRPr lang="uk-UA" smtClean="0"/>
          </a:p>
          <a:p>
            <a:r>
              <a:rPr lang="uk-UA" i="1" smtClean="0"/>
              <a:t>користуватися мобільними телефонами, персональними комп’ютерами, електронними приладами, друкованими, рукописними та іншими матеріалами, що не передбачені процедурою проведення пробного зовнішнього оцінювання;</a:t>
            </a:r>
            <a:endParaRPr lang="uk-UA" smtClean="0"/>
          </a:p>
          <a:p>
            <a:r>
              <a:rPr lang="uk-UA" i="1" smtClean="0"/>
              <a:t>відповідати на запитання учасників щодо змісту пробного тесту (коментувати його);</a:t>
            </a:r>
            <a:endParaRPr lang="uk-UA" smtClean="0"/>
          </a:p>
          <a:p>
            <a:r>
              <a:rPr lang="uk-UA" i="1" smtClean="0"/>
              <a:t>без поважної причини відволікати учасників від виконання пробного тесту;</a:t>
            </a:r>
            <a:endParaRPr lang="uk-UA" smtClean="0"/>
          </a:p>
          <a:p>
            <a:r>
              <a:rPr lang="uk-UA" i="1" smtClean="0"/>
              <a:t>без дозволу відповідального за пункт ПЗНО залишати аудиторію;</a:t>
            </a:r>
            <a:endParaRPr lang="uk-UA" smtClean="0"/>
          </a:p>
          <a:p>
            <a:r>
              <a:rPr lang="uk-UA" i="1" smtClean="0"/>
              <a:t>надавати учасникам будь-які предмети, що не передбачені процедурою проведення пробного зовнішнього оцінювання (маркери, папір тощо)</a:t>
            </a:r>
            <a:endParaRPr lang="uk-UA" smtClean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uk-UA" smtClean="0"/>
          </a:p>
        </p:txBody>
      </p:sp>
      <p:sp>
        <p:nvSpPr>
          <p:cNvPr id="64514" name="Місце для вмісту 2"/>
          <p:cNvSpPr>
            <a:spLocks noGrp="1"/>
          </p:cNvSpPr>
          <p:nvPr>
            <p:ph idx="1"/>
          </p:nvPr>
        </p:nvSpPr>
        <p:spPr>
          <a:xfrm>
            <a:off x="695325" y="3886200"/>
            <a:ext cx="11430000" cy="2667000"/>
          </a:xfrm>
          <a:solidFill>
            <a:schemeClr val="accent2"/>
          </a:solidFill>
        </p:spPr>
        <p:txBody>
          <a:bodyPr/>
          <a:lstStyle/>
          <a:p>
            <a:r>
              <a:rPr lang="uk-UA" sz="2800" smtClean="0"/>
              <a:t>Учасники мають право з дозволу старшого інструктора вийти з аудиторії протягом часу, відведеного на виконання пробного тесту </a:t>
            </a:r>
            <a:r>
              <a:rPr lang="uk-UA" sz="2800" b="1" smtClean="0"/>
              <a:t>(учасникам не рекомендується виходити з аудиторії протягом часу, відведеного на виконання частини «Розуміння мови на слух» (аудіювання</a:t>
            </a:r>
            <a:r>
              <a:rPr lang="uk-UA" sz="2800" smtClean="0"/>
              <a:t>)</a:t>
            </a:r>
          </a:p>
        </p:txBody>
      </p:sp>
      <p:pic>
        <p:nvPicPr>
          <p:cNvPr id="6451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37600" y="57150"/>
            <a:ext cx="3454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1825" y="57150"/>
            <a:ext cx="36195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Box 6"/>
          <p:cNvSpPr txBox="1">
            <a:spLocks noChangeArrowheads="1"/>
          </p:cNvSpPr>
          <p:nvPr/>
        </p:nvSpPr>
        <p:spPr bwMode="auto">
          <a:xfrm>
            <a:off x="7562850" y="2771775"/>
            <a:ext cx="43529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>
                <a:latin typeface="Century Gothic" pitchFamily="34" charset="0"/>
              </a:rPr>
              <a:t>Фіксувати (*)</a:t>
            </a:r>
            <a:r>
              <a:rPr lang="uk-UA" b="1" i="1">
                <a:latin typeface="Century Gothic" pitchFamily="34" charset="0"/>
              </a:rPr>
              <a:t> </a:t>
            </a:r>
            <a:r>
              <a:rPr lang="uk-UA">
                <a:latin typeface="Century Gothic" pitchFamily="34" charset="0"/>
              </a:rPr>
              <a:t>на дошці фактичний час через кожні 20 хвилин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3" y="0"/>
            <a:ext cx="11863387" cy="6381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Під час виконання учасниками пробного тесту</a:t>
            </a:r>
            <a:endParaRPr lang="uk-UA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5538" name="Місце для вмісту 2"/>
          <p:cNvSpPr>
            <a:spLocks noGrp="1"/>
          </p:cNvSpPr>
          <p:nvPr>
            <p:ph idx="1"/>
          </p:nvPr>
        </p:nvSpPr>
        <p:spPr>
          <a:xfrm>
            <a:off x="1419225" y="785813"/>
            <a:ext cx="10772775" cy="4540250"/>
          </a:xfrm>
        </p:spPr>
        <p:txBody>
          <a:bodyPr/>
          <a:lstStyle/>
          <a:p>
            <a:r>
              <a:rPr lang="uk-UA" sz="2800" b="1" smtClean="0"/>
              <a:t>Фіксувати (*)</a:t>
            </a:r>
            <a:r>
              <a:rPr lang="uk-UA" sz="2800" smtClean="0"/>
              <a:t> на зворотному боці Аудиторного протоколу інформацію про вихід/повернення учасників із/до аудиторії та порушення ними процедури проходження пробного зовнішнього оцінювання</a:t>
            </a:r>
          </a:p>
        </p:txBody>
      </p:sp>
      <p:pic>
        <p:nvPicPr>
          <p:cNvPr id="6553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9225" y="2686050"/>
            <a:ext cx="944403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Заголовок 1"/>
          <p:cNvSpPr>
            <a:spLocks noGrp="1"/>
          </p:cNvSpPr>
          <p:nvPr>
            <p:ph type="title"/>
          </p:nvPr>
        </p:nvSpPr>
        <p:spPr>
          <a:xfrm>
            <a:off x="165100" y="130175"/>
            <a:ext cx="11504613" cy="765175"/>
          </a:xfrm>
        </p:spPr>
        <p:txBody>
          <a:bodyPr/>
          <a:lstStyle/>
          <a:p>
            <a:r>
              <a:rPr lang="uk-UA" b="1" smtClean="0"/>
              <a:t>Під час виконання учасниками пробного тесту</a:t>
            </a:r>
            <a:endParaRPr lang="uk-UA" smtClean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11150" y="1206500"/>
            <a:ext cx="11520488" cy="56515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uk-U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Після оголошення технологічної перерви необхідно: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зазначити (*) </a:t>
            </a:r>
            <a:r>
              <a:rPr lang="uk-U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час початку та закінчення технологічної перерви на дошці та в Аудиторному протоколі;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записати (*)</a:t>
            </a:r>
            <a:r>
              <a:rPr lang="uk-U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на дошці час закінчення роботи над пробним тестом, додавши до нього час, затрачений на технологічну перерву;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повідомити </a:t>
            </a:r>
            <a:r>
              <a:rPr lang="uk-UA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(*)</a:t>
            </a:r>
            <a:r>
              <a:rPr lang="uk-U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учасникам про продовження роботи над виконанням завдань.</a:t>
            </a: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uk-UA" sz="2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Учасник, який завершив роботу раніше визначеного часу, </a:t>
            </a:r>
            <a:r>
              <a:rPr lang="uk-UA" sz="2400" b="1" i="1" dirty="0">
                <a:solidFill>
                  <a:srgbClr val="FF0000"/>
                </a:solidFill>
              </a:rPr>
              <a:t>за дозволом старшого інструктора отримує матеріали пробного зовнішнього оцінювання, інформаційний бюлетень,</a:t>
            </a:r>
            <a:r>
              <a:rPr lang="uk-UA" sz="2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засвідчує в Аудиторному протоколі факт їх отримання та виходить з аудиторії</a:t>
            </a:r>
            <a:endParaRPr lang="uk-UA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Заголовок 1"/>
          <p:cNvSpPr>
            <a:spLocks noGrp="1"/>
          </p:cNvSpPr>
          <p:nvPr>
            <p:ph type="title"/>
          </p:nvPr>
        </p:nvSpPr>
        <p:spPr>
          <a:xfrm>
            <a:off x="2182813" y="0"/>
            <a:ext cx="8912225" cy="819150"/>
          </a:xfrm>
        </p:spPr>
        <p:txBody>
          <a:bodyPr/>
          <a:lstStyle/>
          <a:p>
            <a:r>
              <a:rPr lang="uk-UA" altLang="uk-UA" smtClean="0"/>
              <a:t>Аудиторний протокол </a:t>
            </a:r>
            <a:endParaRPr lang="uk-UA" smtClean="0"/>
          </a:p>
        </p:txBody>
      </p:sp>
      <p:pic>
        <p:nvPicPr>
          <p:cNvPr id="67586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1763" y="666750"/>
            <a:ext cx="9658350" cy="6297613"/>
          </a:xfrm>
        </p:spPr>
      </p:pic>
      <p:pic>
        <p:nvPicPr>
          <p:cNvPr id="67587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9050" y="1792288"/>
            <a:ext cx="466725" cy="11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2475" y="6534150"/>
            <a:ext cx="274638" cy="10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1825" y="6513513"/>
            <a:ext cx="273050" cy="10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0263" y="5867400"/>
            <a:ext cx="274637" cy="10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Рисунок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48350" y="1741488"/>
            <a:ext cx="3238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4588" y="1703388"/>
            <a:ext cx="3238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/>
            </a:extLst>
          </p:cNvPr>
          <p:cNvSpPr txBox="1"/>
          <p:nvPr/>
        </p:nvSpPr>
        <p:spPr>
          <a:xfrm>
            <a:off x="9913938" y="3116263"/>
            <a:ext cx="2149475" cy="92233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u="sng" dirty="0">
                <a:solidFill>
                  <a:srgbClr val="FF0000"/>
                </a:solidFill>
                <a:latin typeface="+mn-lt"/>
              </a:rPr>
              <a:t>Пробне: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</a:rPr>
              <a:t>Без запису /порожній</a:t>
            </a:r>
          </a:p>
        </p:txBody>
      </p:sp>
      <p:cxnSp>
        <p:nvCxnSpPr>
          <p:cNvPr id="12" name="Пряма зі стрілкою 11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9375775" y="4038600"/>
            <a:ext cx="1719263" cy="21431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95" name="TextBox 12"/>
          <p:cNvSpPr txBox="1">
            <a:spLocks noChangeArrowheads="1"/>
          </p:cNvSpPr>
          <p:nvPr/>
        </p:nvSpPr>
        <p:spPr bwMode="auto">
          <a:xfrm>
            <a:off x="8909050" y="5922963"/>
            <a:ext cx="2684463" cy="646112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u="sng">
                <a:solidFill>
                  <a:srgbClr val="FF0000"/>
                </a:solidFill>
                <a:latin typeface="Century Gothic" pitchFamily="34" charset="0"/>
              </a:rPr>
              <a:t>Сертифікаційне</a:t>
            </a:r>
            <a:r>
              <a:rPr lang="uk-UA">
                <a:latin typeface="Century Gothic" pitchFamily="34" charset="0"/>
              </a:rPr>
              <a:t>:</a:t>
            </a:r>
          </a:p>
          <a:p>
            <a:r>
              <a:rPr lang="uk-UA">
                <a:latin typeface="Century Gothic" pitchFamily="34" charset="0"/>
              </a:rPr>
              <a:t>Запис «Не з'явився»</a:t>
            </a:r>
          </a:p>
        </p:txBody>
      </p:sp>
      <p:cxnSp>
        <p:nvCxnSpPr>
          <p:cNvPr id="15" name="Пряма зі стрілкою 1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 flipV="1">
            <a:off x="8955088" y="4252913"/>
            <a:ext cx="1209675" cy="167005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9263" y="130175"/>
            <a:ext cx="10655300" cy="128111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За </a:t>
            </a:r>
            <a:r>
              <a:rPr lang="ru-RU" b="1" dirty="0">
                <a:solidFill>
                  <a:srgbClr val="FF0000"/>
                </a:solidFill>
              </a:rPr>
              <a:t>15</a:t>
            </a:r>
            <a:r>
              <a:rPr lang="uk-UA" b="1" dirty="0">
                <a:solidFill>
                  <a:srgbClr val="FF0000"/>
                </a:solidFill>
              </a:rPr>
              <a:t> хв </a:t>
            </a: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до закінчення часу, відведеного на виконання пробного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uk-UA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8610" name="Місце для вмісту 2"/>
          <p:cNvSpPr>
            <a:spLocks noGrp="1"/>
          </p:cNvSpPr>
          <p:nvPr>
            <p:ph idx="1"/>
          </p:nvPr>
        </p:nvSpPr>
        <p:spPr>
          <a:xfrm>
            <a:off x="420688" y="2133600"/>
            <a:ext cx="11083925" cy="3778250"/>
          </a:xfrm>
        </p:spPr>
        <p:txBody>
          <a:bodyPr/>
          <a:lstStyle/>
          <a:p>
            <a:r>
              <a:rPr lang="uk-UA" sz="3600" b="1" smtClean="0"/>
              <a:t>Повідомити (*) </a:t>
            </a:r>
            <a:r>
              <a:rPr lang="uk-UA" sz="3600" smtClean="0"/>
              <a:t>учасникам час, що залишився до закінчення пробного зовнішнього оцінювання.</a:t>
            </a:r>
          </a:p>
          <a:p>
            <a:r>
              <a:rPr lang="uk-UA" sz="3600" b="1" smtClean="0"/>
              <a:t>Попередити (*)</a:t>
            </a:r>
            <a:r>
              <a:rPr lang="uk-UA" sz="3600" smtClean="0"/>
              <a:t> про необхідність завершити заповнення бланка(ів) відповідей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Заголовок 1"/>
          <p:cNvSpPr>
            <a:spLocks noGrp="1"/>
          </p:cNvSpPr>
          <p:nvPr>
            <p:ph type="title"/>
          </p:nvPr>
        </p:nvSpPr>
        <p:spPr>
          <a:xfrm>
            <a:off x="390525" y="80963"/>
            <a:ext cx="11591925" cy="795337"/>
          </a:xfrm>
        </p:spPr>
        <p:txBody>
          <a:bodyPr/>
          <a:lstStyle/>
          <a:p>
            <a:r>
              <a:rPr lang="uk-UA" sz="2000" b="1" smtClean="0"/>
              <a:t>Завершення пробного зовнішнього оцінювання</a:t>
            </a:r>
            <a:endParaRPr lang="uk-UA" sz="2000" smtClean="0"/>
          </a:p>
        </p:txBody>
      </p:sp>
      <p:pic>
        <p:nvPicPr>
          <p:cNvPr id="69634" name="Рисунок 6"/>
          <p:cNvPicPr>
            <a:picLocks noChangeAspect="1"/>
          </p:cNvPicPr>
          <p:nvPr/>
        </p:nvPicPr>
        <p:blipFill>
          <a:blip r:embed="rId2"/>
          <a:srcRect b="16187"/>
          <a:stretch>
            <a:fillRect/>
          </a:stretch>
        </p:blipFill>
        <p:spPr bwMode="auto">
          <a:xfrm>
            <a:off x="6642100" y="1543050"/>
            <a:ext cx="5340350" cy="511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229443">
            <a:off x="8534400" y="2270125"/>
            <a:ext cx="1555750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4280910">
            <a:off x="9037638" y="2384425"/>
            <a:ext cx="153987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Рисунок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4503686">
            <a:off x="9371807" y="2432844"/>
            <a:ext cx="1625600" cy="229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Рисунок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66188" y="1703388"/>
            <a:ext cx="5064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9" name="Місце для вмісту 15"/>
          <p:cNvSpPr>
            <a:spLocks noGrp="1"/>
          </p:cNvSpPr>
          <p:nvPr>
            <p:ph idx="1"/>
          </p:nvPr>
        </p:nvSpPr>
        <p:spPr>
          <a:xfrm>
            <a:off x="1749425" y="1857375"/>
            <a:ext cx="8915400" cy="3778250"/>
          </a:xfrm>
        </p:spPr>
        <p:txBody>
          <a:bodyPr/>
          <a:lstStyle/>
          <a:p>
            <a:endParaRPr lang="uk-UA" smtClean="0"/>
          </a:p>
        </p:txBody>
      </p:sp>
      <p:pic>
        <p:nvPicPr>
          <p:cNvPr id="69640" name="Рисунок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4163" y="1543050"/>
            <a:ext cx="6383337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1" name="Рисунок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89538" y="2417763"/>
            <a:ext cx="322262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2" name="Рисунок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57650" y="2389188"/>
            <a:ext cx="3238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3" name="Рисунок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75350" y="2498725"/>
            <a:ext cx="463550" cy="14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4" name="Рисунок 2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40638" y="38100"/>
            <a:ext cx="1362075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5" name="TextBox 21"/>
          <p:cNvSpPr txBox="1">
            <a:spLocks noChangeArrowheads="1"/>
          </p:cNvSpPr>
          <p:nvPr/>
        </p:nvSpPr>
        <p:spPr bwMode="auto">
          <a:xfrm>
            <a:off x="9807575" y="306388"/>
            <a:ext cx="2174875" cy="9239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latin typeface="Century Gothic" pitchFamily="34" charset="0"/>
              </a:rPr>
              <a:t>Час на виконання тесту завершився</a:t>
            </a:r>
          </a:p>
        </p:txBody>
      </p:sp>
      <p:cxnSp>
        <p:nvCxnSpPr>
          <p:cNvPr id="24" name="Пряма зі стрілкою 2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8648700" y="552450"/>
            <a:ext cx="1133475" cy="0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075" y="134938"/>
            <a:ext cx="10313988" cy="128111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Зібрати (**) 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зошити з укладеними до них бланками відповідей, що не використовувалися.</a:t>
            </a:r>
            <a:b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uk-UA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0658" name="Місце для вмісту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uk-UA" smtClean="0"/>
          </a:p>
        </p:txBody>
      </p:sp>
      <p:pic>
        <p:nvPicPr>
          <p:cNvPr id="7065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1182688"/>
            <a:ext cx="4017963" cy="568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uk-UA" smtClean="0"/>
          </a:p>
        </p:txBody>
      </p:sp>
      <p:sp>
        <p:nvSpPr>
          <p:cNvPr id="24578" name="Прямокутник 8"/>
          <p:cNvSpPr>
            <a:spLocks noChangeArrowheads="1"/>
          </p:cNvSpPr>
          <p:nvPr/>
        </p:nvSpPr>
        <p:spPr bwMode="auto">
          <a:xfrm rot="-3149861">
            <a:off x="-476250" y="2135188"/>
            <a:ext cx="37242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altLang="uk-UA" sz="3200" i="1" u="sng">
                <a:latin typeface="Century Gothic" pitchFamily="34" charset="0"/>
              </a:rPr>
              <a:t>Підготовка пункту</a:t>
            </a:r>
            <a:endParaRPr lang="uk-UA" sz="3200" i="1" u="sng">
              <a:latin typeface="Century Gothic" pitchFamily="34" charset="0"/>
            </a:endParaRPr>
          </a:p>
        </p:txBody>
      </p:sp>
      <p:pic>
        <p:nvPicPr>
          <p:cNvPr id="24579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1925" y="185738"/>
            <a:ext cx="9396413" cy="646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Місце для вмісту 9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uk-UA" smtClean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Заголовок 1"/>
          <p:cNvSpPr>
            <a:spLocks noGrp="1"/>
          </p:cNvSpPr>
          <p:nvPr>
            <p:ph type="title"/>
          </p:nvPr>
        </p:nvSpPr>
        <p:spPr>
          <a:xfrm>
            <a:off x="1279525" y="130175"/>
            <a:ext cx="10663238" cy="1281113"/>
          </a:xfrm>
        </p:spPr>
        <p:txBody>
          <a:bodyPr/>
          <a:lstStyle/>
          <a:p>
            <a:r>
              <a:rPr lang="uk-UA" b="1" smtClean="0"/>
              <a:t>Завершення пробного зовнішнього оцінювання</a:t>
            </a:r>
            <a:endParaRPr lang="uk-UA" smtClean="0"/>
          </a:p>
        </p:txBody>
      </p:sp>
      <p:sp>
        <p:nvSpPr>
          <p:cNvPr id="71682" name="Місце для вмісту 2"/>
          <p:cNvSpPr>
            <a:spLocks noGrp="1"/>
          </p:cNvSpPr>
          <p:nvPr>
            <p:ph idx="1"/>
          </p:nvPr>
        </p:nvSpPr>
        <p:spPr>
          <a:xfrm>
            <a:off x="0" y="1411288"/>
            <a:ext cx="12158663" cy="4500562"/>
          </a:xfrm>
        </p:spPr>
        <p:txBody>
          <a:bodyPr/>
          <a:lstStyle/>
          <a:p>
            <a:r>
              <a:rPr lang="uk-UA" sz="2800" b="1" smtClean="0"/>
              <a:t>Перерахувати (*) </a:t>
            </a:r>
            <a:r>
              <a:rPr lang="uk-UA" sz="2800" smtClean="0"/>
              <a:t>невикористані комплекти матеріалів пробного зовнішнього оцінювання, </a:t>
            </a:r>
            <a:r>
              <a:rPr lang="uk-UA" sz="2800" b="1" smtClean="0"/>
              <a:t>зазначити (*)</a:t>
            </a:r>
            <a:r>
              <a:rPr lang="uk-UA" sz="2800" smtClean="0"/>
              <a:t> їхню кількість в Аудиторному протоколі.</a:t>
            </a:r>
          </a:p>
          <a:p>
            <a:r>
              <a:rPr lang="uk-UA" sz="2800" b="1" smtClean="0"/>
              <a:t>Підписати </a:t>
            </a:r>
            <a:r>
              <a:rPr lang="uk-UA" sz="2800" smtClean="0"/>
              <a:t>Аудиторний протокол.</a:t>
            </a:r>
          </a:p>
          <a:p>
            <a:r>
              <a:rPr lang="uk-UA" sz="2800" b="1" smtClean="0"/>
              <a:t>Укласти (*) </a:t>
            </a:r>
            <a:r>
              <a:rPr lang="uk-UA" sz="2800" smtClean="0"/>
              <a:t>Аудиторний протокол, невикористані комплекти матеріалів пробного зовнішнього оцінювання,</a:t>
            </a:r>
            <a:r>
              <a:rPr lang="en-US" sz="2800" smtClean="0"/>
              <a:t> </a:t>
            </a:r>
            <a:r>
              <a:rPr lang="uk-UA" sz="2800" smtClean="0"/>
              <a:t>використану стрічку маркованих наліпок (штрих-коди) до пакета для передання до РЦОЯО (пакет </a:t>
            </a:r>
            <a:r>
              <a:rPr lang="uk-UA" sz="2800" b="1" smtClean="0"/>
              <a:t>не заклеювати</a:t>
            </a:r>
            <a:r>
              <a:rPr lang="uk-UA" sz="2800" smtClean="0"/>
              <a:t>).</a:t>
            </a:r>
            <a:endParaRPr lang="en-US" sz="2800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uk-UA" smtClean="0"/>
          </a:p>
        </p:txBody>
      </p:sp>
      <p:sp>
        <p:nvSpPr>
          <p:cNvPr id="71683" name="Прямокутник 3"/>
          <p:cNvSpPr>
            <a:spLocks noChangeArrowheads="1"/>
          </p:cNvSpPr>
          <p:nvPr/>
        </p:nvSpPr>
        <p:spPr bwMode="auto">
          <a:xfrm>
            <a:off x="661988" y="5380038"/>
            <a:ext cx="11280775" cy="1477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u="sng">
                <a:solidFill>
                  <a:srgbClr val="FF0000"/>
                </a:solidFill>
                <a:latin typeface="Century Gothic" pitchFamily="34" charset="0"/>
              </a:rPr>
              <a:t>Сертифікаційне:</a:t>
            </a:r>
          </a:p>
          <a:p>
            <a:r>
              <a:rPr lang="uk-UA">
                <a:latin typeface="Century Gothic" pitchFamily="34" charset="0"/>
              </a:rPr>
              <a:t> старший інструктор має помістити бланки відповідей, невикористані матеріали зовнішнього</a:t>
            </a:r>
          </a:p>
          <a:p>
            <a:r>
              <a:rPr lang="uk-UA">
                <a:latin typeface="Century Gothic" pitchFamily="34" charset="0"/>
              </a:rPr>
              <a:t> оцінювання, Аудиторний протокол і пакет, у якому були надіслані матеріали зовнішнього оцінювання, до пакета для відправлення матеріалів та закрити його у присутності </a:t>
            </a:r>
            <a:r>
              <a:rPr lang="uk-UA" u="sng">
                <a:latin typeface="Century Gothic" pitchFamily="34" charset="0"/>
              </a:rPr>
              <a:t>не менше</a:t>
            </a:r>
          </a:p>
          <a:p>
            <a:r>
              <a:rPr lang="uk-UA" u="sng">
                <a:latin typeface="Century Gothic" pitchFamily="34" charset="0"/>
              </a:rPr>
              <a:t> трьох учасників </a:t>
            </a:r>
            <a:r>
              <a:rPr lang="uk-UA">
                <a:latin typeface="Century Gothic" pitchFamily="34" charset="0"/>
              </a:rPr>
              <a:t>зовнішнього оцінювання з цієї аудиторії;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Заголовок 1"/>
          <p:cNvSpPr>
            <a:spLocks noGrp="1"/>
          </p:cNvSpPr>
          <p:nvPr>
            <p:ph type="title"/>
          </p:nvPr>
        </p:nvSpPr>
        <p:spPr>
          <a:xfrm>
            <a:off x="2135188" y="0"/>
            <a:ext cx="7772400" cy="800100"/>
          </a:xfrm>
        </p:spPr>
        <p:txBody>
          <a:bodyPr/>
          <a:lstStyle/>
          <a:p>
            <a:r>
              <a:rPr lang="uk-UA" altLang="uk-UA" smtClean="0"/>
              <a:t>Аудиторний протокол </a:t>
            </a:r>
          </a:p>
        </p:txBody>
      </p:sp>
      <p:sp>
        <p:nvSpPr>
          <p:cNvPr id="72706" name="Місце для вмісту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uk-UA" altLang="uk-UA" smtClean="0"/>
          </a:p>
        </p:txBody>
      </p:sp>
      <p:pic>
        <p:nvPicPr>
          <p:cNvPr id="7270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2850" y="1135063"/>
            <a:ext cx="1020445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Заголовок 1"/>
          <p:cNvSpPr>
            <a:spLocks noGrp="1"/>
          </p:cNvSpPr>
          <p:nvPr>
            <p:ph type="title"/>
          </p:nvPr>
        </p:nvSpPr>
        <p:spPr>
          <a:xfrm>
            <a:off x="85725" y="71438"/>
            <a:ext cx="12192000" cy="776287"/>
          </a:xfrm>
        </p:spPr>
        <p:txBody>
          <a:bodyPr/>
          <a:lstStyle/>
          <a:p>
            <a:r>
              <a:rPr lang="uk-UA" sz="3200" b="1" smtClean="0"/>
              <a:t>Після завершення пробного зовнішнього оцінювання</a:t>
            </a:r>
            <a:endParaRPr lang="uk-UA" sz="3200" smtClean="0"/>
          </a:p>
        </p:txBody>
      </p:sp>
      <p:sp>
        <p:nvSpPr>
          <p:cNvPr id="73730" name="Місце для вмісту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uk-UA" smtClean="0"/>
          </a:p>
        </p:txBody>
      </p:sp>
      <p:pic>
        <p:nvPicPr>
          <p:cNvPr id="7373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5" y="1257300"/>
            <a:ext cx="2743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TextBox 4"/>
          <p:cNvSpPr txBox="1">
            <a:spLocks noChangeArrowheads="1"/>
          </p:cNvSpPr>
          <p:nvPr/>
        </p:nvSpPr>
        <p:spPr bwMode="auto">
          <a:xfrm>
            <a:off x="366713" y="5726113"/>
            <a:ext cx="2524125" cy="64611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latin typeface="Century Gothic" pitchFamily="34" charset="0"/>
              </a:rPr>
              <a:t>Відповідальному за ППТ</a:t>
            </a:r>
          </a:p>
        </p:txBody>
      </p:sp>
      <p:sp>
        <p:nvSpPr>
          <p:cNvPr id="6" name="Стрілка: униз 5">
            <a:extLst>
              <a:ext uri="{FF2B5EF4-FFF2-40B4-BE49-F238E27FC236}"/>
            </a:extLst>
          </p:cNvPr>
          <p:cNvSpPr/>
          <p:nvPr/>
        </p:nvSpPr>
        <p:spPr>
          <a:xfrm>
            <a:off x="1381125" y="2886075"/>
            <a:ext cx="390525" cy="28400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pic>
        <p:nvPicPr>
          <p:cNvPr id="73734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5250" y="920750"/>
            <a:ext cx="7900988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>
            <a:extLst>
              <a:ext uri="{FF2B5EF4-FFF2-40B4-BE49-F238E27FC236}"/>
            </a:extLst>
          </p:cNvPr>
          <p:cNvSpPr/>
          <p:nvPr/>
        </p:nvSpPr>
        <p:spPr>
          <a:xfrm>
            <a:off x="9602788" y="2266950"/>
            <a:ext cx="2141537" cy="7762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31550" y="3516313"/>
            <a:ext cx="273050" cy="11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7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50350" y="3487738"/>
            <a:ext cx="273050" cy="11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197350" y="5937250"/>
            <a:ext cx="6934200" cy="9239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entury Gothic" pitchFamily="34" charset="0"/>
              </a:rPr>
              <a:t>Оформити </a:t>
            </a:r>
            <a:r>
              <a:rPr lang="ru-RU">
                <a:latin typeface="Century Gothic" pitchFamily="34" charset="0"/>
              </a:rPr>
              <a:t>документи, необ</a:t>
            </a:r>
            <a:r>
              <a:rPr lang="uk-UA">
                <a:latin typeface="Century Gothic" pitchFamily="34" charset="0"/>
              </a:rPr>
              <a:t>хідні для здійснення оплати праці</a:t>
            </a:r>
          </a:p>
          <a:p>
            <a:endParaRPr lang="uk-UA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uk-UA" smtClean="0"/>
          </a:p>
        </p:txBody>
      </p:sp>
      <p:pic>
        <p:nvPicPr>
          <p:cNvPr id="7475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4163" y="-95250"/>
            <a:ext cx="8405812" cy="697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Місце для вмісту 5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uk-UA" smtClean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uk-UA" smtClean="0"/>
          </a:p>
        </p:txBody>
      </p:sp>
      <p:pic>
        <p:nvPicPr>
          <p:cNvPr id="75778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3" y="-946150"/>
            <a:ext cx="10398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9638" y="1189038"/>
            <a:ext cx="11282362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Місце для вмісту 10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uk-UA" smtClean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912812"/>
          </a:xfrm>
        </p:spPr>
        <p:txBody>
          <a:bodyPr/>
          <a:lstStyle/>
          <a:p>
            <a:r>
              <a:rPr lang="uk-UA" smtClean="0"/>
              <a:t>Самостійна робота з матеріалами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854200" y="2146300"/>
            <a:ext cx="9653588" cy="377825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uk-UA" sz="4400" dirty="0">
                <a:solidFill>
                  <a:schemeClr val="accent5">
                    <a:lumMod val="50000"/>
                  </a:schemeClr>
                </a:solidFill>
              </a:rPr>
              <a:t>          Повторення, закріплення...</a:t>
            </a:r>
          </a:p>
          <a:p>
            <a:pPr marL="0" indent="0" algn="ctr" fontAlgn="auto">
              <a:spcAft>
                <a:spcPts val="0"/>
              </a:spcAft>
              <a:buFont typeface="Wingdings 3" charset="2"/>
              <a:buNone/>
              <a:defRPr/>
            </a:pPr>
            <a:endParaRPr lang="uk-UA" sz="6000" i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uk-UA" sz="6000" i="1" dirty="0">
                <a:solidFill>
                  <a:schemeClr val="accent5">
                    <a:lumMod val="50000"/>
                  </a:schemeClr>
                </a:solidFill>
              </a:rPr>
              <a:t>Робота з опитувальником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uk-UA" smtClean="0"/>
          </a:p>
        </p:txBody>
      </p:sp>
      <p:pic>
        <p:nvPicPr>
          <p:cNvPr id="77826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9238" y="1577975"/>
            <a:ext cx="11444287" cy="5280025"/>
          </a:xfrm>
        </p:spPr>
      </p:pic>
      <p:sp>
        <p:nvSpPr>
          <p:cNvPr id="6" name="Овал 5">
            <a:extLst>
              <a:ext uri="{FF2B5EF4-FFF2-40B4-BE49-F238E27FC236}"/>
            </a:extLst>
          </p:cNvPr>
          <p:cNvSpPr/>
          <p:nvPr/>
        </p:nvSpPr>
        <p:spPr>
          <a:xfrm>
            <a:off x="249238" y="5770563"/>
            <a:ext cx="2343150" cy="4635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pic>
        <p:nvPicPr>
          <p:cNvPr id="77828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238" y="0"/>
            <a:ext cx="11444287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uk-UA" smtClean="0"/>
          </a:p>
        </p:txBody>
      </p:sp>
      <p:pic>
        <p:nvPicPr>
          <p:cNvPr id="78850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0663" y="204788"/>
            <a:ext cx="11525250" cy="6445250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uk-UA" smtClean="0"/>
          </a:p>
        </p:txBody>
      </p:sp>
      <p:pic>
        <p:nvPicPr>
          <p:cNvPr id="79874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03263" y="550863"/>
            <a:ext cx="11239500" cy="6151562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uk-UA" smtClean="0"/>
          </a:p>
        </p:txBody>
      </p:sp>
      <p:pic>
        <p:nvPicPr>
          <p:cNvPr id="80898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35213" y="1588"/>
            <a:ext cx="7953375" cy="6856412"/>
          </a:xfrm>
        </p:spPr>
      </p:pic>
      <p:sp>
        <p:nvSpPr>
          <p:cNvPr id="6" name="Стрілка: вправо 5">
            <a:extLst>
              <a:ext uri="{FF2B5EF4-FFF2-40B4-BE49-F238E27FC236}"/>
            </a:extLst>
          </p:cNvPr>
          <p:cNvSpPr/>
          <p:nvPr/>
        </p:nvSpPr>
        <p:spPr>
          <a:xfrm rot="1612693">
            <a:off x="2546350" y="5762625"/>
            <a:ext cx="2249488" cy="336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555625" y="25400"/>
            <a:ext cx="7772400" cy="774700"/>
          </a:xfrm>
        </p:spPr>
        <p:txBody>
          <a:bodyPr/>
          <a:lstStyle/>
          <a:p>
            <a:r>
              <a:rPr lang="uk-UA" altLang="uk-UA" smtClean="0"/>
              <a:t>Підготовка пункту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1800" y="635000"/>
            <a:ext cx="7772400" cy="4530725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Font typeface="Wingdings 3" pitchFamily="18" charset="2"/>
              <a:buNone/>
            </a:pPr>
            <a:endParaRPr lang="uk-UA" altLang="uk-UA" smtClean="0"/>
          </a:p>
        </p:txBody>
      </p:sp>
      <p:pic>
        <p:nvPicPr>
          <p:cNvPr id="2560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2825" y="635000"/>
            <a:ext cx="10560050" cy="617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uk-UA" smtClean="0"/>
          </a:p>
        </p:txBody>
      </p:sp>
      <p:pic>
        <p:nvPicPr>
          <p:cNvPr id="81922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4475" y="533400"/>
            <a:ext cx="11869738" cy="6089650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uk-UA" smtClean="0"/>
          </a:p>
        </p:txBody>
      </p:sp>
      <p:pic>
        <p:nvPicPr>
          <p:cNvPr id="82946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9250" y="968375"/>
            <a:ext cx="11155363" cy="4649788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775" y="1409700"/>
            <a:ext cx="8912225" cy="128111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6600" dirty="0"/>
              <a:t>Фінанси !!!!</a:t>
            </a:r>
          </a:p>
        </p:txBody>
      </p:sp>
      <p:sp>
        <p:nvSpPr>
          <p:cNvPr id="83970" name="Місце для вмісту 2"/>
          <p:cNvSpPr>
            <a:spLocks noGrp="1"/>
          </p:cNvSpPr>
          <p:nvPr>
            <p:ph idx="1"/>
          </p:nvPr>
        </p:nvSpPr>
        <p:spPr>
          <a:xfrm>
            <a:off x="1127125" y="3267075"/>
            <a:ext cx="10377488" cy="2644775"/>
          </a:xfrm>
        </p:spPr>
        <p:txBody>
          <a:bodyPr/>
          <a:lstStyle/>
          <a:p>
            <a:r>
              <a:rPr lang="uk-UA" sz="4400" smtClean="0">
                <a:latin typeface="Times New Roman" pitchFamily="18" charset="0"/>
                <a:cs typeface="Times New Roman" pitchFamily="18" charset="0"/>
              </a:rPr>
              <a:t>Підписати договори (уважно перевірити персональні дані (</a:t>
            </a:r>
            <a:r>
              <a:rPr lang="uk-UA" sz="4400" b="1" u="sng" smtClean="0">
                <a:latin typeface="Times New Roman" pitchFamily="18" charset="0"/>
                <a:cs typeface="Times New Roman" pitchFamily="18" charset="0"/>
              </a:rPr>
              <a:t>ІДЕНТИФІКАЦІЙНИЙ КОД</a:t>
            </a:r>
            <a:r>
              <a:rPr lang="uk-UA" sz="4400" smtClean="0">
                <a:latin typeface="Times New Roman" pitchFamily="18" charset="0"/>
                <a:cs typeface="Times New Roman" pitchFamily="18" charset="0"/>
              </a:rPr>
              <a:t>), для нових – до 20.03.2018 відкрити карткові рахунки у Приватбанку)</a:t>
            </a:r>
          </a:p>
        </p:txBody>
      </p:sp>
      <p:sp>
        <p:nvSpPr>
          <p:cNvPr id="83971" name="TextBox 3"/>
          <p:cNvSpPr txBox="1">
            <a:spLocks noChangeArrowheads="1"/>
          </p:cNvSpPr>
          <p:nvPr/>
        </p:nvSpPr>
        <p:spPr bwMode="auto">
          <a:xfrm>
            <a:off x="687388" y="187325"/>
            <a:ext cx="3986212" cy="6461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3600" b="1">
                <a:solidFill>
                  <a:srgbClr val="FF0000"/>
                </a:solidFill>
                <a:latin typeface="Century Gothic" pitchFamily="34" charset="0"/>
              </a:rPr>
              <a:t>Для залучених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uk-UA" smtClean="0"/>
          </a:p>
        </p:txBody>
      </p:sp>
      <p:pic>
        <p:nvPicPr>
          <p:cNvPr id="84994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0663" y="204788"/>
            <a:ext cx="11525250" cy="6445250"/>
          </a:xfrm>
        </p:spPr>
      </p:pic>
      <p:sp>
        <p:nvSpPr>
          <p:cNvPr id="84995" name="TextBox 3"/>
          <p:cNvSpPr txBox="1">
            <a:spLocks noChangeArrowheads="1"/>
          </p:cNvSpPr>
          <p:nvPr/>
        </p:nvSpPr>
        <p:spPr bwMode="auto">
          <a:xfrm>
            <a:off x="115888" y="301625"/>
            <a:ext cx="3986212" cy="6461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3600" b="1">
                <a:solidFill>
                  <a:srgbClr val="FF0000"/>
                </a:solidFill>
                <a:latin typeface="Century Gothic" pitchFamily="34" charset="0"/>
              </a:rPr>
              <a:t>Для залучених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uk-UA" smtClean="0"/>
          </a:p>
        </p:txBody>
      </p:sp>
      <p:sp>
        <p:nvSpPr>
          <p:cNvPr id="86018" name="Місце для вмісту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uk-UA" smtClean="0"/>
          </a:p>
        </p:txBody>
      </p:sp>
      <p:pic>
        <p:nvPicPr>
          <p:cNvPr id="86019" name="Рисунок 3"/>
          <p:cNvPicPr>
            <a:picLocks noChangeAspect="1" noChangeArrowheads="1"/>
          </p:cNvPicPr>
          <p:nvPr/>
        </p:nvPicPr>
        <p:blipFill>
          <a:blip r:embed="rId2"/>
          <a:srcRect l="24940" t="8604" r="24245" b="23306"/>
          <a:stretch>
            <a:fillRect/>
          </a:stretch>
        </p:blipFill>
        <p:spPr bwMode="auto">
          <a:xfrm>
            <a:off x="785813" y="201613"/>
            <a:ext cx="11174412" cy="665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uk-UA" smtClean="0"/>
          </a:p>
        </p:txBody>
      </p:sp>
      <p:sp>
        <p:nvSpPr>
          <p:cNvPr id="87042" name="Місце для вмісту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uk-UA" smtClean="0"/>
          </a:p>
        </p:txBody>
      </p:sp>
      <p:pic>
        <p:nvPicPr>
          <p:cNvPr id="87043" name="Рисунок 3"/>
          <p:cNvPicPr>
            <a:picLocks noChangeAspect="1" noChangeArrowheads="1"/>
          </p:cNvPicPr>
          <p:nvPr/>
        </p:nvPicPr>
        <p:blipFill>
          <a:blip r:embed="rId2"/>
          <a:srcRect l="27545" t="7745" r="27325" b="54076"/>
          <a:stretch>
            <a:fillRect/>
          </a:stretch>
        </p:blipFill>
        <p:spPr bwMode="auto">
          <a:xfrm>
            <a:off x="1828800" y="292100"/>
            <a:ext cx="99949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uk-UA" smtClean="0"/>
          </a:p>
        </p:txBody>
      </p:sp>
      <p:sp>
        <p:nvSpPr>
          <p:cNvPr id="88066" name="Місце для вмісту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uk-UA" smtClean="0"/>
          </a:p>
        </p:txBody>
      </p:sp>
      <p:pic>
        <p:nvPicPr>
          <p:cNvPr id="88067" name="Рисунок 3"/>
          <p:cNvPicPr>
            <a:picLocks noChangeAspect="1" noChangeArrowheads="1"/>
          </p:cNvPicPr>
          <p:nvPr/>
        </p:nvPicPr>
        <p:blipFill>
          <a:blip r:embed="rId2"/>
          <a:srcRect l="22104" t="9351" r="20224" b="12640"/>
          <a:stretch>
            <a:fillRect/>
          </a:stretch>
        </p:blipFill>
        <p:spPr bwMode="auto">
          <a:xfrm>
            <a:off x="0" y="842963"/>
            <a:ext cx="6019800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Рисунок 4"/>
          <p:cNvPicPr>
            <a:picLocks noChangeAspect="1" noChangeArrowheads="1"/>
          </p:cNvPicPr>
          <p:nvPr/>
        </p:nvPicPr>
        <p:blipFill>
          <a:blip r:embed="rId3"/>
          <a:srcRect l="20523" t="9351" r="18439" b="6094"/>
          <a:stretch>
            <a:fillRect/>
          </a:stretch>
        </p:blipFill>
        <p:spPr bwMode="auto">
          <a:xfrm>
            <a:off x="6215063" y="193675"/>
            <a:ext cx="5876925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Місце для вмісту 2"/>
          <p:cNvSpPr txBox="1">
            <a:spLocks/>
          </p:cNvSpPr>
          <p:nvPr/>
        </p:nvSpPr>
        <p:spPr>
          <a:xfrm>
            <a:off x="6488113" y="5911850"/>
            <a:ext cx="4094162" cy="9779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defRPr/>
            </a:pPr>
            <a:r>
              <a:rPr lang="uk-UA"/>
              <a:t>Дані успішно введено</a:t>
            </a:r>
            <a:br>
              <a:rPr lang="uk-UA"/>
            </a:br>
            <a:r>
              <a:rPr lang="uk-UA"/>
              <a:t>Ваш логін: 2320002</a:t>
            </a:r>
            <a:br>
              <a:rPr lang="uk-UA"/>
            </a:br>
            <a:r>
              <a:rPr lang="uk-UA"/>
              <a:t>Ваш пароль:****</a:t>
            </a:r>
          </a:p>
          <a:p>
            <a:pPr marL="0" indent="0" fontAlgn="auto">
              <a:buFont typeface="Wingdings" panose="05000000000000000000" pitchFamily="2" charset="2"/>
              <a:buNone/>
              <a:defRPr/>
            </a:pPr>
            <a:r>
              <a:rPr lang="uk-UA" b="1" u="sng">
                <a:solidFill>
                  <a:srgbClr val="00B0F0"/>
                </a:solidFill>
              </a:rPr>
              <a:t>Увійти в особистий кабінет</a:t>
            </a:r>
            <a:endParaRPr lang="uk-UA" b="1" u="sng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uk-UA" altLang="uk-UA" smtClean="0"/>
          </a:p>
        </p:txBody>
      </p:sp>
      <p:sp>
        <p:nvSpPr>
          <p:cNvPr id="89090" name="Місце для вмісту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uk-UA" altLang="uk-UA" smtClean="0"/>
          </a:p>
        </p:txBody>
      </p:sp>
      <p:pic>
        <p:nvPicPr>
          <p:cNvPr id="89091" name="Рисунок 3"/>
          <p:cNvPicPr>
            <a:picLocks noChangeAspect="1" noChangeArrowheads="1"/>
          </p:cNvPicPr>
          <p:nvPr/>
        </p:nvPicPr>
        <p:blipFill>
          <a:blip r:embed="rId2"/>
          <a:srcRect l="22733" t="8417" r="18228" b="42581"/>
          <a:stretch>
            <a:fillRect/>
          </a:stretch>
        </p:blipFill>
        <p:spPr bwMode="auto">
          <a:xfrm>
            <a:off x="1631950" y="277813"/>
            <a:ext cx="892810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uk-UA" altLang="uk-UA" smtClean="0"/>
          </a:p>
        </p:txBody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>
              <a:buFontTx/>
              <a:buNone/>
            </a:pPr>
            <a:endParaRPr lang="uk-UA" altLang="uk-UA" smtClean="0"/>
          </a:p>
        </p:txBody>
      </p:sp>
      <p:sp>
        <p:nvSpPr>
          <p:cNvPr id="90115" name="AutoShape 4" descr="Результат пошуку зображень за запитом &quot;знак питання картинки&quot;"/>
          <p:cNvSpPr>
            <a:spLocks noChangeAspect="1" noChangeArrowheads="1"/>
          </p:cNvSpPr>
          <p:nvPr/>
        </p:nvSpPr>
        <p:spPr bwMode="auto">
          <a:xfrm>
            <a:off x="5954713" y="32766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 altLang="uk-UA"/>
          </a:p>
        </p:txBody>
      </p:sp>
      <p:sp>
        <p:nvSpPr>
          <p:cNvPr id="90116" name="AutoShape 5" descr="Результат пошуку зображень за запитом &quot;знак питання картинки&quot;"/>
          <p:cNvSpPr>
            <a:spLocks noChangeAspect="1" noChangeArrowheads="1"/>
          </p:cNvSpPr>
          <p:nvPr/>
        </p:nvSpPr>
        <p:spPr bwMode="auto">
          <a:xfrm>
            <a:off x="5954713" y="32766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 altLang="uk-UA"/>
          </a:p>
        </p:txBody>
      </p:sp>
      <p:pic>
        <p:nvPicPr>
          <p:cNvPr id="90117" name="Picture 6" descr="mini_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-50800"/>
            <a:ext cx="9144000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151188" y="4473575"/>
            <a:ext cx="6242050" cy="1323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8000">
                <a:latin typeface="Century Gothic" pitchFamily="34" charset="0"/>
              </a:rPr>
              <a:t>Ніби все </a:t>
            </a:r>
            <a:r>
              <a:rPr lang="uk-UA" sz="8000">
                <a:latin typeface="Century Gothic" pitchFamily="34" charset="0"/>
                <a:sym typeface="Wingdings" pitchFamily="2" charset="2"/>
              </a:rPr>
              <a:t> </a:t>
            </a:r>
            <a:endParaRPr lang="uk-UA" sz="8000"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uk-UA" smtClean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66738" y="2081213"/>
            <a:ext cx="11625262" cy="4319587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uk-UA" sz="2400" dirty="0">
                <a:solidFill>
                  <a:srgbClr val="FF0000"/>
                </a:solidFill>
              </a:rPr>
              <a:t>9.30 – 9.40  </a:t>
            </a:r>
            <a:r>
              <a:rPr lang="uk-UA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Прибути</a:t>
            </a:r>
            <a:r>
              <a:rPr lang="uk-U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до пункту проведення пробного зовнішнього незалежного оцінювання (далі – пункт ПЗНО) з документом, що посвідчує особу, бейджем, на якому зазначені прізвище, ім’я, по батькові, годинником, ручкою з пастою чорного кольору, ножицями</a:t>
            </a: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uk-UA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9.40 – 10.00 Узяти участь </a:t>
            </a:r>
            <a:r>
              <a:rPr lang="uk-U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 нараді з працівниками пункту ПЗНО, під час якої: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пройти</a:t>
            </a:r>
            <a:r>
              <a:rPr lang="uk-U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процедуру розподілу за аудиторіями;</a:t>
            </a: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uk-UA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отримати (*)</a:t>
            </a:r>
            <a:r>
              <a:rPr lang="uk-U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627" name="Прямокутник 3"/>
          <p:cNvSpPr>
            <a:spLocks noChangeArrowheads="1"/>
          </p:cNvSpPr>
          <p:nvPr/>
        </p:nvSpPr>
        <p:spPr bwMode="auto">
          <a:xfrm>
            <a:off x="8078788" y="746125"/>
            <a:ext cx="3238500" cy="8318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u="sng">
                <a:solidFill>
                  <a:srgbClr val="FF0000"/>
                </a:solidFill>
                <a:latin typeface="Century Gothic" pitchFamily="34" charset="0"/>
              </a:rPr>
              <a:t>Сертифікаційне:</a:t>
            </a:r>
          </a:p>
          <a:p>
            <a:r>
              <a:rPr lang="uk-UA" sz="1400" b="1">
                <a:latin typeface="Century Gothic" pitchFamily="34" charset="0"/>
              </a:rPr>
              <a:t>Час прибуття на сертифікаційне </a:t>
            </a:r>
          </a:p>
          <a:p>
            <a:r>
              <a:rPr lang="en-US" sz="1400" b="1">
                <a:latin typeface="Century Gothic" pitchFamily="34" charset="0"/>
              </a:rPr>
              <a:t>                   </a:t>
            </a:r>
            <a:r>
              <a:rPr lang="uk-UA" sz="1400" b="1">
                <a:latin typeface="Century Gothic" pitchFamily="34" charset="0"/>
              </a:rPr>
              <a:t>  змінено </a:t>
            </a:r>
            <a:r>
              <a:rPr lang="uk-UA" sz="1600" b="1">
                <a:solidFill>
                  <a:srgbClr val="FF0000"/>
                </a:solidFill>
                <a:latin typeface="Century Gothic" pitchFamily="34" charset="0"/>
              </a:rPr>
              <a:t>9.00 – 9.10</a:t>
            </a:r>
          </a:p>
        </p:txBody>
      </p:sp>
      <p:sp>
        <p:nvSpPr>
          <p:cNvPr id="26628" name="Прямокутник 4"/>
          <p:cNvSpPr>
            <a:spLocks noChangeArrowheads="1"/>
          </p:cNvSpPr>
          <p:nvPr/>
        </p:nvSpPr>
        <p:spPr bwMode="auto">
          <a:xfrm>
            <a:off x="8769350" y="4538663"/>
            <a:ext cx="3001963" cy="6159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u="sng">
                <a:solidFill>
                  <a:srgbClr val="FF0000"/>
                </a:solidFill>
                <a:latin typeface="Century Gothic" pitchFamily="34" charset="0"/>
              </a:rPr>
              <a:t>Сертифікаційне:</a:t>
            </a:r>
          </a:p>
          <a:p>
            <a:r>
              <a:rPr lang="uk-UA" sz="1600">
                <a:latin typeface="Century Gothic" pitchFamily="34" charset="0"/>
              </a:rPr>
              <a:t>процедура жеребкування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1385888" y="185738"/>
            <a:ext cx="8912225" cy="1281112"/>
          </a:xfrm>
        </p:spPr>
        <p:txBody>
          <a:bodyPr/>
          <a:lstStyle/>
          <a:p>
            <a:r>
              <a:rPr lang="uk-UA" smtClean="0"/>
              <a:t>День проведення</a:t>
            </a:r>
            <a:br>
              <a:rPr lang="uk-UA" smtClean="0"/>
            </a:br>
            <a:r>
              <a:rPr lang="uk-UA" i="1" u="sng" smtClean="0"/>
              <a:t>отримати:</a:t>
            </a:r>
          </a:p>
        </p:txBody>
      </p:sp>
      <p:sp>
        <p:nvSpPr>
          <p:cNvPr id="27650" name="Місце для вмісту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r>
              <a:rPr lang="uk-UA" smtClean="0"/>
              <a:t>Аудиторний список</a:t>
            </a:r>
          </a:p>
        </p:txBody>
      </p:sp>
      <p:sp>
        <p:nvSpPr>
          <p:cNvPr id="27651" name="Прямокутник 4"/>
          <p:cNvSpPr>
            <a:spLocks noChangeArrowheads="1"/>
          </p:cNvSpPr>
          <p:nvPr/>
        </p:nvSpPr>
        <p:spPr bwMode="auto">
          <a:xfrm>
            <a:off x="669925" y="4198938"/>
            <a:ext cx="3803650" cy="9239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u="sng">
                <a:solidFill>
                  <a:srgbClr val="FF0000"/>
                </a:solidFill>
                <a:latin typeface="Century Gothic" pitchFamily="34" charset="0"/>
              </a:rPr>
              <a:t>Сертифікаційне:</a:t>
            </a:r>
          </a:p>
          <a:p>
            <a:r>
              <a:rPr lang="uk-UA">
                <a:latin typeface="Century Gothic" pitchFamily="34" charset="0"/>
              </a:rPr>
              <a:t>В один день проводиться </a:t>
            </a:r>
          </a:p>
          <a:p>
            <a:r>
              <a:rPr lang="uk-UA">
                <a:latin typeface="Century Gothic" pitchFamily="34" charset="0"/>
              </a:rPr>
              <a:t>ЗНО лише з </a:t>
            </a:r>
            <a:r>
              <a:rPr lang="uk-UA" b="1" u="sng">
                <a:latin typeface="Century Gothic" pitchFamily="34" charset="0"/>
              </a:rPr>
              <a:t>одного</a:t>
            </a:r>
            <a:r>
              <a:rPr lang="uk-UA">
                <a:latin typeface="Century Gothic" pitchFamily="34" charset="0"/>
              </a:rPr>
              <a:t> предмета</a:t>
            </a:r>
          </a:p>
        </p:txBody>
      </p:sp>
      <p:pic>
        <p:nvPicPr>
          <p:cNvPr id="27652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6088" y="0"/>
            <a:ext cx="5099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892175" y="130175"/>
            <a:ext cx="8912225" cy="1281113"/>
          </a:xfrm>
        </p:spPr>
        <p:txBody>
          <a:bodyPr/>
          <a:lstStyle/>
          <a:p>
            <a:r>
              <a:rPr lang="uk-UA" smtClean="0"/>
              <a:t>День проведення</a:t>
            </a:r>
          </a:p>
        </p:txBody>
      </p:sp>
      <p:sp>
        <p:nvSpPr>
          <p:cNvPr id="28674" name="Місце для вмісту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r>
              <a:rPr lang="uk-UA" smtClean="0"/>
              <a:t>Аудиторний протокол</a:t>
            </a:r>
          </a:p>
        </p:txBody>
      </p:sp>
      <p:sp>
        <p:nvSpPr>
          <p:cNvPr id="28675" name="Прямокутник 4"/>
          <p:cNvSpPr>
            <a:spLocks noChangeArrowheads="1"/>
          </p:cNvSpPr>
          <p:nvPr/>
        </p:nvSpPr>
        <p:spPr bwMode="auto">
          <a:xfrm>
            <a:off x="433388" y="4251325"/>
            <a:ext cx="4213225" cy="1200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u="sng">
                <a:solidFill>
                  <a:srgbClr val="FF0000"/>
                </a:solidFill>
                <a:latin typeface="Century Gothic" pitchFamily="34" charset="0"/>
              </a:rPr>
              <a:t>Сертифікаційне:</a:t>
            </a:r>
          </a:p>
          <a:p>
            <a:r>
              <a:rPr lang="uk-UA">
                <a:latin typeface="Century Gothic" pitchFamily="34" charset="0"/>
              </a:rPr>
              <a:t>пакет для відправлення матеріалів </a:t>
            </a:r>
          </a:p>
          <a:p>
            <a:r>
              <a:rPr lang="uk-UA">
                <a:latin typeface="Century Gothic" pitchFamily="34" charset="0"/>
              </a:rPr>
              <a:t>зовнішнього оцінювання; </a:t>
            </a:r>
          </a:p>
          <a:p>
            <a:r>
              <a:rPr lang="uk-UA">
                <a:latin typeface="Century Gothic" pitchFamily="34" charset="0"/>
              </a:rPr>
              <a:t>відсутні інформаційні бюлетені</a:t>
            </a:r>
          </a:p>
        </p:txBody>
      </p:sp>
      <p:pic>
        <p:nvPicPr>
          <p:cNvPr id="2867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9550" y="0"/>
            <a:ext cx="4611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Віхоть">
  <a:themeElements>
    <a:clrScheme name="Віхоть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Віхоть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іхоть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2349</TotalTime>
  <Words>1260</Words>
  <Application>Microsoft Office PowerPoint</Application>
  <PresentationFormat>Custom</PresentationFormat>
  <Paragraphs>215</Paragraphs>
  <Slides>68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19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94" baseType="lpstr">
      <vt:lpstr>Century Gothic</vt:lpstr>
      <vt:lpstr>Arial</vt:lpstr>
      <vt:lpstr>Wingdings 3</vt:lpstr>
      <vt:lpstr>Calibri</vt:lpstr>
      <vt:lpstr>Times New Roman</vt:lpstr>
      <vt:lpstr>Wingdings</vt:lpstr>
      <vt:lpstr>Віхоть</vt:lpstr>
      <vt:lpstr>Віхоть</vt:lpstr>
      <vt:lpstr>Віхоть</vt:lpstr>
      <vt:lpstr>Віхоть</vt:lpstr>
      <vt:lpstr>Віхоть</vt:lpstr>
      <vt:lpstr>Віхоть</vt:lpstr>
      <vt:lpstr>Віхоть</vt:lpstr>
      <vt:lpstr>Віхоть</vt:lpstr>
      <vt:lpstr>Віхоть</vt:lpstr>
      <vt:lpstr>Віхоть</vt:lpstr>
      <vt:lpstr>Віхоть</vt:lpstr>
      <vt:lpstr>Віхоть</vt:lpstr>
      <vt:lpstr>Віхоть</vt:lpstr>
      <vt:lpstr>Віхоть</vt:lpstr>
      <vt:lpstr>Віхоть</vt:lpstr>
      <vt:lpstr>Віхоть</vt:lpstr>
      <vt:lpstr>Віхоть</vt:lpstr>
      <vt:lpstr>Віхоть</vt:lpstr>
      <vt:lpstr>Віхоть</vt:lpstr>
      <vt:lpstr>Acrobat Document</vt:lpstr>
      <vt:lpstr>Особливості пробного ЗНО – 2018</vt:lpstr>
      <vt:lpstr>Наказ МОН України від  19.09.2017 № 1287 «Про затвердження Календарного плану підготовки та проведення в 2018 році зовнішнього незалежного оцінювання результатів навчання, здобутих на основі повної загальної середньої освіти»</vt:lpstr>
      <vt:lpstr>Слайд 3</vt:lpstr>
      <vt:lpstr>Підготовка пункту</vt:lpstr>
      <vt:lpstr>Слайд 5</vt:lpstr>
      <vt:lpstr>Підготовка пункту</vt:lpstr>
      <vt:lpstr>Слайд 7</vt:lpstr>
      <vt:lpstr>День проведення отримати:</vt:lpstr>
      <vt:lpstr>День проведення</vt:lpstr>
      <vt:lpstr>День проведення</vt:lpstr>
      <vt:lpstr>Слайд 11</vt:lpstr>
      <vt:lpstr>День проведення  отримати: </vt:lpstr>
      <vt:lpstr>Слайд 13</vt:lpstr>
      <vt:lpstr>Слайд 14</vt:lpstr>
      <vt:lpstr>10.00 – 10.15</vt:lpstr>
      <vt:lpstr>Слайд 16</vt:lpstr>
      <vt:lpstr>Зробити (**) на дошці відповідні записи. Тексти записів, а також зразок їх розміщення подано в кінці Технологічної карти старшого інструктора (інструктора). </vt:lpstr>
      <vt:lpstr>Наклеїти (**) на робочі місця учасників пробного зовнішнього незалежного оцінювання (далі – учасники) індивідуальні паперові наліпки відповідно до однієї з поданих нижче схем. </vt:lpstr>
      <vt:lpstr>Слайд 19</vt:lpstr>
      <vt:lpstr>Для чергових !!!!!! Допуск учасників (10.15-10.50)</vt:lpstr>
      <vt:lpstr>Організувати (**) відповідно до Аудиторного списку вхід учасників до аудиторії, ідентифікуючи  їх за паспортом або іншим документом, що посвідчує особу. </vt:lpstr>
      <vt:lpstr>10.15 – 11.00</vt:lpstr>
      <vt:lpstr>Забороняється пересаджувати учасника на інше місце!!!!</vt:lpstr>
      <vt:lpstr>10.30 – 11.00</vt:lpstr>
      <vt:lpstr>10.30 – 11.00</vt:lpstr>
      <vt:lpstr>Слайд 26</vt:lpstr>
      <vt:lpstr>Робота в аудиторії          11.00 – 11.30</vt:lpstr>
      <vt:lpstr>Слайд 28</vt:lpstr>
      <vt:lpstr>11.00 – 11.30</vt:lpstr>
      <vt:lpstr> </vt:lpstr>
      <vt:lpstr>Перевірити (*) якість відтворення аудіозапису на                компакт-диску.</vt:lpstr>
      <vt:lpstr>Українська мова і література; математика; </vt:lpstr>
      <vt:lpstr>Англійська, іспанська, німецька,  французька мови</vt:lpstr>
      <vt:lpstr>Слайд 34</vt:lpstr>
      <vt:lpstr> </vt:lpstr>
      <vt:lpstr>Слайд 36</vt:lpstr>
      <vt:lpstr>11.00 – 11.30</vt:lpstr>
      <vt:lpstr>Слайд 38</vt:lpstr>
      <vt:lpstr>11.00 – 11.30</vt:lpstr>
      <vt:lpstr>Слайд 40</vt:lpstr>
      <vt:lpstr>Під час проведення пробного ЗНО з іноземних мов перевірка правильності розсадки проводиться після завершення виконання учасниками частини «Розуміння мови на слух (аудіювання)»</vt:lpstr>
      <vt:lpstr>Старшому інструктору та інструктору під час проведення пробного зовнішнього оцінювання забороняється: </vt:lpstr>
      <vt:lpstr>Слайд 43</vt:lpstr>
      <vt:lpstr>Під час виконання учасниками пробного тесту</vt:lpstr>
      <vt:lpstr>Під час виконання учасниками пробного тесту</vt:lpstr>
      <vt:lpstr>Аудиторний протокол </vt:lpstr>
      <vt:lpstr>За 15 хв до закінчення часу, відведеного на виконання пробного </vt:lpstr>
      <vt:lpstr>Завершення пробного зовнішнього оцінювання</vt:lpstr>
      <vt:lpstr>Зібрати (**) зошити з укладеними до них бланками відповідей, що не використовувалися. </vt:lpstr>
      <vt:lpstr>Завершення пробного зовнішнього оцінювання</vt:lpstr>
      <vt:lpstr>Аудиторний протокол </vt:lpstr>
      <vt:lpstr>Після завершення пробного зовнішнього оцінювання</vt:lpstr>
      <vt:lpstr>Слайд 53</vt:lpstr>
      <vt:lpstr>Слайд 54</vt:lpstr>
      <vt:lpstr>Самостійна робота з матеріалами</vt:lpstr>
      <vt:lpstr>Слайд 56</vt:lpstr>
      <vt:lpstr>Слайд 57</vt:lpstr>
      <vt:lpstr>Слайд 58</vt:lpstr>
      <vt:lpstr>Слайд 59</vt:lpstr>
      <vt:lpstr>Слайд 60</vt:lpstr>
      <vt:lpstr>Слайд 61</vt:lpstr>
      <vt:lpstr>Фінанси !!!!</vt:lpstr>
      <vt:lpstr>Слайд 63</vt:lpstr>
      <vt:lpstr>Слайд 64</vt:lpstr>
      <vt:lpstr>Слайд 65</vt:lpstr>
      <vt:lpstr>Слайд 66</vt:lpstr>
      <vt:lpstr>Слайд 67</vt:lpstr>
      <vt:lpstr>Слайд 68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Особливості пробного ЗНО – 2018</dc:title>
  <dc:creator>Хамуляк Степан Богданович</dc:creator>
  <cp:lastModifiedBy>WinXP</cp:lastModifiedBy>
  <cp:revision>70</cp:revision>
  <dcterms:created xsi:type="dcterms:W3CDTF">2018-02-07T12:21:15Z</dcterms:created>
  <dcterms:modified xsi:type="dcterms:W3CDTF">2018-03-16T06:19:21Z</dcterms:modified>
</cp:coreProperties>
</file>