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70" r:id="rId4"/>
    <p:sldId id="271" r:id="rId5"/>
    <p:sldId id="260" r:id="rId6"/>
    <p:sldId id="261" r:id="rId7"/>
    <p:sldId id="262" r:id="rId8"/>
    <p:sldId id="263" r:id="rId9"/>
    <p:sldId id="258" r:id="rId10"/>
    <p:sldId id="259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6657" autoAdjust="0"/>
  </p:normalViewPr>
  <p:slideViewPr>
    <p:cSldViewPr>
      <p:cViewPr varScale="1">
        <p:scale>
          <a:sx n="74" d="100"/>
          <a:sy n="74" d="100"/>
        </p:scale>
        <p:origin x="-12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23528" y="1196752"/>
            <a:ext cx="8208911" cy="3024335"/>
          </a:xfrm>
        </p:spPr>
        <p:txBody>
          <a:bodyPr/>
          <a:lstStyle/>
          <a:p>
            <a:r>
              <a:rPr lang="uk-UA" altLang="uk-UA" sz="6000" dirty="0">
                <a:solidFill>
                  <a:srgbClr val="000000"/>
                </a:solidFill>
                <a:latin typeface="Arial"/>
              </a:rPr>
              <a:t>Особливості </a:t>
            </a:r>
            <a:r>
              <a:rPr lang="en-US" altLang="uk-UA" sz="6000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en-US" altLang="uk-UA" sz="6000" dirty="0" smtClean="0">
                <a:solidFill>
                  <a:srgbClr val="000000"/>
                </a:solidFill>
                <a:latin typeface="Arial"/>
              </a:rPr>
            </a:br>
            <a:r>
              <a:rPr lang="en-US" altLang="uk-UA" sz="6000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altLang="uk-UA" sz="6000" dirty="0" smtClean="0">
                <a:solidFill>
                  <a:srgbClr val="000000"/>
                </a:solidFill>
                <a:latin typeface="Arial"/>
              </a:rPr>
              <a:t>               </a:t>
            </a:r>
            <a:r>
              <a:rPr lang="uk-UA" altLang="uk-UA" sz="6000" dirty="0" smtClean="0">
                <a:solidFill>
                  <a:srgbClr val="000000"/>
                </a:solidFill>
                <a:latin typeface="Arial"/>
              </a:rPr>
              <a:t>ЗНО-2018</a:t>
            </a:r>
            <a:r>
              <a:rPr lang="uk-UA" altLang="uk-UA" sz="4400" i="1" dirty="0"/>
              <a:t/>
            </a:r>
            <a:br>
              <a:rPr lang="uk-UA" altLang="uk-UA" sz="4400" i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0437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95536" y="620688"/>
            <a:ext cx="8352927" cy="5760640"/>
          </a:xfrm>
        </p:spPr>
        <p:txBody>
          <a:bodyPr/>
          <a:lstStyle/>
          <a:p>
            <a:pPr marL="0" indent="0" algn="l">
              <a:buNone/>
              <a:defRPr/>
            </a:pPr>
            <a:r>
              <a:rPr lang="uk-UA" altLang="uk-UA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Реєстрація на участь:</a:t>
            </a:r>
            <a:r>
              <a:rPr lang="uk-UA" altLang="uk-UA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uk-UA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altLang="uk-UA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altLang="uk-UA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uk-UA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06.02.2018 </a:t>
            </a:r>
            <a:r>
              <a:rPr lang="uk-UA" altLang="uk-UA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19.03.2018 </a:t>
            </a:r>
            <a:r>
              <a:rPr lang="uk-UA" altLang="uk-UA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altLang="uk-UA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altLang="uk-UA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altLang="uk-UA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altLang="uk-UA" sz="36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Внесення </a:t>
            </a:r>
            <a:r>
              <a:rPr lang="uk-UA" altLang="uk-UA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 до реєстраційних даних </a:t>
            </a:r>
            <a:r>
              <a:rPr lang="uk-UA" altLang="uk-UA" sz="36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uk-UA" altLang="uk-UA" sz="36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altLang="uk-UA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uk-UA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до 02.04.2018</a:t>
            </a:r>
            <a:r>
              <a:rPr lang="uk-UA" altLang="uk-UA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altLang="uk-UA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altLang="uk-UA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altLang="uk-UA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altLang="uk-UA" sz="36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Розміщення </a:t>
            </a:r>
            <a:r>
              <a:rPr lang="uk-UA" altLang="uk-UA" sz="36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інформаційних сторінках учасників запрошень – перепусток для участі в ЗНО </a:t>
            </a:r>
            <a:r>
              <a:rPr lang="uk-UA" altLang="uk-UA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altLang="uk-UA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altLang="uk-UA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до </a:t>
            </a:r>
            <a:r>
              <a:rPr lang="uk-UA" altLang="uk-UA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30.04.2018</a:t>
            </a:r>
            <a:br>
              <a:rPr lang="uk-UA" altLang="uk-UA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77794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16632"/>
            <a:ext cx="8352928" cy="1224136"/>
          </a:xfrm>
        </p:spPr>
        <p:txBody>
          <a:bodyPr/>
          <a:lstStyle/>
          <a:p>
            <a:pPr algn="l"/>
            <a:r>
              <a:rPr lang="uk-UA" altLang="uk-UA" sz="4400" i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 </a:t>
            </a:r>
            <a:r>
              <a:rPr lang="uk-UA" altLang="uk-UA" sz="4400" i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 ЗНО</a:t>
            </a:r>
            <a:r>
              <a:rPr lang="uk-UA" altLang="uk-UA" sz="44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uk-UA" altLang="uk-UA" sz="4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altLang="uk-UA" sz="4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323528" y="908720"/>
            <a:ext cx="8424936" cy="5760640"/>
          </a:xfrm>
        </p:spPr>
        <p:txBody>
          <a:bodyPr/>
          <a:lstStyle/>
          <a:p>
            <a:pPr algn="l"/>
            <a:r>
              <a:rPr lang="ru-RU" b="1" cap="all" dirty="0" smtClean="0"/>
              <a:t>МАТЕМАТИКА                                                  </a:t>
            </a:r>
            <a:r>
              <a:rPr lang="ru-RU" b="1" dirty="0" smtClean="0"/>
              <a:t>22 </a:t>
            </a:r>
            <a:r>
              <a:rPr lang="ru-RU" b="1" dirty="0" err="1"/>
              <a:t>травня</a:t>
            </a:r>
            <a:endParaRPr lang="ru-RU" b="1" dirty="0"/>
          </a:p>
          <a:p>
            <a:pPr algn="l"/>
            <a:r>
              <a:rPr lang="ru-RU" b="1" cap="all" dirty="0"/>
              <a:t>УКРАЇНСЬКА МОВА І </a:t>
            </a:r>
            <a:r>
              <a:rPr lang="ru-RU" b="1" cap="all" dirty="0" smtClean="0"/>
              <a:t>ЛІТЕРАТУРА                    </a:t>
            </a:r>
            <a:r>
              <a:rPr lang="ru-RU" b="1" dirty="0" smtClean="0"/>
              <a:t>24 </a:t>
            </a:r>
            <a:r>
              <a:rPr lang="ru-RU" b="1" dirty="0" err="1"/>
              <a:t>травня</a:t>
            </a:r>
            <a:endParaRPr lang="ru-RU" b="1" dirty="0"/>
          </a:p>
          <a:p>
            <a:pPr algn="l"/>
            <a:r>
              <a:rPr lang="ru-RU" b="1" cap="all" dirty="0"/>
              <a:t>ІСПАНСЬКА </a:t>
            </a:r>
            <a:r>
              <a:rPr lang="ru-RU" b="1" cap="all" dirty="0" smtClean="0"/>
              <a:t>МОВА                                             </a:t>
            </a:r>
            <a:r>
              <a:rPr lang="ru-RU" b="1" dirty="0" smtClean="0"/>
              <a:t>29 </a:t>
            </a:r>
            <a:r>
              <a:rPr lang="ru-RU" b="1" dirty="0" err="1"/>
              <a:t>травня</a:t>
            </a:r>
            <a:endParaRPr lang="ru-RU" b="1" dirty="0"/>
          </a:p>
          <a:p>
            <a:pPr algn="l"/>
            <a:r>
              <a:rPr lang="ru-RU" b="1" cap="all" dirty="0"/>
              <a:t>НІМЕЦЬКА </a:t>
            </a:r>
            <a:r>
              <a:rPr lang="ru-RU" b="1" cap="all" dirty="0" smtClean="0"/>
              <a:t>МОВА                                               </a:t>
            </a:r>
            <a:r>
              <a:rPr lang="ru-RU" b="1" dirty="0" smtClean="0"/>
              <a:t>29 </a:t>
            </a:r>
            <a:r>
              <a:rPr lang="ru-RU" b="1" dirty="0" err="1"/>
              <a:t>травня</a:t>
            </a:r>
            <a:endParaRPr lang="ru-RU" b="1" dirty="0"/>
          </a:p>
          <a:p>
            <a:pPr algn="l"/>
            <a:r>
              <a:rPr lang="ru-RU" b="1" cap="all" dirty="0"/>
              <a:t>ФРАНЦУЗЬКА </a:t>
            </a:r>
            <a:r>
              <a:rPr lang="ru-RU" b="1" cap="all" dirty="0" smtClean="0"/>
              <a:t>МОВА                                          </a:t>
            </a:r>
            <a:r>
              <a:rPr lang="ru-RU" b="1" dirty="0" smtClean="0"/>
              <a:t>29 </a:t>
            </a:r>
            <a:r>
              <a:rPr lang="ru-RU" b="1" dirty="0" err="1"/>
              <a:t>травня</a:t>
            </a:r>
            <a:endParaRPr lang="ru-RU" b="1" dirty="0"/>
          </a:p>
          <a:p>
            <a:pPr algn="l"/>
            <a:r>
              <a:rPr lang="ru-RU" b="1" cap="all" dirty="0"/>
              <a:t>АНГЛІЙСЬКА </a:t>
            </a:r>
            <a:r>
              <a:rPr lang="ru-RU" b="1" cap="all" dirty="0" smtClean="0"/>
              <a:t>МОВА                                           </a:t>
            </a:r>
            <a:r>
              <a:rPr lang="ru-RU" b="1" dirty="0" smtClean="0"/>
              <a:t>01 </a:t>
            </a:r>
            <a:r>
              <a:rPr lang="ru-RU" b="1" dirty="0" err="1"/>
              <a:t>червня</a:t>
            </a:r>
            <a:endParaRPr lang="ru-RU" b="1" dirty="0"/>
          </a:p>
          <a:p>
            <a:pPr algn="l"/>
            <a:r>
              <a:rPr lang="ru-RU" b="1" cap="all" dirty="0" smtClean="0"/>
              <a:t>БІОЛОГІЯ                                                          </a:t>
            </a:r>
            <a:r>
              <a:rPr lang="ru-RU" b="1" dirty="0" smtClean="0"/>
              <a:t>04 </a:t>
            </a:r>
            <a:r>
              <a:rPr lang="ru-RU" b="1" dirty="0" err="1"/>
              <a:t>червня</a:t>
            </a:r>
            <a:endParaRPr lang="ru-RU" b="1" dirty="0"/>
          </a:p>
          <a:p>
            <a:pPr algn="l"/>
            <a:r>
              <a:rPr lang="ru-RU" b="1" cap="all" dirty="0"/>
              <a:t>ІСТОРІЯ </a:t>
            </a:r>
            <a:r>
              <a:rPr lang="ru-RU" b="1" cap="all" dirty="0" smtClean="0"/>
              <a:t>УКРАЇНИ                                              </a:t>
            </a:r>
            <a:r>
              <a:rPr lang="ru-RU" b="1" dirty="0" smtClean="0"/>
              <a:t>06 </a:t>
            </a:r>
            <a:r>
              <a:rPr lang="ru-RU" b="1" dirty="0" err="1"/>
              <a:t>червня</a:t>
            </a:r>
            <a:endParaRPr lang="ru-RU" b="1" dirty="0"/>
          </a:p>
          <a:p>
            <a:pPr algn="l"/>
            <a:r>
              <a:rPr lang="ru-RU" b="1" cap="all" dirty="0" smtClean="0"/>
              <a:t>ГЕОГРАФІЯ                                                        </a:t>
            </a:r>
            <a:r>
              <a:rPr lang="ru-RU" b="1" dirty="0" smtClean="0"/>
              <a:t>08 </a:t>
            </a:r>
            <a:r>
              <a:rPr lang="ru-RU" b="1" dirty="0" err="1"/>
              <a:t>червня</a:t>
            </a:r>
            <a:endParaRPr lang="ru-RU" b="1" dirty="0"/>
          </a:p>
          <a:p>
            <a:pPr algn="l"/>
            <a:r>
              <a:rPr lang="ru-RU" b="1" cap="all" dirty="0" smtClean="0"/>
              <a:t>ФІЗИКА                                                             </a:t>
            </a:r>
            <a:r>
              <a:rPr lang="ru-RU" b="1" dirty="0" smtClean="0"/>
              <a:t>11 </a:t>
            </a:r>
            <a:r>
              <a:rPr lang="ru-RU" b="1" dirty="0" err="1"/>
              <a:t>червня</a:t>
            </a:r>
            <a:endParaRPr lang="ru-RU" b="1" dirty="0"/>
          </a:p>
          <a:p>
            <a:pPr algn="l"/>
            <a:r>
              <a:rPr lang="ru-RU" b="1" cap="all" dirty="0" smtClean="0"/>
              <a:t>ХІМІЯ                                                                 </a:t>
            </a:r>
            <a:r>
              <a:rPr lang="ru-RU" b="1" dirty="0" smtClean="0"/>
              <a:t>13 </a:t>
            </a:r>
            <a:r>
              <a:rPr lang="ru-RU" b="1" dirty="0" err="1" smtClean="0"/>
              <a:t>червня</a:t>
            </a:r>
            <a:endParaRPr lang="ru-RU" b="1" dirty="0" smtClean="0"/>
          </a:p>
          <a:p>
            <a:pPr algn="l"/>
            <a:endParaRPr lang="uk-UA" altLang="uk-UA" sz="2400" i="1" u="sng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uk-UA" altLang="uk-UA" sz="24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Додаткова </a:t>
            </a:r>
            <a:r>
              <a:rPr lang="uk-UA" altLang="uk-UA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сесія:</a:t>
            </a:r>
            <a:r>
              <a:rPr lang="uk-UA" altLang="uk-UA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02.07 - 11.07.2018 </a:t>
            </a:r>
            <a:r>
              <a:rPr lang="uk-UA" altLang="uk-UA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 окремим графіком)</a:t>
            </a:r>
            <a:endParaRPr lang="ru-RU" altLang="uk-UA" sz="2400" b="1" dirty="0">
              <a:solidFill>
                <a:srgbClr val="FF0000"/>
              </a:solidFill>
            </a:endParaRPr>
          </a:p>
          <a:p>
            <a:pPr algn="l"/>
            <a:endParaRPr lang="ru-RU" b="1" dirty="0">
              <a:solidFill>
                <a:srgbClr val="FF0000"/>
              </a:solidFill>
            </a:endParaRP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2505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80920" cy="1008112"/>
          </a:xfrm>
        </p:spPr>
        <p:txBody>
          <a:bodyPr/>
          <a:lstStyle/>
          <a:p>
            <a:pPr algn="ctr"/>
            <a:r>
              <a:rPr lang="ru-RU" altLang="uk-UA" sz="2800" u="sng" dirty="0" smtClean="0">
                <a:solidFill>
                  <a:schemeClr val="accent6"/>
                </a:solidFill>
                <a:latin typeface="Arial" charset="0"/>
              </a:rPr>
              <a:t>Порядок </a:t>
            </a:r>
            <a:r>
              <a:rPr lang="ru-RU" altLang="uk-UA" sz="2800" u="sng" dirty="0" err="1" smtClean="0">
                <a:solidFill>
                  <a:schemeClr val="accent6"/>
                </a:solidFill>
                <a:latin typeface="Arial" charset="0"/>
              </a:rPr>
              <a:t>проведення</a:t>
            </a:r>
            <a:r>
              <a:rPr lang="ru-RU" altLang="uk-UA" sz="2800" u="sng" dirty="0" smtClean="0">
                <a:solidFill>
                  <a:schemeClr val="accent6"/>
                </a:solidFill>
                <a:latin typeface="Arial" charset="0"/>
              </a:rPr>
              <a:t> ЗНО </a:t>
            </a:r>
            <a:r>
              <a:rPr lang="ru-RU" altLang="uk-UA" sz="2800" u="sng" dirty="0">
                <a:solidFill>
                  <a:schemeClr val="accent6"/>
                </a:solidFill>
                <a:latin typeface="Arial" charset="0"/>
              </a:rPr>
              <a:t/>
            </a:r>
            <a:br>
              <a:rPr lang="ru-RU" altLang="uk-UA" sz="2800" u="sng" dirty="0">
                <a:solidFill>
                  <a:schemeClr val="accent6"/>
                </a:solidFill>
                <a:latin typeface="Arial" charset="0"/>
              </a:rPr>
            </a:br>
            <a:r>
              <a:rPr lang="ru-RU" altLang="uk-UA" sz="2800" b="0" dirty="0">
                <a:solidFill>
                  <a:schemeClr val="accent6"/>
                </a:solidFill>
                <a:latin typeface="Arial" charset="0"/>
              </a:rPr>
              <a:t>(</a:t>
            </a:r>
            <a:r>
              <a:rPr lang="ru-RU" altLang="uk-UA" sz="2800" b="0" dirty="0" err="1">
                <a:solidFill>
                  <a:schemeClr val="accent6"/>
                </a:solidFill>
                <a:latin typeface="Arial" charset="0"/>
              </a:rPr>
              <a:t>затверджений</a:t>
            </a:r>
            <a:r>
              <a:rPr lang="ru-RU" altLang="uk-UA" sz="2800" b="0" dirty="0">
                <a:solidFill>
                  <a:schemeClr val="accent6"/>
                </a:solidFill>
                <a:latin typeface="Arial" charset="0"/>
              </a:rPr>
              <a:t> наказом МОН </a:t>
            </a:r>
            <a:r>
              <a:rPr lang="ru-RU" altLang="uk-UA" sz="2800" b="0" dirty="0" err="1">
                <a:solidFill>
                  <a:schemeClr val="accent6"/>
                </a:solidFill>
                <a:latin typeface="Arial" charset="0"/>
              </a:rPr>
              <a:t>від</a:t>
            </a:r>
            <a:r>
              <a:rPr lang="ru-RU" altLang="uk-UA" sz="2800" b="0" dirty="0">
                <a:solidFill>
                  <a:schemeClr val="accent6"/>
                </a:solidFill>
                <a:latin typeface="Arial" charset="0"/>
              </a:rPr>
              <a:t> 10.01.2017 №25</a:t>
            </a:r>
            <a:r>
              <a:rPr lang="ru-RU" altLang="uk-UA" sz="2800" dirty="0">
                <a:solidFill>
                  <a:schemeClr val="accent6"/>
                </a:solidFill>
                <a:latin typeface="Arial" charset="0"/>
              </a:rPr>
              <a:t>) </a:t>
            </a:r>
            <a:endParaRPr lang="ru-RU" sz="2800" dirty="0">
              <a:solidFill>
                <a:schemeClr val="accent6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556792"/>
            <a:ext cx="8496944" cy="4752528"/>
          </a:xfrm>
        </p:spPr>
        <p:txBody>
          <a:bodyPr>
            <a:normAutofit fontScale="92500" lnSpcReduction="20000"/>
          </a:bodyPr>
          <a:lstStyle/>
          <a:p>
            <a:pPr algn="l">
              <a:buClrTx/>
              <a:defRPr/>
            </a:pPr>
            <a:r>
              <a:rPr lang="uk-UA" altLang="uk-UA" i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Розділ </a:t>
            </a:r>
            <a:r>
              <a:rPr lang="en-US" altLang="uk-UA" i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altLang="uk-UA" i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І.</a:t>
            </a:r>
            <a:r>
              <a:rPr lang="uk-UA" altLang="uk-UA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uk-UA" altLang="uk-UA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додатковій сесії ЗНО </a:t>
            </a:r>
            <a:r>
              <a:rPr lang="uk-UA" altLang="uk-UA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беруть участь особи, які: </a:t>
            </a:r>
          </a:p>
          <a:p>
            <a:pPr algn="l">
              <a:buClrTx/>
              <a:defRPr/>
            </a:pPr>
            <a:r>
              <a:rPr lang="uk-UA" altLang="uk-UA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за рішенням судів перебувають в установах пенітенціарної системи;</a:t>
            </a:r>
          </a:p>
          <a:p>
            <a:pPr algn="l">
              <a:buClrTx/>
              <a:defRPr/>
            </a:pPr>
            <a:r>
              <a:rPr lang="uk-UA" altLang="uk-UA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у рік проведення ЗНО навчаються за кордоном та не можуть взяти участь в основній сесії з окремих предметів;</a:t>
            </a:r>
          </a:p>
          <a:p>
            <a:pPr algn="l">
              <a:buClrTx/>
              <a:defRPr/>
            </a:pPr>
            <a:r>
              <a:rPr lang="uk-UA" alt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за релігійними переконаннями не можуть взяти участь в основній сесії ЗНО, що проводиться в певні дні;</a:t>
            </a:r>
          </a:p>
          <a:p>
            <a:pPr algn="l">
              <a:buClrTx/>
              <a:defRPr/>
            </a:pPr>
            <a:r>
              <a:rPr lang="uk-UA" altLang="uk-UA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не змогли пройти ЗНО під час основної сесії у зв’язку з участю у міжнародних, всеукраїнських заходах (змагання, олімпіади тощо), що підтверджено відповідними документами;</a:t>
            </a:r>
          </a:p>
          <a:p>
            <a:pPr algn="l">
              <a:buClrTx/>
              <a:defRPr/>
            </a:pPr>
            <a:r>
              <a:rPr lang="uk-UA" alt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не змогли взяти участі в основній сесії через причини, які не залежали від їх дій та волі та на які вони не могли вплинути;</a:t>
            </a:r>
          </a:p>
          <a:p>
            <a:pPr algn="l">
              <a:buClrTx/>
              <a:defRPr/>
            </a:pPr>
            <a:r>
              <a:rPr lang="uk-UA" altLang="uk-UA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брали участь в основній сесії, але не змогли виконати сертифікаційної роботи через  різке погіршення стану здоров’я;</a:t>
            </a:r>
          </a:p>
          <a:p>
            <a:pPr algn="l">
              <a:buClrTx/>
              <a:defRPr/>
            </a:pPr>
            <a:r>
              <a:rPr lang="uk-UA" alt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7) брали участь в основній сесії, але стосовно них допущено порушення процедури проведення ЗНО, що підтверджено рішенням регламентної комісії РЦ;</a:t>
            </a: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8845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568952" cy="792088"/>
          </a:xfrm>
        </p:spPr>
        <p:txBody>
          <a:bodyPr/>
          <a:lstStyle/>
          <a:p>
            <a:pPr marL="0" indent="0">
              <a:buNone/>
            </a:pPr>
            <a:r>
              <a:rPr lang="uk-UA" altLang="uk-UA" sz="4000" b="0" dirty="0">
                <a:solidFill>
                  <a:schemeClr val="accent6"/>
                </a:solidFill>
                <a:latin typeface="Arial" charset="0"/>
              </a:rPr>
              <a:t>Особливі умови проходження ЗНО</a:t>
            </a:r>
            <a:endParaRPr lang="ru-RU" sz="4000" dirty="0">
              <a:solidFill>
                <a:schemeClr val="accent6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1700808"/>
            <a:ext cx="8280920" cy="4680520"/>
          </a:xfrm>
        </p:spPr>
        <p:txBody>
          <a:bodyPr>
            <a:normAutofit/>
          </a:bodyPr>
          <a:lstStyle/>
          <a:p>
            <a:pPr algn="l">
              <a:buClrTx/>
              <a:buFontTx/>
              <a:buChar char="•"/>
              <a:defRPr/>
            </a:pPr>
            <a:r>
              <a:rPr lang="uk-UA" sz="2400" dirty="0">
                <a:solidFill>
                  <a:srgbClr val="000000"/>
                </a:solidFill>
              </a:rPr>
              <a:t>Спільний наказ МОН /МОЗ від 29.08.2016 №1027/900 «Деякі питання участі в зовнішньому незалежному оцінюванні та вступних іспитах осіб, які мають певні захворювання та/або патологічні стани, інвалідність», зареєстровано в Міністерстві юстиції 29.12.2016 за №31707/29837-1710/29840: </a:t>
            </a:r>
          </a:p>
          <a:p>
            <a:pPr algn="l">
              <a:buClrTx/>
              <a:buFontTx/>
              <a:buChar char="•"/>
              <a:defRPr/>
            </a:pPr>
            <a:endParaRPr lang="uk-UA" sz="2400" dirty="0">
              <a:solidFill>
                <a:srgbClr val="000000"/>
              </a:solidFill>
            </a:endParaRPr>
          </a:p>
          <a:p>
            <a:pPr algn="l">
              <a:buClrTx/>
              <a:defRPr/>
            </a:pPr>
            <a:r>
              <a:rPr lang="uk-UA" sz="2400" i="1" dirty="0">
                <a:solidFill>
                  <a:srgbClr val="000000"/>
                </a:solidFill>
              </a:rPr>
              <a:t>    - затверджено </a:t>
            </a:r>
            <a:r>
              <a:rPr lang="uk-UA" sz="2400" b="1" i="1" u="sng" dirty="0">
                <a:solidFill>
                  <a:srgbClr val="000000"/>
                </a:solidFill>
              </a:rPr>
              <a:t>Перелік особливих (спеціальних) умов, </a:t>
            </a:r>
            <a:r>
              <a:rPr lang="uk-UA" sz="2400" i="1" dirty="0">
                <a:solidFill>
                  <a:srgbClr val="000000"/>
                </a:solidFill>
              </a:rPr>
              <a:t>що створюються для осіб з особливими освітніми потребами в пунктах проведення ЗНО</a:t>
            </a:r>
          </a:p>
          <a:p>
            <a:pPr algn="l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32251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352928" cy="1080120"/>
          </a:xfrm>
        </p:spPr>
        <p:txBody>
          <a:bodyPr/>
          <a:lstStyle/>
          <a:p>
            <a:pPr algn="ctr"/>
            <a:r>
              <a:rPr lang="uk-UA" altLang="uk-UA" dirty="0">
                <a:solidFill>
                  <a:schemeClr val="accent6"/>
                </a:solidFill>
              </a:rPr>
              <a:t>Результати ЗНО - 2018</a:t>
            </a:r>
            <a:endParaRPr lang="ru-RU" dirty="0">
              <a:solidFill>
                <a:schemeClr val="accent6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4" y="1700808"/>
            <a:ext cx="8568952" cy="4968552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uk-UA" sz="28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15 червня 2018 року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будуть розміщені на інформаційній сторінці учасника результати </a:t>
            </a:r>
            <a:r>
              <a:rPr lang="uk-UA" sz="28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української мови та літератури:</a:t>
            </a:r>
          </a:p>
          <a:p>
            <a:pPr algn="l">
              <a:defRPr/>
            </a:pPr>
            <a:r>
              <a:rPr lang="uk-UA" sz="2800" dirty="0"/>
              <a:t>      </a:t>
            </a:r>
          </a:p>
          <a:p>
            <a:pPr algn="l">
              <a:defRPr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12 бальній шкалі для зарахування як ДПА (українська мова);</a:t>
            </a:r>
          </a:p>
          <a:p>
            <a:pPr algn="l">
              <a:defRPr/>
            </a:pP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у шкалі 100 – 200 балів лише тим учасникам, які подолали поріг «склав/не склав» </a:t>
            </a:r>
          </a:p>
          <a:p>
            <a:pPr algn="l">
              <a:defRPr/>
            </a:pP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інших предметів – </a:t>
            </a:r>
            <a:r>
              <a:rPr lang="uk-UA" sz="28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21 червня 2018 року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006322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136904" cy="1152128"/>
          </a:xfrm>
        </p:spPr>
        <p:txBody>
          <a:bodyPr/>
          <a:lstStyle/>
          <a:p>
            <a:pPr algn="ctr"/>
            <a:r>
              <a:rPr lang="uk-UA" altLang="uk-UA" dirty="0">
                <a:solidFill>
                  <a:schemeClr val="accent6"/>
                </a:solidFill>
              </a:rPr>
              <a:t>Додаткова інформація</a:t>
            </a:r>
            <a:endParaRPr lang="ru-RU" dirty="0">
              <a:solidFill>
                <a:schemeClr val="accent6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1772816"/>
            <a:ext cx="7992888" cy="4392488"/>
          </a:xfrm>
        </p:spPr>
        <p:txBody>
          <a:bodyPr>
            <a:normAutofit/>
          </a:bodyPr>
          <a:lstStyle/>
          <a:p>
            <a:pPr marL="533400" indent="-533400" algn="l"/>
            <a:r>
              <a:rPr lang="en-US" altLang="uk-UA" sz="3200" b="1" dirty="0">
                <a:solidFill>
                  <a:srgbClr val="003300"/>
                </a:solidFill>
              </a:rPr>
              <a:t>testportal.gov.ua</a:t>
            </a:r>
            <a:r>
              <a:rPr lang="en-US" altLang="uk-UA" sz="3200" dirty="0">
                <a:solidFill>
                  <a:srgbClr val="003300"/>
                </a:solidFill>
              </a:rPr>
              <a:t> – </a:t>
            </a:r>
            <a:r>
              <a:rPr lang="uk-UA" altLang="uk-UA" sz="3200" dirty="0">
                <a:solidFill>
                  <a:srgbClr val="153B65"/>
                </a:solidFill>
              </a:rPr>
              <a:t>сайт УЦОЯО</a:t>
            </a:r>
            <a:endParaRPr lang="en-US" altLang="uk-UA" sz="3200" dirty="0">
              <a:solidFill>
                <a:srgbClr val="153B65"/>
              </a:solidFill>
            </a:endParaRPr>
          </a:p>
          <a:p>
            <a:pPr marL="533400" indent="-533400" algn="l"/>
            <a:r>
              <a:rPr lang="en-US" altLang="uk-UA" sz="3200" b="1" dirty="0" smtClean="0">
                <a:solidFill>
                  <a:srgbClr val="003300"/>
                </a:solidFill>
              </a:rPr>
              <a:t>lvtest.org.ua</a:t>
            </a:r>
            <a:r>
              <a:rPr lang="uk-UA" altLang="uk-UA" sz="3200" dirty="0" smtClean="0">
                <a:solidFill>
                  <a:srgbClr val="003300"/>
                </a:solidFill>
              </a:rPr>
              <a:t> </a:t>
            </a:r>
            <a:r>
              <a:rPr lang="en-US" altLang="uk-UA" sz="3200" dirty="0">
                <a:solidFill>
                  <a:srgbClr val="003300"/>
                </a:solidFill>
              </a:rPr>
              <a:t>– </a:t>
            </a:r>
            <a:r>
              <a:rPr lang="uk-UA" altLang="uk-UA" sz="3200" dirty="0">
                <a:solidFill>
                  <a:srgbClr val="153B65"/>
                </a:solidFill>
              </a:rPr>
              <a:t>сайт</a:t>
            </a:r>
            <a:r>
              <a:rPr lang="en-US" altLang="uk-UA" sz="3200" dirty="0">
                <a:solidFill>
                  <a:srgbClr val="153B65"/>
                </a:solidFill>
              </a:rPr>
              <a:t> </a:t>
            </a:r>
            <a:r>
              <a:rPr lang="uk-UA" altLang="uk-UA" sz="3200" dirty="0">
                <a:solidFill>
                  <a:srgbClr val="153B65"/>
                </a:solidFill>
              </a:rPr>
              <a:t>ЛРЦОЯО</a:t>
            </a:r>
          </a:p>
          <a:p>
            <a:pPr marL="533400" indent="-533400" algn="l"/>
            <a:r>
              <a:rPr lang="en-US" altLang="uk-UA" sz="3200" b="1" dirty="0" smtClean="0">
                <a:solidFill>
                  <a:srgbClr val="003300"/>
                </a:solidFill>
              </a:rPr>
              <a:t>lvivtest@gmail.com</a:t>
            </a:r>
            <a:r>
              <a:rPr lang="uk-UA" altLang="uk-UA" sz="3200" dirty="0" smtClean="0">
                <a:solidFill>
                  <a:srgbClr val="003300"/>
                </a:solidFill>
              </a:rPr>
              <a:t> </a:t>
            </a:r>
            <a:r>
              <a:rPr lang="en-US" altLang="uk-UA" sz="3200" dirty="0">
                <a:solidFill>
                  <a:srgbClr val="003300"/>
                </a:solidFill>
              </a:rPr>
              <a:t>– </a:t>
            </a:r>
            <a:r>
              <a:rPr lang="en-US" altLang="uk-UA" sz="3200" dirty="0">
                <a:solidFill>
                  <a:srgbClr val="153B65"/>
                </a:solidFill>
              </a:rPr>
              <a:t>e-mail </a:t>
            </a:r>
            <a:r>
              <a:rPr lang="uk-UA" altLang="uk-UA" sz="3200" dirty="0">
                <a:solidFill>
                  <a:srgbClr val="153B65"/>
                </a:solidFill>
              </a:rPr>
              <a:t>ЛРЦОЯО</a:t>
            </a:r>
          </a:p>
          <a:p>
            <a:pPr marL="533400" indent="-533400" algn="l"/>
            <a:r>
              <a:rPr lang="uk-UA" altLang="uk-UA" sz="3200" dirty="0" smtClean="0">
                <a:solidFill>
                  <a:srgbClr val="153B65"/>
                </a:solidFill>
              </a:rPr>
              <a:t>(</a:t>
            </a:r>
            <a:r>
              <a:rPr lang="uk-UA" altLang="uk-UA" sz="3200" dirty="0">
                <a:solidFill>
                  <a:srgbClr val="153B65"/>
                </a:solidFill>
              </a:rPr>
              <a:t>032)2422660 – телефон гарячої лінії</a:t>
            </a:r>
          </a:p>
        </p:txBody>
      </p:sp>
    </p:spTree>
    <p:extLst>
      <p:ext uri="{BB962C8B-B14F-4D97-AF65-F5344CB8AC3E}">
        <p14:creationId xmlns:p14="http://schemas.microsoft.com/office/powerpoint/2010/main" val="2039575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260648"/>
            <a:ext cx="8136904" cy="720080"/>
          </a:xfrm>
        </p:spPr>
        <p:txBody>
          <a:bodyPr/>
          <a:lstStyle/>
          <a:p>
            <a:r>
              <a:rPr lang="uk-UA" altLang="uk-UA" sz="4400" dirty="0"/>
              <a:t>Нормативна база ЗНО-2018</a:t>
            </a:r>
            <a:endParaRPr lang="ru-RU" sz="4400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395536" y="1196752"/>
            <a:ext cx="8352928" cy="5184576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lnSpc>
                <a:spcPct val="80000"/>
              </a:lnSpc>
              <a:buClrTx/>
              <a:buFont typeface="Arial" pitchFamily="34" charset="0"/>
              <a:buChar char="•"/>
            </a:pPr>
            <a:r>
              <a:rPr lang="uk-UA" altLang="uk-UA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Закони України «Про вищу освіту», ст.44, 45, «Про освіту» ст.47</a:t>
            </a:r>
          </a:p>
          <a:p>
            <a:pPr algn="l">
              <a:lnSpc>
                <a:spcPct val="80000"/>
              </a:lnSpc>
              <a:buClrTx/>
              <a:buFontTx/>
              <a:buChar char="•"/>
            </a:pPr>
            <a:r>
              <a:rPr lang="uk-UA" altLang="uk-UA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Порядок проведення зовнішнього незалежного оцінювання та моніторингу якості освіти (затверджено постановою Кабміну 25.08.2004 №1095, в редакції постанов Кабінету Міністрів України від 08.07.2015 №533, зі змінами);</a:t>
            </a:r>
          </a:p>
          <a:p>
            <a:pPr algn="l">
              <a:lnSpc>
                <a:spcPct val="80000"/>
              </a:lnSpc>
              <a:buClrTx/>
              <a:buFontTx/>
              <a:buChar char="•"/>
            </a:pPr>
            <a:endParaRPr lang="uk-UA" altLang="uk-UA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80000"/>
              </a:lnSpc>
              <a:buClrTx/>
              <a:buFontTx/>
              <a:buChar char="•"/>
            </a:pPr>
            <a:r>
              <a:rPr lang="uk-UA" alt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Наказ МОН  від 10.01.2017 №25 «Деякі питання нормативного забезпечення ЗНО результатів навчання, здобутих на основі повної загальної середньої освіти», зареєстрований в Мінюсті 27.01.2017 за №118/29986 ;</a:t>
            </a:r>
          </a:p>
          <a:p>
            <a:pPr algn="l">
              <a:lnSpc>
                <a:spcPct val="80000"/>
              </a:lnSpc>
              <a:buClrTx/>
              <a:buFontTx/>
              <a:buChar char="•"/>
            </a:pPr>
            <a:r>
              <a:rPr lang="uk-UA" alt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Наказ МОН від 31.07.2017 №1103 «</a:t>
            </a:r>
            <a:r>
              <a:rPr lang="ru-RU" altLang="uk-UA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Деякі</a:t>
            </a:r>
            <a:r>
              <a:rPr lang="ru-RU" alt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uk-UA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alt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uk-UA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alt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2018 </a:t>
            </a:r>
            <a:r>
              <a:rPr lang="ru-RU" altLang="uk-UA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alt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uk-UA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зовнішнього</a:t>
            </a:r>
            <a:r>
              <a:rPr lang="ru-RU" alt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uk-UA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незалежного</a:t>
            </a:r>
            <a:r>
              <a:rPr lang="ru-RU" alt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uk-UA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alt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uk-UA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alt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uk-UA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alt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uk-UA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здобутих</a:t>
            </a:r>
            <a:r>
              <a:rPr lang="ru-RU" alt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altLang="uk-UA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alt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uk-UA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повної</a:t>
            </a:r>
            <a:r>
              <a:rPr lang="ru-RU" alt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uk-UA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alt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uk-UA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середньої</a:t>
            </a:r>
            <a:r>
              <a:rPr lang="ru-RU" alt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uk-UA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alt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altLang="uk-UA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зареєстрований</a:t>
            </a:r>
            <a:r>
              <a:rPr lang="ru-RU" alt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altLang="uk-UA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Мінюсті</a:t>
            </a:r>
            <a:r>
              <a:rPr lang="ru-RU" alt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16.08.2017 за №1014/30822;</a:t>
            </a:r>
          </a:p>
          <a:p>
            <a:pPr algn="l">
              <a:lnSpc>
                <a:spcPct val="80000"/>
              </a:lnSpc>
              <a:buClrTx/>
              <a:buFontTx/>
              <a:buChar char="•"/>
            </a:pPr>
            <a:r>
              <a:rPr lang="ru-RU" alt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Наказ МОН </a:t>
            </a:r>
            <a:r>
              <a:rPr lang="ru-RU" altLang="uk-UA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alt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19.09.2017 №1287 «Про </a:t>
            </a:r>
            <a:r>
              <a:rPr lang="ru-RU" altLang="uk-UA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затвердження</a:t>
            </a:r>
            <a:r>
              <a:rPr lang="ru-RU" alt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Календарного плану </a:t>
            </a:r>
            <a:r>
              <a:rPr lang="ru-RU" altLang="uk-UA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alt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altLang="uk-UA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alt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2018 </a:t>
            </a:r>
            <a:r>
              <a:rPr lang="ru-RU" altLang="uk-UA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alt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uk-UA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зовнішнього</a:t>
            </a:r>
            <a:r>
              <a:rPr lang="ru-RU" alt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uk-UA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незалежного</a:t>
            </a:r>
            <a:r>
              <a:rPr lang="ru-RU" alt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uk-UA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alt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uk-UA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alt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uk-UA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alt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uk-UA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здобутих</a:t>
            </a:r>
            <a:r>
              <a:rPr lang="ru-RU" alt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altLang="uk-UA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alt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uk-UA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повної</a:t>
            </a:r>
            <a:r>
              <a:rPr lang="ru-RU" alt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uk-UA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alt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uk-UA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середньої</a:t>
            </a:r>
            <a:r>
              <a:rPr lang="ru-RU" alt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uk-UA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alt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pPr algn="l">
              <a:lnSpc>
                <a:spcPct val="80000"/>
              </a:lnSpc>
              <a:buClrTx/>
            </a:pPr>
            <a:endParaRPr lang="uk-UA" altLang="uk-U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80000"/>
              </a:lnSpc>
              <a:buClrTx/>
              <a:buFontTx/>
              <a:buChar char="•"/>
            </a:pPr>
            <a:r>
              <a:rPr lang="uk-UA" alt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Положення про ДПА студентів, які здобувають освітньо-кваліфікаційний рівень молодшого спеціаліста з одночасним завершенням здобуття повної загальної середньої освіти (наказ МОН від 22.08.2017 №1224);</a:t>
            </a:r>
          </a:p>
          <a:p>
            <a:pPr algn="l">
              <a:lnSpc>
                <a:spcPct val="80000"/>
              </a:lnSpc>
              <a:buClrTx/>
              <a:buFontTx/>
              <a:buChar char="•"/>
            </a:pPr>
            <a:r>
              <a:rPr lang="uk-UA" alt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Умови прийому до ВНЗ України у 2018 році  (наказ МОН від 13.10.2017 №1378, знаходиться на реєстрації в Мінюсті;  проект обговорювався, пропозиції до 27.09.2017) </a:t>
            </a: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0246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08912" cy="1224136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accent6"/>
                </a:solidFill>
              </a:rPr>
              <a:t>Складові  тестування </a:t>
            </a:r>
            <a:endParaRPr lang="ru-RU" dirty="0">
              <a:solidFill>
                <a:schemeClr val="accent6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2060848"/>
            <a:ext cx="8136904" cy="4392488"/>
          </a:xfrm>
        </p:spPr>
        <p:txBody>
          <a:bodyPr>
            <a:normAutofit/>
          </a:bodyPr>
          <a:lstStyle/>
          <a:p>
            <a:pPr marL="742950" indent="-742950" algn="l">
              <a:buFont typeface="Arial" pitchFamily="34" charset="0"/>
              <a:buChar char="•"/>
            </a:pPr>
            <a:r>
              <a:rPr lang="uk-UA" sz="3600" b="1" i="1" dirty="0" smtClean="0"/>
              <a:t>Пробне Інтернет тестування -Он-лайн тестування (для учнів 10,11 класів)</a:t>
            </a:r>
          </a:p>
          <a:p>
            <a:pPr marL="742950" indent="-742950" algn="l">
              <a:buFont typeface="Arial" pitchFamily="34" charset="0"/>
              <a:buChar char="•"/>
            </a:pPr>
            <a:r>
              <a:rPr lang="uk-UA" sz="3600" b="1" i="1" dirty="0" smtClean="0"/>
              <a:t>Пробне тестування(для учнів 11-х класів)</a:t>
            </a:r>
          </a:p>
          <a:p>
            <a:pPr marL="742950" indent="-742950" algn="l">
              <a:buFont typeface="Arial" pitchFamily="34" charset="0"/>
              <a:buChar char="•"/>
            </a:pPr>
            <a:r>
              <a:rPr lang="uk-UA" sz="3600" b="1" i="1" dirty="0" smtClean="0"/>
              <a:t>Основна сесія  </a:t>
            </a:r>
            <a:endParaRPr lang="ru-RU" sz="3600" b="1" i="1" dirty="0"/>
          </a:p>
        </p:txBody>
      </p:sp>
    </p:spTree>
    <p:extLst>
      <p:ext uri="{BB962C8B-B14F-4D97-AF65-F5344CB8AC3E}">
        <p14:creationId xmlns:p14="http://schemas.microsoft.com/office/powerpoint/2010/main" val="3649920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96944" cy="1152128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accent6"/>
                </a:solidFill>
              </a:rPr>
              <a:t>Он-лайн тестування</a:t>
            </a:r>
            <a:endParaRPr lang="ru-RU" dirty="0">
              <a:solidFill>
                <a:schemeClr val="accent6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1628800"/>
            <a:ext cx="8208912" cy="4824536"/>
          </a:xfrm>
        </p:spPr>
        <p:txBody>
          <a:bodyPr>
            <a:normAutofit/>
          </a:bodyPr>
          <a:lstStyle/>
          <a:p>
            <a:pPr marL="342900" indent="-342900" algn="l">
              <a:buFont typeface="Arial" pitchFamily="34" charset="0"/>
              <a:buChar char="•"/>
            </a:pPr>
            <a:r>
              <a:rPr lang="uk-UA" sz="2400" dirty="0" smtClean="0"/>
              <a:t>Сайт </a:t>
            </a:r>
            <a:r>
              <a:rPr lang="uk-UA" altLang="uk-UA" sz="2400" dirty="0" smtClean="0">
                <a:solidFill>
                  <a:srgbClr val="153B65"/>
                </a:solidFill>
              </a:rPr>
              <a:t>ЛРЦОЯО- </a:t>
            </a:r>
            <a:r>
              <a:rPr lang="en-US" altLang="uk-UA" sz="2400" b="1" dirty="0" smtClean="0">
                <a:solidFill>
                  <a:srgbClr val="003300"/>
                </a:solidFill>
              </a:rPr>
              <a:t>lvtest.org.ua</a:t>
            </a:r>
            <a:r>
              <a:rPr lang="uk-UA" altLang="uk-UA" sz="2400" dirty="0" smtClean="0">
                <a:solidFill>
                  <a:srgbClr val="003300"/>
                </a:solidFill>
              </a:rPr>
              <a:t> 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uk-UA" altLang="uk-UA" sz="2400" dirty="0" smtClean="0">
                <a:solidFill>
                  <a:srgbClr val="003300"/>
                </a:solidFill>
              </a:rPr>
              <a:t>Безкоштовне тестування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uk-UA" altLang="uk-UA" sz="2400" dirty="0" smtClean="0">
                <a:solidFill>
                  <a:srgbClr val="003300"/>
                </a:solidFill>
              </a:rPr>
              <a:t>У любий зручний час для учасника тестування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ru-RU" sz="2400" dirty="0" err="1"/>
              <a:t>Розподіл</a:t>
            </a:r>
            <a:r>
              <a:rPr lang="ru-RU" sz="2400" dirty="0"/>
              <a:t> </a:t>
            </a:r>
            <a:r>
              <a:rPr lang="ru-RU" sz="2400" dirty="0" err="1"/>
              <a:t>завдань</a:t>
            </a:r>
            <a:r>
              <a:rPr lang="ru-RU" sz="2400" dirty="0"/>
              <a:t> у тестах за </a:t>
            </a:r>
            <a:r>
              <a:rPr lang="ru-RU" sz="2400" dirty="0" err="1"/>
              <a:t>змістом</a:t>
            </a:r>
            <a:r>
              <a:rPr lang="ru-RU" sz="2400" dirty="0"/>
              <a:t> і за формою є максимально </a:t>
            </a:r>
            <a:r>
              <a:rPr lang="ru-RU" sz="2400" dirty="0" err="1"/>
              <a:t>наближений</a:t>
            </a:r>
            <a:r>
              <a:rPr lang="ru-RU" sz="2400" dirty="0"/>
              <a:t> до </a:t>
            </a:r>
            <a:r>
              <a:rPr lang="ru-RU" sz="2400" dirty="0" err="1"/>
              <a:t>тестів</a:t>
            </a:r>
            <a:r>
              <a:rPr lang="ru-RU" sz="2400" dirty="0"/>
              <a:t> ЗНО з </a:t>
            </a:r>
            <a:r>
              <a:rPr lang="ru-RU" sz="2400" dirty="0" err="1"/>
              <a:t>врахуванням</a:t>
            </a:r>
            <a:r>
              <a:rPr lang="ru-RU" sz="2400" dirty="0"/>
              <a:t> </a:t>
            </a:r>
            <a:r>
              <a:rPr lang="ru-RU" sz="2400" dirty="0" err="1"/>
              <a:t>специфіки</a:t>
            </a:r>
            <a:r>
              <a:rPr lang="ru-RU" sz="2400" dirty="0"/>
              <a:t> </a:t>
            </a:r>
            <a:r>
              <a:rPr lang="ru-RU" sz="2400" dirty="0" err="1"/>
              <a:t>комп'ютерного</a:t>
            </a:r>
            <a:r>
              <a:rPr lang="ru-RU" sz="2400" dirty="0"/>
              <a:t> </a:t>
            </a:r>
            <a:r>
              <a:rPr lang="ru-RU" sz="2400" dirty="0" err="1"/>
              <a:t>тестування</a:t>
            </a:r>
            <a:r>
              <a:rPr lang="ru-RU" sz="2400" dirty="0" smtClean="0"/>
              <a:t>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ru-RU" sz="2400" dirty="0" err="1" smtClean="0"/>
              <a:t>Учасники</a:t>
            </a:r>
            <a:r>
              <a:rPr lang="ru-RU" sz="2400" dirty="0" smtClean="0"/>
              <a:t> </a:t>
            </a:r>
            <a:r>
              <a:rPr lang="ru-RU" sz="2400" dirty="0" err="1" smtClean="0"/>
              <a:t>можуть</a:t>
            </a:r>
            <a:r>
              <a:rPr lang="ru-RU" sz="2400" dirty="0" smtClean="0"/>
              <a:t> </a:t>
            </a:r>
            <a:r>
              <a:rPr lang="ru-RU" sz="2400" dirty="0"/>
              <a:t>обрати </a:t>
            </a:r>
            <a:r>
              <a:rPr lang="ru-RU" sz="2400" dirty="0" err="1"/>
              <a:t>тренувальні</a:t>
            </a:r>
            <a:r>
              <a:rPr lang="ru-RU" sz="2400" dirty="0"/>
              <a:t> </a:t>
            </a:r>
            <a:r>
              <a:rPr lang="ru-RU" sz="2400" dirty="0" err="1"/>
              <a:t>тестування</a:t>
            </a:r>
            <a:r>
              <a:rPr lang="ru-RU" sz="2400" dirty="0"/>
              <a:t> по </a:t>
            </a:r>
            <a:r>
              <a:rPr lang="ru-RU" sz="2400" dirty="0" err="1"/>
              <a:t>розділах</a:t>
            </a:r>
            <a:r>
              <a:rPr lang="ru-RU" sz="2400" dirty="0"/>
              <a:t> (</a:t>
            </a:r>
            <a:r>
              <a:rPr lang="ru-RU" sz="2400" dirty="0" err="1"/>
              <a:t>періодах</a:t>
            </a:r>
            <a:r>
              <a:rPr lang="ru-RU" sz="2400" dirty="0"/>
              <a:t>) </a:t>
            </a:r>
            <a:r>
              <a:rPr lang="ru-RU" sz="2400" dirty="0" err="1"/>
              <a:t>програми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тривають</a:t>
            </a:r>
            <a:r>
              <a:rPr lang="ru-RU" sz="2400" dirty="0"/>
              <a:t> по 20 </a:t>
            </a:r>
            <a:r>
              <a:rPr lang="ru-RU" sz="2400" dirty="0" err="1"/>
              <a:t>хвилин</a:t>
            </a:r>
            <a:r>
              <a:rPr lang="ru-RU" sz="2400" dirty="0"/>
              <a:t>,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підсумкове</a:t>
            </a:r>
            <a:r>
              <a:rPr lang="ru-RU" sz="2400" dirty="0"/>
              <a:t> </a:t>
            </a:r>
            <a:r>
              <a:rPr lang="ru-RU" sz="2400" dirty="0" err="1"/>
              <a:t>тестування</a:t>
            </a:r>
            <a:r>
              <a:rPr lang="ru-RU" sz="2400" dirty="0"/>
              <a:t>, яке </a:t>
            </a:r>
            <a:r>
              <a:rPr lang="ru-RU" sz="2400" dirty="0" err="1"/>
              <a:t>триває</a:t>
            </a:r>
            <a:r>
              <a:rPr lang="ru-RU" sz="2400" dirty="0"/>
              <a:t> 60 </a:t>
            </a:r>
            <a:r>
              <a:rPr lang="ru-RU" sz="2400" dirty="0" err="1"/>
              <a:t>хвилин</a:t>
            </a:r>
            <a:r>
              <a:rPr lang="ru-RU" sz="2400" dirty="0"/>
              <a:t>.</a:t>
            </a:r>
            <a:endParaRPr lang="ru-RU" sz="2400" dirty="0" smtClean="0"/>
          </a:p>
          <a:p>
            <a:pPr marL="342900" indent="-342900" algn="l">
              <a:buFont typeface="Arial" pitchFamily="34" charset="0"/>
              <a:buChar char="•"/>
            </a:pPr>
            <a:endParaRPr lang="uk-UA" altLang="uk-UA" sz="2400" dirty="0">
              <a:solidFill>
                <a:srgbClr val="153B65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07730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060848"/>
            <a:ext cx="8208911" cy="1728192"/>
          </a:xfrm>
        </p:spPr>
        <p:txBody>
          <a:bodyPr/>
          <a:lstStyle/>
          <a:p>
            <a:pPr marL="0" indent="0">
              <a:buNone/>
            </a:pPr>
            <a:r>
              <a:rPr lang="uk-UA" sz="6600" dirty="0" smtClean="0">
                <a:solidFill>
                  <a:schemeClr val="accent6"/>
                </a:solidFill>
              </a:rPr>
              <a:t>Пробне тестування</a:t>
            </a:r>
            <a:endParaRPr lang="ru-RU" sz="66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425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80920" cy="720080"/>
          </a:xfrm>
        </p:spPr>
        <p:txBody>
          <a:bodyPr/>
          <a:lstStyle/>
          <a:p>
            <a:r>
              <a:rPr lang="uk-UA" sz="5400" dirty="0" smtClean="0"/>
              <a:t>Календар проведення </a:t>
            </a:r>
            <a:endParaRPr lang="ru-RU" sz="54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323528" y="1412776"/>
            <a:ext cx="8496944" cy="4896544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3200" b="1" dirty="0"/>
              <a:t>24 </a:t>
            </a:r>
            <a:r>
              <a:rPr lang="ru-RU" sz="3200" b="1" dirty="0" err="1" smtClean="0"/>
              <a:t>березня</a:t>
            </a:r>
            <a:r>
              <a:rPr lang="ru-RU" sz="3200" b="1" dirty="0" smtClean="0"/>
              <a:t> 2018 року-</a:t>
            </a:r>
            <a:r>
              <a:rPr lang="ru-RU" sz="3200" dirty="0" err="1" smtClean="0"/>
              <a:t>українська</a:t>
            </a:r>
            <a:r>
              <a:rPr lang="ru-RU" sz="3200" dirty="0" smtClean="0"/>
              <a:t> </a:t>
            </a:r>
            <a:r>
              <a:rPr lang="ru-RU" sz="3200" dirty="0" err="1" smtClean="0"/>
              <a:t>мова</a:t>
            </a:r>
            <a:r>
              <a:rPr lang="ru-RU" sz="3200" dirty="0" smtClean="0"/>
              <a:t> </a:t>
            </a:r>
            <a:r>
              <a:rPr lang="ru-RU" sz="3200" dirty="0"/>
              <a:t>і </a:t>
            </a:r>
            <a:r>
              <a:rPr lang="ru-RU" sz="3200" dirty="0" smtClean="0"/>
              <a:t>    </a:t>
            </a:r>
          </a:p>
          <a:p>
            <a:pPr algn="l"/>
            <a:r>
              <a:rPr lang="ru-RU" sz="3200" dirty="0"/>
              <a:t> </a:t>
            </a:r>
            <a:r>
              <a:rPr lang="ru-RU" sz="3200" dirty="0" smtClean="0"/>
              <a:t>                                    </a:t>
            </a:r>
            <a:r>
              <a:rPr lang="ru-RU" sz="3200" dirty="0" err="1" smtClean="0"/>
              <a:t>література</a:t>
            </a:r>
            <a:endParaRPr lang="ru-RU" sz="3200" dirty="0" smtClean="0"/>
          </a:p>
          <a:p>
            <a:pPr algn="l"/>
            <a:r>
              <a:rPr lang="ru-RU" sz="3200" b="1" dirty="0"/>
              <a:t>31 </a:t>
            </a:r>
            <a:r>
              <a:rPr lang="ru-RU" sz="3200" b="1" dirty="0" smtClean="0"/>
              <a:t>березня2018-</a:t>
            </a:r>
            <a:r>
              <a:rPr lang="ru-RU" sz="3200" dirty="0" smtClean="0"/>
              <a:t>історія </a:t>
            </a:r>
            <a:r>
              <a:rPr lang="ru-RU" sz="3200" dirty="0" err="1"/>
              <a:t>України</a:t>
            </a:r>
            <a:r>
              <a:rPr lang="ru-RU" sz="3200" dirty="0"/>
              <a:t>, </a:t>
            </a:r>
            <a:r>
              <a:rPr lang="ru-RU" sz="3200" dirty="0" smtClean="0"/>
              <a:t>математика, </a:t>
            </a:r>
            <a:r>
              <a:rPr lang="ru-RU" sz="3200" dirty="0" err="1" smtClean="0"/>
              <a:t>біологія</a:t>
            </a:r>
            <a:r>
              <a:rPr lang="ru-RU" sz="3200" dirty="0" smtClean="0"/>
              <a:t>, </a:t>
            </a:r>
            <a:r>
              <a:rPr lang="ru-RU" sz="3200" dirty="0" err="1" smtClean="0"/>
              <a:t>географія</a:t>
            </a:r>
            <a:r>
              <a:rPr lang="ru-RU" sz="3200" dirty="0" smtClean="0"/>
              <a:t>, </a:t>
            </a:r>
            <a:r>
              <a:rPr lang="ru-RU" sz="3200" dirty="0" err="1" smtClean="0"/>
              <a:t>фізика</a:t>
            </a:r>
            <a:r>
              <a:rPr lang="ru-RU" sz="3200" dirty="0" smtClean="0"/>
              <a:t>, </a:t>
            </a:r>
            <a:r>
              <a:rPr lang="ru-RU" sz="3200" dirty="0" err="1" smtClean="0"/>
              <a:t>хімія</a:t>
            </a:r>
            <a:r>
              <a:rPr lang="ru-RU" sz="3200" dirty="0" smtClean="0"/>
              <a:t>, </a:t>
            </a:r>
            <a:r>
              <a:rPr lang="ru-RU" sz="3200" dirty="0" err="1" smtClean="0"/>
              <a:t>англійська</a:t>
            </a:r>
            <a:r>
              <a:rPr lang="ru-RU" sz="3200" dirty="0" smtClean="0"/>
              <a:t>, </a:t>
            </a:r>
            <a:r>
              <a:rPr lang="ru-RU" sz="3200" dirty="0" err="1" smtClean="0"/>
              <a:t>іспанська</a:t>
            </a:r>
            <a:r>
              <a:rPr lang="ru-RU" sz="3200" dirty="0" smtClean="0"/>
              <a:t>, </a:t>
            </a:r>
            <a:r>
              <a:rPr lang="ru-RU" sz="3200" dirty="0" err="1" smtClean="0"/>
              <a:t>німецька</a:t>
            </a:r>
            <a:r>
              <a:rPr lang="ru-RU" sz="3200" dirty="0" smtClean="0"/>
              <a:t>, </a:t>
            </a:r>
            <a:r>
              <a:rPr lang="ru-RU" sz="3200" dirty="0" err="1" smtClean="0"/>
              <a:t>французька</a:t>
            </a:r>
            <a:r>
              <a:rPr lang="ru-RU" sz="3200" dirty="0" smtClean="0"/>
              <a:t> </a:t>
            </a:r>
            <a:r>
              <a:rPr lang="ru-RU" sz="3200" dirty="0" err="1" smtClean="0"/>
              <a:t>мови</a:t>
            </a:r>
            <a:r>
              <a:rPr lang="ru-RU" dirty="0" smtClean="0"/>
              <a:t> </a:t>
            </a:r>
          </a:p>
          <a:p>
            <a:pPr algn="l"/>
            <a:r>
              <a:rPr lang="ru-RU" sz="2800" dirty="0">
                <a:solidFill>
                  <a:schemeClr val="accent6"/>
                </a:solidFill>
              </a:rPr>
              <a:t>У день </a:t>
            </a:r>
            <a:r>
              <a:rPr lang="ru-RU" sz="2800" dirty="0" err="1">
                <a:solidFill>
                  <a:schemeClr val="accent6"/>
                </a:solidFill>
              </a:rPr>
              <a:t>проведення</a:t>
            </a:r>
            <a:r>
              <a:rPr lang="ru-RU" sz="2800" dirty="0">
                <a:solidFill>
                  <a:schemeClr val="accent6"/>
                </a:solidFill>
              </a:rPr>
              <a:t> пробного </a:t>
            </a:r>
            <a:r>
              <a:rPr lang="ru-RU" sz="2800" dirty="0" err="1">
                <a:solidFill>
                  <a:schemeClr val="accent6"/>
                </a:solidFill>
              </a:rPr>
              <a:t>тестування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кожен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зареєстрований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учасник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може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скласти</a:t>
            </a:r>
            <a:r>
              <a:rPr lang="ru-RU" sz="2800" dirty="0">
                <a:solidFill>
                  <a:schemeClr val="accent6"/>
                </a:solidFill>
              </a:rPr>
              <a:t> тест з одного </a:t>
            </a:r>
            <a:r>
              <a:rPr lang="ru-RU" sz="2800" dirty="0" err="1">
                <a:solidFill>
                  <a:schemeClr val="accent6"/>
                </a:solidFill>
              </a:rPr>
              <a:t>навчального</a:t>
            </a:r>
            <a:r>
              <a:rPr lang="ru-RU" sz="2800" dirty="0">
                <a:solidFill>
                  <a:schemeClr val="accent6"/>
                </a:solidFill>
              </a:rPr>
              <a:t> предмета.</a:t>
            </a:r>
          </a:p>
          <a:p>
            <a:pPr algn="l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3687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68952" cy="864096"/>
          </a:xfrm>
        </p:spPr>
        <p:txBody>
          <a:bodyPr/>
          <a:lstStyle/>
          <a:p>
            <a:pPr marL="0" indent="0" algn="ctr">
              <a:buNone/>
            </a:pPr>
            <a:r>
              <a:rPr lang="ru-RU" sz="6600" dirty="0" err="1">
                <a:effectLst/>
              </a:rPr>
              <a:t>Реєстрація</a:t>
            </a:r>
            <a:r>
              <a:rPr lang="ru-RU" sz="6600" dirty="0">
                <a:effectLst/>
              </a:rPr>
              <a:t> </a:t>
            </a:r>
            <a:r>
              <a:rPr lang="ru-RU" sz="6600" dirty="0" smtClean="0">
                <a:effectLst/>
              </a:rPr>
              <a:t> </a:t>
            </a:r>
            <a:endParaRPr lang="ru-RU" sz="6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1340768"/>
            <a:ext cx="8568952" cy="504056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b="1" dirty="0" smtClean="0">
                <a:solidFill>
                  <a:schemeClr val="accent6"/>
                </a:solidFill>
              </a:rPr>
              <a:t>з </a:t>
            </a:r>
            <a:r>
              <a:rPr lang="ru-RU" b="1" dirty="0">
                <a:solidFill>
                  <a:schemeClr val="accent6"/>
                </a:solidFill>
              </a:rPr>
              <a:t>9 до 31 </a:t>
            </a:r>
            <a:r>
              <a:rPr lang="ru-RU" b="1" dirty="0" err="1">
                <a:solidFill>
                  <a:schemeClr val="accent6"/>
                </a:solidFill>
              </a:rPr>
              <a:t>січня</a:t>
            </a:r>
            <a:r>
              <a:rPr lang="ru-RU" b="1" dirty="0">
                <a:solidFill>
                  <a:schemeClr val="accent6"/>
                </a:solidFill>
              </a:rPr>
              <a:t> 2018 року </a:t>
            </a:r>
            <a:r>
              <a:rPr lang="ru-RU" dirty="0"/>
              <a:t>на </a:t>
            </a:r>
            <a:r>
              <a:rPr lang="ru-RU" dirty="0" err="1"/>
              <a:t>сайті</a:t>
            </a:r>
            <a:r>
              <a:rPr lang="ru-RU" dirty="0"/>
              <a:t> </a:t>
            </a:r>
            <a:r>
              <a:rPr lang="ru-RU" dirty="0" smtClean="0"/>
              <a:t>ЛРЦОЯО.</a:t>
            </a:r>
          </a:p>
          <a:p>
            <a:pPr algn="l"/>
            <a:endParaRPr lang="ru-RU" dirty="0" smtClean="0"/>
          </a:p>
          <a:p>
            <a:pPr algn="l"/>
            <a:r>
              <a:rPr lang="ru-RU" sz="2200" dirty="0" err="1" smtClean="0"/>
              <a:t>Детальний</a:t>
            </a:r>
            <a:r>
              <a:rPr lang="ru-RU" sz="2200" dirty="0" smtClean="0"/>
              <a:t> </a:t>
            </a:r>
            <a:r>
              <a:rPr lang="ru-RU" sz="2200" dirty="0"/>
              <a:t>порядок </a:t>
            </a:r>
            <a:r>
              <a:rPr lang="ru-RU" sz="2200" dirty="0" err="1"/>
              <a:t>реєстрації</a:t>
            </a:r>
            <a:r>
              <a:rPr lang="ru-RU" sz="2200" dirty="0"/>
              <a:t> для </a:t>
            </a:r>
            <a:r>
              <a:rPr lang="ru-RU" sz="2200" dirty="0" err="1"/>
              <a:t>участі</a:t>
            </a:r>
            <a:r>
              <a:rPr lang="ru-RU" sz="2200" dirty="0"/>
              <a:t> в пробному </a:t>
            </a:r>
            <a:r>
              <a:rPr lang="ru-RU" sz="2200" dirty="0" err="1"/>
              <a:t>зовнішньому</a:t>
            </a:r>
            <a:r>
              <a:rPr lang="ru-RU" sz="2200" dirty="0"/>
              <a:t> </a:t>
            </a:r>
            <a:r>
              <a:rPr lang="ru-RU" sz="2200" dirty="0" err="1"/>
              <a:t>незалежному</a:t>
            </a:r>
            <a:r>
              <a:rPr lang="ru-RU" sz="2200" dirty="0"/>
              <a:t> </a:t>
            </a:r>
            <a:r>
              <a:rPr lang="ru-RU" sz="2200" dirty="0" err="1"/>
              <a:t>оцінюванні</a:t>
            </a:r>
            <a:r>
              <a:rPr lang="ru-RU" sz="2200" dirty="0"/>
              <a:t> буде </a:t>
            </a:r>
            <a:r>
              <a:rPr lang="ru-RU" sz="2200" dirty="0" err="1"/>
              <a:t>оприлюднено</a:t>
            </a:r>
            <a:r>
              <a:rPr lang="ru-RU" sz="2200" dirty="0"/>
              <a:t> на сайтах </a:t>
            </a:r>
            <a:r>
              <a:rPr lang="ru-RU" sz="2200" dirty="0" err="1"/>
              <a:t>регіональних</a:t>
            </a:r>
            <a:r>
              <a:rPr lang="ru-RU" sz="2200" dirty="0"/>
              <a:t> </a:t>
            </a:r>
            <a:r>
              <a:rPr lang="ru-RU" sz="2200" dirty="0" err="1"/>
              <a:t>центрів</a:t>
            </a:r>
            <a:r>
              <a:rPr lang="ru-RU" sz="2200" dirty="0"/>
              <a:t> </a:t>
            </a:r>
            <a:r>
              <a:rPr lang="ru-RU" sz="2200" dirty="0" err="1"/>
              <a:t>оцінювання</a:t>
            </a:r>
            <a:r>
              <a:rPr lang="ru-RU" sz="2200" dirty="0"/>
              <a:t> </a:t>
            </a:r>
            <a:r>
              <a:rPr lang="ru-RU" sz="2200" dirty="0" err="1"/>
              <a:t>якості</a:t>
            </a:r>
            <a:r>
              <a:rPr lang="ru-RU" sz="2200" dirty="0"/>
              <a:t> </a:t>
            </a:r>
            <a:r>
              <a:rPr lang="ru-RU" sz="2200" dirty="0" err="1"/>
              <a:t>освіти</a:t>
            </a:r>
            <a:r>
              <a:rPr lang="ru-RU" sz="2200" dirty="0"/>
              <a:t> </a:t>
            </a:r>
            <a:r>
              <a:rPr lang="ru-RU" sz="2200" b="1" dirty="0">
                <a:solidFill>
                  <a:schemeClr val="accent6"/>
                </a:solidFill>
              </a:rPr>
              <a:t>до 13 </a:t>
            </a:r>
            <a:r>
              <a:rPr lang="ru-RU" sz="2200" b="1" dirty="0" err="1" smtClean="0">
                <a:solidFill>
                  <a:schemeClr val="accent6"/>
                </a:solidFill>
              </a:rPr>
              <a:t>грудня</a:t>
            </a:r>
            <a:r>
              <a:rPr lang="ru-RU" sz="2200" dirty="0" smtClean="0"/>
              <a:t>.</a:t>
            </a:r>
          </a:p>
          <a:p>
            <a:pPr algn="l"/>
            <a:endParaRPr lang="ru-RU" sz="2200" dirty="0"/>
          </a:p>
          <a:p>
            <a:pPr algn="l"/>
            <a:r>
              <a:rPr lang="ru-RU" sz="2200" dirty="0" smtClean="0"/>
              <a:t>Для </a:t>
            </a:r>
            <a:r>
              <a:rPr lang="ru-RU" sz="2200" dirty="0" err="1"/>
              <a:t>всіх</a:t>
            </a:r>
            <a:r>
              <a:rPr lang="ru-RU" sz="2200" dirty="0"/>
              <a:t> </a:t>
            </a:r>
            <a:r>
              <a:rPr lang="ru-RU" sz="2200" dirty="0" err="1"/>
              <a:t>зареєстрованих</a:t>
            </a:r>
            <a:r>
              <a:rPr lang="ru-RU" sz="2200" dirty="0"/>
              <a:t> </a:t>
            </a:r>
            <a:r>
              <a:rPr lang="ru-RU" sz="2200" dirty="0" err="1"/>
              <a:t>учасників</a:t>
            </a:r>
            <a:r>
              <a:rPr lang="ru-RU" sz="2200" dirty="0"/>
              <a:t> пробного </a:t>
            </a:r>
            <a:r>
              <a:rPr lang="ru-RU" sz="2200" dirty="0" err="1"/>
              <a:t>зовнішнього</a:t>
            </a:r>
            <a:r>
              <a:rPr lang="ru-RU" sz="2200" dirty="0"/>
              <a:t> </a:t>
            </a:r>
            <a:r>
              <a:rPr lang="ru-RU" sz="2200" dirty="0" err="1"/>
              <a:t>незалежного</a:t>
            </a:r>
            <a:r>
              <a:rPr lang="ru-RU" sz="2200" dirty="0"/>
              <a:t> </a:t>
            </a:r>
            <a:r>
              <a:rPr lang="ru-RU" sz="2200" dirty="0" err="1"/>
              <a:t>оцінювання</a:t>
            </a:r>
            <a:r>
              <a:rPr lang="ru-RU" sz="2200" dirty="0"/>
              <a:t> </a:t>
            </a:r>
            <a:r>
              <a:rPr lang="ru-RU" sz="2200" dirty="0" err="1"/>
              <a:t>будуть</a:t>
            </a:r>
            <a:r>
              <a:rPr lang="ru-RU" sz="2200" dirty="0"/>
              <a:t> </a:t>
            </a:r>
            <a:r>
              <a:rPr lang="ru-RU" sz="2200" dirty="0" err="1"/>
              <a:t>створені</a:t>
            </a:r>
            <a:r>
              <a:rPr lang="ru-RU" sz="2200" dirty="0"/>
              <a:t> </a:t>
            </a:r>
            <a:r>
              <a:rPr lang="ru-RU" sz="2200" dirty="0" err="1"/>
              <a:t>інформаційні</a:t>
            </a:r>
            <a:r>
              <a:rPr lang="ru-RU" sz="2200" dirty="0"/>
              <a:t> </a:t>
            </a:r>
            <a:r>
              <a:rPr lang="ru-RU" sz="2200" dirty="0" err="1"/>
              <a:t>сторінки</a:t>
            </a:r>
            <a:r>
              <a:rPr lang="ru-RU" sz="2200" dirty="0"/>
              <a:t>, там </a:t>
            </a:r>
            <a:r>
              <a:rPr lang="ru-RU" sz="2200" b="1" dirty="0">
                <a:solidFill>
                  <a:schemeClr val="accent6"/>
                </a:solidFill>
              </a:rPr>
              <a:t>до 1 </a:t>
            </a:r>
            <a:r>
              <a:rPr lang="ru-RU" sz="2200" b="1" dirty="0" err="1">
                <a:solidFill>
                  <a:schemeClr val="accent6"/>
                </a:solidFill>
              </a:rPr>
              <a:t>березня</a:t>
            </a:r>
            <a:r>
              <a:rPr lang="ru-RU" sz="2200" dirty="0"/>
              <a:t> </a:t>
            </a:r>
            <a:r>
              <a:rPr lang="ru-RU" sz="2200" dirty="0" err="1"/>
              <a:t>розміщуватиметься</a:t>
            </a:r>
            <a:r>
              <a:rPr lang="ru-RU" sz="2200" dirty="0"/>
              <a:t> </a:t>
            </a:r>
            <a:r>
              <a:rPr lang="ru-RU" sz="2200" dirty="0" err="1"/>
              <a:t>інформація</a:t>
            </a:r>
            <a:r>
              <a:rPr lang="ru-RU" sz="2200" dirty="0"/>
              <a:t> про час і </a:t>
            </a:r>
            <a:r>
              <a:rPr lang="ru-RU" sz="2200" dirty="0" err="1"/>
              <a:t>місце</a:t>
            </a:r>
            <a:r>
              <a:rPr lang="ru-RU" sz="2200" dirty="0"/>
              <a:t> </a:t>
            </a:r>
            <a:r>
              <a:rPr lang="ru-RU" sz="2200" dirty="0" err="1"/>
              <a:t>проходження</a:t>
            </a:r>
            <a:r>
              <a:rPr lang="ru-RU" sz="2200" dirty="0"/>
              <a:t> пробного ЗНО, а </a:t>
            </a:r>
            <a:r>
              <a:rPr lang="ru-RU" sz="2200" dirty="0" err="1"/>
              <a:t>згодом</a:t>
            </a:r>
            <a:r>
              <a:rPr lang="ru-RU" sz="2200" dirty="0"/>
              <a:t> – </a:t>
            </a:r>
            <a:r>
              <a:rPr lang="ru-RU" sz="2200" dirty="0" err="1"/>
              <a:t>результати</a:t>
            </a:r>
            <a:r>
              <a:rPr lang="ru-RU" sz="2200" dirty="0"/>
              <a:t> </a:t>
            </a:r>
            <a:r>
              <a:rPr lang="ru-RU" sz="2200" dirty="0" err="1"/>
              <a:t>проходження</a:t>
            </a:r>
            <a:r>
              <a:rPr lang="ru-RU" sz="2200" dirty="0"/>
              <a:t> </a:t>
            </a:r>
            <a:r>
              <a:rPr lang="ru-RU" sz="2200" dirty="0" err="1"/>
              <a:t>тестування</a:t>
            </a:r>
            <a:r>
              <a:rPr lang="ru-RU" sz="2200" dirty="0"/>
              <a:t>.</a:t>
            </a:r>
          </a:p>
          <a:p>
            <a:pPr algn="l"/>
            <a:endParaRPr lang="ru-RU" sz="2200" dirty="0" smtClean="0"/>
          </a:p>
          <a:p>
            <a:pPr algn="l"/>
            <a:r>
              <a:rPr lang="ru-RU" sz="2200" dirty="0" err="1" smtClean="0"/>
              <a:t>Пробне</a:t>
            </a:r>
            <a:r>
              <a:rPr lang="ru-RU" sz="2200" dirty="0" smtClean="0"/>
              <a:t> </a:t>
            </a:r>
            <a:r>
              <a:rPr lang="ru-RU" sz="2200" dirty="0" err="1"/>
              <a:t>зовнішнє</a:t>
            </a:r>
            <a:r>
              <a:rPr lang="ru-RU" sz="2200" dirty="0"/>
              <a:t> </a:t>
            </a:r>
            <a:r>
              <a:rPr lang="ru-RU" sz="2200" dirty="0" err="1"/>
              <a:t>незалежне</a:t>
            </a:r>
            <a:r>
              <a:rPr lang="ru-RU" sz="2200" dirty="0"/>
              <a:t> </a:t>
            </a:r>
            <a:r>
              <a:rPr lang="ru-RU" sz="2200" dirty="0" err="1"/>
              <a:t>оцінювання</a:t>
            </a:r>
            <a:r>
              <a:rPr lang="ru-RU" sz="2200" dirty="0"/>
              <a:t> є платною </a:t>
            </a:r>
            <a:r>
              <a:rPr lang="ru-RU" sz="2200" dirty="0" err="1"/>
              <a:t>послугою</a:t>
            </a:r>
            <a:r>
              <a:rPr lang="ru-RU" sz="2200" dirty="0"/>
              <a:t> для </a:t>
            </a:r>
            <a:r>
              <a:rPr lang="ru-RU" sz="2200" dirty="0" err="1" smtClean="0"/>
              <a:t>учасників</a:t>
            </a:r>
            <a:r>
              <a:rPr lang="ru-RU" sz="2200" dirty="0" smtClean="0"/>
              <a:t>. </a:t>
            </a:r>
            <a:r>
              <a:rPr lang="ru-RU" sz="2200" dirty="0" err="1"/>
              <a:t>Вартість</a:t>
            </a:r>
            <a:r>
              <a:rPr lang="ru-RU" sz="2200" dirty="0"/>
              <a:t> одного </a:t>
            </a:r>
            <a:r>
              <a:rPr lang="ru-RU" sz="2200" dirty="0" err="1"/>
              <a:t>тестування</a:t>
            </a:r>
            <a:r>
              <a:rPr lang="ru-RU" sz="2200" dirty="0"/>
              <a:t> для одного </a:t>
            </a:r>
            <a:r>
              <a:rPr lang="ru-RU" sz="2200" dirty="0" err="1"/>
              <a:t>учасника</a:t>
            </a:r>
            <a:r>
              <a:rPr lang="ru-RU" sz="2200" dirty="0"/>
              <a:t> </a:t>
            </a:r>
            <a:r>
              <a:rPr lang="ru-RU" sz="2200" dirty="0" smtClean="0"/>
              <a:t>буде </a:t>
            </a:r>
            <a:r>
              <a:rPr lang="ru-RU" sz="2200" dirty="0" err="1"/>
              <a:t>розміщено</a:t>
            </a:r>
            <a:r>
              <a:rPr lang="ru-RU" sz="2200" dirty="0"/>
              <a:t> на сайтах </a:t>
            </a:r>
            <a:r>
              <a:rPr lang="ru-RU" sz="2200" dirty="0" err="1"/>
              <a:t>регіональних</a:t>
            </a:r>
            <a:r>
              <a:rPr lang="ru-RU" sz="2200" dirty="0"/>
              <a:t> </a:t>
            </a:r>
            <a:r>
              <a:rPr lang="ru-RU" sz="2200" dirty="0" err="1"/>
              <a:t>центрів</a:t>
            </a:r>
            <a:r>
              <a:rPr lang="ru-RU" sz="2200" dirty="0"/>
              <a:t> </a:t>
            </a:r>
            <a:r>
              <a:rPr lang="ru-RU" sz="2200" b="1" dirty="0">
                <a:solidFill>
                  <a:schemeClr val="accent6"/>
                </a:solidFill>
              </a:rPr>
              <a:t>до 11 </a:t>
            </a:r>
            <a:r>
              <a:rPr lang="ru-RU" sz="2200" b="1" dirty="0" err="1">
                <a:solidFill>
                  <a:schemeClr val="accent6"/>
                </a:solidFill>
              </a:rPr>
              <a:t>грудня</a:t>
            </a:r>
            <a:r>
              <a:rPr lang="ru-RU" sz="2200" dirty="0"/>
              <a:t>.</a:t>
            </a:r>
          </a:p>
          <a:p>
            <a:pPr algn="l"/>
            <a:endParaRPr lang="ru-RU" sz="2200" dirty="0" smtClean="0"/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687244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7" y="2204864"/>
            <a:ext cx="7550224" cy="1728192"/>
          </a:xfrm>
        </p:spPr>
        <p:txBody>
          <a:bodyPr/>
          <a:lstStyle/>
          <a:p>
            <a:pPr algn="l"/>
            <a:r>
              <a:rPr lang="uk-UA" sz="7200" dirty="0" smtClean="0"/>
              <a:t>Основна сесія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1594564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136904" cy="720080"/>
          </a:xfrm>
        </p:spPr>
        <p:txBody>
          <a:bodyPr/>
          <a:lstStyle/>
          <a:p>
            <a:r>
              <a:rPr lang="ru-RU" altLang="uk-UA" sz="4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Наказ МОН </a:t>
            </a:r>
            <a:r>
              <a:rPr lang="ru-RU" altLang="uk-UA" sz="4000" dirty="0" err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altLang="uk-UA" sz="4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31.07.2017 №1103 </a:t>
            </a:r>
            <a:endParaRPr lang="ru-RU" sz="4000" dirty="0">
              <a:solidFill>
                <a:schemeClr val="accent6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340768"/>
            <a:ext cx="8280920" cy="4824536"/>
          </a:xfrm>
        </p:spPr>
        <p:txBody>
          <a:bodyPr>
            <a:normAutofit/>
          </a:bodyPr>
          <a:lstStyle/>
          <a:p>
            <a:pPr marL="514350" indent="-514350" algn="l">
              <a:buClrTx/>
              <a:buFontTx/>
              <a:buAutoNum type="arabicPeriod"/>
              <a:defRPr/>
            </a:pPr>
            <a:r>
              <a:rPr lang="uk-UA" altLang="uk-UA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Затвердити Перелік предметів, із яких у 2018 році проводиться ЗНО…</a:t>
            </a:r>
          </a:p>
          <a:p>
            <a:pPr marL="514350" indent="-514350" algn="l">
              <a:buClrTx/>
              <a:buFontTx/>
              <a:buAutoNum type="arabicPeriod"/>
              <a:defRPr/>
            </a:pPr>
            <a:r>
              <a:rPr lang="uk-UA" altLang="uk-UA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Встановити, що в 2018 році: </a:t>
            </a:r>
          </a:p>
          <a:p>
            <a:pPr marL="514350" indent="-514350" algn="l">
              <a:buClrTx/>
              <a:buFontTx/>
              <a:buAutoNum type="arabicParenR"/>
              <a:defRPr/>
            </a:pPr>
            <a:r>
              <a:rPr lang="uk-UA" altLang="uk-UA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ЗНО відбудеться з 22.05.2018 до 14.07.2018; </a:t>
            </a:r>
          </a:p>
          <a:p>
            <a:pPr marL="514350" indent="-514350" algn="l">
              <a:buClrTx/>
              <a:buFontTx/>
              <a:buAutoNum type="arabicParenR"/>
              <a:defRPr/>
            </a:pPr>
            <a:r>
              <a:rPr lang="uk-UA" altLang="uk-UA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кожен зареєстрований учасник має право скласти тести не більше як із 4 предметів з Переліку;</a:t>
            </a:r>
          </a:p>
          <a:p>
            <a:pPr algn="l">
              <a:buClrTx/>
              <a:defRPr/>
            </a:pPr>
            <a:r>
              <a:rPr lang="uk-UA" altLang="uk-UA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  результати ЗНО з укр. мови і літератури (укр. мова) зараховуються як результати ДПА за освітній рівень повної загальної середньої освіти для учнів (студентів) професійно-технічних, вищих навчальних закладів, які в 2018 році здобудуть повну загальну середню освіту. </a:t>
            </a:r>
          </a:p>
          <a:p>
            <a:pPr algn="l">
              <a:defRPr/>
            </a:pP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481150836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191</TotalTime>
  <Words>825</Words>
  <Application>Microsoft Office PowerPoint</Application>
  <PresentationFormat>Экран (4:3)</PresentationFormat>
  <Paragraphs>85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Воздушный поток</vt:lpstr>
      <vt:lpstr>Особливості                  ЗНО-2018 </vt:lpstr>
      <vt:lpstr>Нормативна база ЗНО-2018</vt:lpstr>
      <vt:lpstr>Складові  тестування </vt:lpstr>
      <vt:lpstr>Он-лайн тестування</vt:lpstr>
      <vt:lpstr>Пробне тестування</vt:lpstr>
      <vt:lpstr>Календар проведення </vt:lpstr>
      <vt:lpstr>Реєстрація  </vt:lpstr>
      <vt:lpstr>Основна сесія</vt:lpstr>
      <vt:lpstr>Наказ МОН від 31.07.2017 №1103 </vt:lpstr>
      <vt:lpstr>Реєстрація на участь:                                 06.02.2018 – 19.03.2018   Внесення змін до реєстраційних даних                                                   до 02.04.2018  Розміщення на інформаційних сторінках учасників запрошень – перепусток для участі в ЗНО                                                  до 30.04.2018 </vt:lpstr>
      <vt:lpstr>Календар проведення ЗНО: </vt:lpstr>
      <vt:lpstr>Порядок проведення ЗНО  (затверджений наказом МОН від 10.01.2017 №25) </vt:lpstr>
      <vt:lpstr>Особливі умови проходження ЗНО</vt:lpstr>
      <vt:lpstr>Результати ЗНО - 2018</vt:lpstr>
      <vt:lpstr>Додаткова інформація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Пользователь Windows</cp:lastModifiedBy>
  <cp:revision>19</cp:revision>
  <dcterms:modified xsi:type="dcterms:W3CDTF">2017-12-06T16:30:42Z</dcterms:modified>
</cp:coreProperties>
</file>