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3" r:id="rId8"/>
    <p:sldId id="262" r:id="rId9"/>
    <p:sldId id="263" r:id="rId10"/>
    <p:sldId id="274" r:id="rId11"/>
    <p:sldId id="275" r:id="rId12"/>
    <p:sldId id="276" r:id="rId13"/>
    <p:sldId id="277" r:id="rId14"/>
    <p:sldId id="264" r:id="rId15"/>
    <p:sldId id="265" r:id="rId16"/>
    <p:sldId id="266" r:id="rId17"/>
    <p:sldId id="278" r:id="rId18"/>
    <p:sldId id="267" r:id="rId19"/>
    <p:sldId id="268" r:id="rId20"/>
    <p:sldId id="269" r:id="rId21"/>
    <p:sldId id="270" r:id="rId22"/>
    <p:sldId id="280" r:id="rId23"/>
    <p:sldId id="271" r:id="rId24"/>
    <p:sldId id="272" r:id="rId2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0B27D0-D16D-46D9-97D7-7A401CED7F0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61B24B6E-8D60-49C4-AA87-AA893215CC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8BDEEEBD-1649-44A2-8C14-36A869CBF0B3}"/>
              </a:ext>
            </a:extLst>
          </p:cNvPr>
          <p:cNvSpPr>
            <a:spLocks noGrp="1"/>
          </p:cNvSpPr>
          <p:nvPr>
            <p:ph type="dt" sz="half" idx="10"/>
          </p:nvPr>
        </p:nvSpPr>
        <p:spPr/>
        <p:txBody>
          <a:bodyPr/>
          <a:lstStyle/>
          <a:p>
            <a:fld id="{E50F8E68-BC40-4D9D-98E9-132C3DD18D6F}" type="datetimeFigureOut">
              <a:rPr lang="uk-UA" smtClean="0"/>
              <a:t>02.01.2025</a:t>
            </a:fld>
            <a:endParaRPr lang="uk-UA"/>
          </a:p>
        </p:txBody>
      </p:sp>
      <p:sp>
        <p:nvSpPr>
          <p:cNvPr id="5" name="Нижний колонтитул 4">
            <a:extLst>
              <a:ext uri="{FF2B5EF4-FFF2-40B4-BE49-F238E27FC236}">
                <a16:creationId xmlns:a16="http://schemas.microsoft.com/office/drawing/2014/main" id="{535B216A-4C31-423A-90A9-D155FBBA5F4A}"/>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881DE62A-454F-442C-B7E2-EA3E23B62ED4}"/>
              </a:ext>
            </a:extLst>
          </p:cNvPr>
          <p:cNvSpPr>
            <a:spLocks noGrp="1"/>
          </p:cNvSpPr>
          <p:nvPr>
            <p:ph type="sldNum" sz="quarter" idx="12"/>
          </p:nvPr>
        </p:nvSpPr>
        <p:spPr/>
        <p:txBody>
          <a:bodyPr/>
          <a:lstStyle/>
          <a:p>
            <a:fld id="{F885DAC8-046A-46FA-A30A-838457A1718D}" type="slidenum">
              <a:rPr lang="uk-UA" smtClean="0"/>
              <a:t>‹#›</a:t>
            </a:fld>
            <a:endParaRPr lang="uk-UA"/>
          </a:p>
        </p:txBody>
      </p:sp>
    </p:spTree>
    <p:extLst>
      <p:ext uri="{BB962C8B-B14F-4D97-AF65-F5344CB8AC3E}">
        <p14:creationId xmlns:p14="http://schemas.microsoft.com/office/powerpoint/2010/main" val="1683836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E539A8-2FA5-40B2-BF88-C6136823C950}"/>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929C1A3D-5213-44D5-B6C7-C92B9DE5E80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EDF3DD5F-CE20-4EE1-9F5E-7CBAA7CA605A}"/>
              </a:ext>
            </a:extLst>
          </p:cNvPr>
          <p:cNvSpPr>
            <a:spLocks noGrp="1"/>
          </p:cNvSpPr>
          <p:nvPr>
            <p:ph type="dt" sz="half" idx="10"/>
          </p:nvPr>
        </p:nvSpPr>
        <p:spPr/>
        <p:txBody>
          <a:bodyPr/>
          <a:lstStyle/>
          <a:p>
            <a:fld id="{E50F8E68-BC40-4D9D-98E9-132C3DD18D6F}" type="datetimeFigureOut">
              <a:rPr lang="uk-UA" smtClean="0"/>
              <a:t>02.01.2025</a:t>
            </a:fld>
            <a:endParaRPr lang="uk-UA"/>
          </a:p>
        </p:txBody>
      </p:sp>
      <p:sp>
        <p:nvSpPr>
          <p:cNvPr id="5" name="Нижний колонтитул 4">
            <a:extLst>
              <a:ext uri="{FF2B5EF4-FFF2-40B4-BE49-F238E27FC236}">
                <a16:creationId xmlns:a16="http://schemas.microsoft.com/office/drawing/2014/main" id="{A8C17929-22BD-495D-955C-5595BF350B8F}"/>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8D491EE7-65F7-4EFD-84D3-F65593520F88}"/>
              </a:ext>
            </a:extLst>
          </p:cNvPr>
          <p:cNvSpPr>
            <a:spLocks noGrp="1"/>
          </p:cNvSpPr>
          <p:nvPr>
            <p:ph type="sldNum" sz="quarter" idx="12"/>
          </p:nvPr>
        </p:nvSpPr>
        <p:spPr/>
        <p:txBody>
          <a:bodyPr/>
          <a:lstStyle/>
          <a:p>
            <a:fld id="{F885DAC8-046A-46FA-A30A-838457A1718D}" type="slidenum">
              <a:rPr lang="uk-UA" smtClean="0"/>
              <a:t>‹#›</a:t>
            </a:fld>
            <a:endParaRPr lang="uk-UA"/>
          </a:p>
        </p:txBody>
      </p:sp>
    </p:spTree>
    <p:extLst>
      <p:ext uri="{BB962C8B-B14F-4D97-AF65-F5344CB8AC3E}">
        <p14:creationId xmlns:p14="http://schemas.microsoft.com/office/powerpoint/2010/main" val="460464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0B478203-6817-4F49-92AA-35F9AAB9444E}"/>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050C6BE4-873A-4BFE-AF6C-6FA46A564F4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DD79A725-57DD-4650-AFC8-D7F55A2A0882}"/>
              </a:ext>
            </a:extLst>
          </p:cNvPr>
          <p:cNvSpPr>
            <a:spLocks noGrp="1"/>
          </p:cNvSpPr>
          <p:nvPr>
            <p:ph type="dt" sz="half" idx="10"/>
          </p:nvPr>
        </p:nvSpPr>
        <p:spPr/>
        <p:txBody>
          <a:bodyPr/>
          <a:lstStyle/>
          <a:p>
            <a:fld id="{E50F8E68-BC40-4D9D-98E9-132C3DD18D6F}" type="datetimeFigureOut">
              <a:rPr lang="uk-UA" smtClean="0"/>
              <a:t>02.01.2025</a:t>
            </a:fld>
            <a:endParaRPr lang="uk-UA"/>
          </a:p>
        </p:txBody>
      </p:sp>
      <p:sp>
        <p:nvSpPr>
          <p:cNvPr id="5" name="Нижний колонтитул 4">
            <a:extLst>
              <a:ext uri="{FF2B5EF4-FFF2-40B4-BE49-F238E27FC236}">
                <a16:creationId xmlns:a16="http://schemas.microsoft.com/office/drawing/2014/main" id="{F24F41D2-31EB-4346-A9D2-2C8AF0566F8C}"/>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E7D2F4E5-6811-4590-A373-3EF52EB07A4A}"/>
              </a:ext>
            </a:extLst>
          </p:cNvPr>
          <p:cNvSpPr>
            <a:spLocks noGrp="1"/>
          </p:cNvSpPr>
          <p:nvPr>
            <p:ph type="sldNum" sz="quarter" idx="12"/>
          </p:nvPr>
        </p:nvSpPr>
        <p:spPr/>
        <p:txBody>
          <a:bodyPr/>
          <a:lstStyle/>
          <a:p>
            <a:fld id="{F885DAC8-046A-46FA-A30A-838457A1718D}" type="slidenum">
              <a:rPr lang="uk-UA" smtClean="0"/>
              <a:t>‹#›</a:t>
            </a:fld>
            <a:endParaRPr lang="uk-UA"/>
          </a:p>
        </p:txBody>
      </p:sp>
    </p:spTree>
    <p:extLst>
      <p:ext uri="{BB962C8B-B14F-4D97-AF65-F5344CB8AC3E}">
        <p14:creationId xmlns:p14="http://schemas.microsoft.com/office/powerpoint/2010/main" val="3756296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D07086-3351-49C7-8EC4-BF8C4BCDACAF}"/>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2223203C-9C52-4366-8023-3F2DA56F03F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13094842-BDA3-4938-AA98-60DC5BED04B9}"/>
              </a:ext>
            </a:extLst>
          </p:cNvPr>
          <p:cNvSpPr>
            <a:spLocks noGrp="1"/>
          </p:cNvSpPr>
          <p:nvPr>
            <p:ph type="dt" sz="half" idx="10"/>
          </p:nvPr>
        </p:nvSpPr>
        <p:spPr/>
        <p:txBody>
          <a:bodyPr/>
          <a:lstStyle/>
          <a:p>
            <a:fld id="{E50F8E68-BC40-4D9D-98E9-132C3DD18D6F}" type="datetimeFigureOut">
              <a:rPr lang="uk-UA" smtClean="0"/>
              <a:t>02.01.2025</a:t>
            </a:fld>
            <a:endParaRPr lang="uk-UA"/>
          </a:p>
        </p:txBody>
      </p:sp>
      <p:sp>
        <p:nvSpPr>
          <p:cNvPr id="5" name="Нижний колонтитул 4">
            <a:extLst>
              <a:ext uri="{FF2B5EF4-FFF2-40B4-BE49-F238E27FC236}">
                <a16:creationId xmlns:a16="http://schemas.microsoft.com/office/drawing/2014/main" id="{AD3B7CDB-DE30-465D-9F60-430D739F1EA7}"/>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9966CCBD-3C7F-4238-93CE-2E765E26EA44}"/>
              </a:ext>
            </a:extLst>
          </p:cNvPr>
          <p:cNvSpPr>
            <a:spLocks noGrp="1"/>
          </p:cNvSpPr>
          <p:nvPr>
            <p:ph type="sldNum" sz="quarter" idx="12"/>
          </p:nvPr>
        </p:nvSpPr>
        <p:spPr/>
        <p:txBody>
          <a:bodyPr/>
          <a:lstStyle/>
          <a:p>
            <a:fld id="{F885DAC8-046A-46FA-A30A-838457A1718D}" type="slidenum">
              <a:rPr lang="uk-UA" smtClean="0"/>
              <a:t>‹#›</a:t>
            </a:fld>
            <a:endParaRPr lang="uk-UA"/>
          </a:p>
        </p:txBody>
      </p:sp>
    </p:spTree>
    <p:extLst>
      <p:ext uri="{BB962C8B-B14F-4D97-AF65-F5344CB8AC3E}">
        <p14:creationId xmlns:p14="http://schemas.microsoft.com/office/powerpoint/2010/main" val="1522499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8AA195-31CC-49B0-AA37-79956D36761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CB87185D-25FC-4FD1-BB1C-8625FA7C4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84B041BC-4662-4906-B735-49C96D6EE58E}"/>
              </a:ext>
            </a:extLst>
          </p:cNvPr>
          <p:cNvSpPr>
            <a:spLocks noGrp="1"/>
          </p:cNvSpPr>
          <p:nvPr>
            <p:ph type="dt" sz="half" idx="10"/>
          </p:nvPr>
        </p:nvSpPr>
        <p:spPr/>
        <p:txBody>
          <a:bodyPr/>
          <a:lstStyle/>
          <a:p>
            <a:fld id="{E50F8E68-BC40-4D9D-98E9-132C3DD18D6F}" type="datetimeFigureOut">
              <a:rPr lang="uk-UA" smtClean="0"/>
              <a:t>02.01.2025</a:t>
            </a:fld>
            <a:endParaRPr lang="uk-UA"/>
          </a:p>
        </p:txBody>
      </p:sp>
      <p:sp>
        <p:nvSpPr>
          <p:cNvPr id="5" name="Нижний колонтитул 4">
            <a:extLst>
              <a:ext uri="{FF2B5EF4-FFF2-40B4-BE49-F238E27FC236}">
                <a16:creationId xmlns:a16="http://schemas.microsoft.com/office/drawing/2014/main" id="{07D7E8C5-E4F7-4509-AB20-1013047E1799}"/>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F8A3766D-E295-4E4F-86B3-0AE54F425FF8}"/>
              </a:ext>
            </a:extLst>
          </p:cNvPr>
          <p:cNvSpPr>
            <a:spLocks noGrp="1"/>
          </p:cNvSpPr>
          <p:nvPr>
            <p:ph type="sldNum" sz="quarter" idx="12"/>
          </p:nvPr>
        </p:nvSpPr>
        <p:spPr/>
        <p:txBody>
          <a:bodyPr/>
          <a:lstStyle/>
          <a:p>
            <a:fld id="{F885DAC8-046A-46FA-A30A-838457A1718D}" type="slidenum">
              <a:rPr lang="uk-UA" smtClean="0"/>
              <a:t>‹#›</a:t>
            </a:fld>
            <a:endParaRPr lang="uk-UA"/>
          </a:p>
        </p:txBody>
      </p:sp>
    </p:spTree>
    <p:extLst>
      <p:ext uri="{BB962C8B-B14F-4D97-AF65-F5344CB8AC3E}">
        <p14:creationId xmlns:p14="http://schemas.microsoft.com/office/powerpoint/2010/main" val="2471362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1556EA-D6AF-4D98-8FBD-1E11F262AD6E}"/>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87C0FCD6-2B01-4033-AC70-D82C42EC545E}"/>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2B11E39F-B5C2-41FD-9453-1A89B774E0A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BAF93FF4-2E54-4221-88C8-E5961EB3C60E}"/>
              </a:ext>
            </a:extLst>
          </p:cNvPr>
          <p:cNvSpPr>
            <a:spLocks noGrp="1"/>
          </p:cNvSpPr>
          <p:nvPr>
            <p:ph type="dt" sz="half" idx="10"/>
          </p:nvPr>
        </p:nvSpPr>
        <p:spPr/>
        <p:txBody>
          <a:bodyPr/>
          <a:lstStyle/>
          <a:p>
            <a:fld id="{E50F8E68-BC40-4D9D-98E9-132C3DD18D6F}" type="datetimeFigureOut">
              <a:rPr lang="uk-UA" smtClean="0"/>
              <a:t>02.01.2025</a:t>
            </a:fld>
            <a:endParaRPr lang="uk-UA"/>
          </a:p>
        </p:txBody>
      </p:sp>
      <p:sp>
        <p:nvSpPr>
          <p:cNvPr id="6" name="Нижний колонтитул 5">
            <a:extLst>
              <a:ext uri="{FF2B5EF4-FFF2-40B4-BE49-F238E27FC236}">
                <a16:creationId xmlns:a16="http://schemas.microsoft.com/office/drawing/2014/main" id="{A3E121DD-2177-42E3-AB48-E192AB4D0209}"/>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B5C0E9BC-FCC6-4033-8A82-63DEAAC3914A}"/>
              </a:ext>
            </a:extLst>
          </p:cNvPr>
          <p:cNvSpPr>
            <a:spLocks noGrp="1"/>
          </p:cNvSpPr>
          <p:nvPr>
            <p:ph type="sldNum" sz="quarter" idx="12"/>
          </p:nvPr>
        </p:nvSpPr>
        <p:spPr/>
        <p:txBody>
          <a:bodyPr/>
          <a:lstStyle/>
          <a:p>
            <a:fld id="{F885DAC8-046A-46FA-A30A-838457A1718D}" type="slidenum">
              <a:rPr lang="uk-UA" smtClean="0"/>
              <a:t>‹#›</a:t>
            </a:fld>
            <a:endParaRPr lang="uk-UA"/>
          </a:p>
        </p:txBody>
      </p:sp>
    </p:spTree>
    <p:extLst>
      <p:ext uri="{BB962C8B-B14F-4D97-AF65-F5344CB8AC3E}">
        <p14:creationId xmlns:p14="http://schemas.microsoft.com/office/powerpoint/2010/main" val="52445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EBA48F-B97A-4212-AAAA-02504B717D34}"/>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D9A85D61-00CC-4DC1-9BAF-CD81B75651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DC239930-E76E-49AB-B130-E56B8C5E198E}"/>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FE79FDD8-A4C1-429D-870E-6DF4179CAF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F74F0822-282F-41F4-9274-B457D35E91B3}"/>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4603EBB7-6758-47C2-85FC-ABECC502A203}"/>
              </a:ext>
            </a:extLst>
          </p:cNvPr>
          <p:cNvSpPr>
            <a:spLocks noGrp="1"/>
          </p:cNvSpPr>
          <p:nvPr>
            <p:ph type="dt" sz="half" idx="10"/>
          </p:nvPr>
        </p:nvSpPr>
        <p:spPr/>
        <p:txBody>
          <a:bodyPr/>
          <a:lstStyle/>
          <a:p>
            <a:fld id="{E50F8E68-BC40-4D9D-98E9-132C3DD18D6F}" type="datetimeFigureOut">
              <a:rPr lang="uk-UA" smtClean="0"/>
              <a:t>02.01.2025</a:t>
            </a:fld>
            <a:endParaRPr lang="uk-UA"/>
          </a:p>
        </p:txBody>
      </p:sp>
      <p:sp>
        <p:nvSpPr>
          <p:cNvPr id="8" name="Нижний колонтитул 7">
            <a:extLst>
              <a:ext uri="{FF2B5EF4-FFF2-40B4-BE49-F238E27FC236}">
                <a16:creationId xmlns:a16="http://schemas.microsoft.com/office/drawing/2014/main" id="{762A3A37-B769-45D3-AB5F-227EE6D86584}"/>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CAFCB604-CD24-4CAE-AD5F-2ECD4DF45744}"/>
              </a:ext>
            </a:extLst>
          </p:cNvPr>
          <p:cNvSpPr>
            <a:spLocks noGrp="1"/>
          </p:cNvSpPr>
          <p:nvPr>
            <p:ph type="sldNum" sz="quarter" idx="12"/>
          </p:nvPr>
        </p:nvSpPr>
        <p:spPr/>
        <p:txBody>
          <a:bodyPr/>
          <a:lstStyle/>
          <a:p>
            <a:fld id="{F885DAC8-046A-46FA-A30A-838457A1718D}" type="slidenum">
              <a:rPr lang="uk-UA" smtClean="0"/>
              <a:t>‹#›</a:t>
            </a:fld>
            <a:endParaRPr lang="uk-UA"/>
          </a:p>
        </p:txBody>
      </p:sp>
    </p:spTree>
    <p:extLst>
      <p:ext uri="{BB962C8B-B14F-4D97-AF65-F5344CB8AC3E}">
        <p14:creationId xmlns:p14="http://schemas.microsoft.com/office/powerpoint/2010/main" val="2731213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E13C96-1AD4-4AE1-A4B8-D50AD28B3791}"/>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726BEA90-3554-4755-B528-4075D75B9DD5}"/>
              </a:ext>
            </a:extLst>
          </p:cNvPr>
          <p:cNvSpPr>
            <a:spLocks noGrp="1"/>
          </p:cNvSpPr>
          <p:nvPr>
            <p:ph type="dt" sz="half" idx="10"/>
          </p:nvPr>
        </p:nvSpPr>
        <p:spPr/>
        <p:txBody>
          <a:bodyPr/>
          <a:lstStyle/>
          <a:p>
            <a:fld id="{E50F8E68-BC40-4D9D-98E9-132C3DD18D6F}" type="datetimeFigureOut">
              <a:rPr lang="uk-UA" smtClean="0"/>
              <a:t>02.01.2025</a:t>
            </a:fld>
            <a:endParaRPr lang="uk-UA"/>
          </a:p>
        </p:txBody>
      </p:sp>
      <p:sp>
        <p:nvSpPr>
          <p:cNvPr id="4" name="Нижний колонтитул 3">
            <a:extLst>
              <a:ext uri="{FF2B5EF4-FFF2-40B4-BE49-F238E27FC236}">
                <a16:creationId xmlns:a16="http://schemas.microsoft.com/office/drawing/2014/main" id="{0BCCBE0C-FB13-4B7A-96BE-1EDDF43E4702}"/>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64D81B2D-58C4-4B3D-B86B-354B69AE0A9A}"/>
              </a:ext>
            </a:extLst>
          </p:cNvPr>
          <p:cNvSpPr>
            <a:spLocks noGrp="1"/>
          </p:cNvSpPr>
          <p:nvPr>
            <p:ph type="sldNum" sz="quarter" idx="12"/>
          </p:nvPr>
        </p:nvSpPr>
        <p:spPr/>
        <p:txBody>
          <a:bodyPr/>
          <a:lstStyle/>
          <a:p>
            <a:fld id="{F885DAC8-046A-46FA-A30A-838457A1718D}" type="slidenum">
              <a:rPr lang="uk-UA" smtClean="0"/>
              <a:t>‹#›</a:t>
            </a:fld>
            <a:endParaRPr lang="uk-UA"/>
          </a:p>
        </p:txBody>
      </p:sp>
    </p:spTree>
    <p:extLst>
      <p:ext uri="{BB962C8B-B14F-4D97-AF65-F5344CB8AC3E}">
        <p14:creationId xmlns:p14="http://schemas.microsoft.com/office/powerpoint/2010/main" val="3345751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EC08635A-F53C-4C55-8345-4CF09BED33FC}"/>
              </a:ext>
            </a:extLst>
          </p:cNvPr>
          <p:cNvSpPr>
            <a:spLocks noGrp="1"/>
          </p:cNvSpPr>
          <p:nvPr>
            <p:ph type="dt" sz="half" idx="10"/>
          </p:nvPr>
        </p:nvSpPr>
        <p:spPr/>
        <p:txBody>
          <a:bodyPr/>
          <a:lstStyle/>
          <a:p>
            <a:fld id="{E50F8E68-BC40-4D9D-98E9-132C3DD18D6F}" type="datetimeFigureOut">
              <a:rPr lang="uk-UA" smtClean="0"/>
              <a:t>02.01.2025</a:t>
            </a:fld>
            <a:endParaRPr lang="uk-UA"/>
          </a:p>
        </p:txBody>
      </p:sp>
      <p:sp>
        <p:nvSpPr>
          <p:cNvPr id="3" name="Нижний колонтитул 2">
            <a:extLst>
              <a:ext uri="{FF2B5EF4-FFF2-40B4-BE49-F238E27FC236}">
                <a16:creationId xmlns:a16="http://schemas.microsoft.com/office/drawing/2014/main" id="{D41A50DA-0719-4F94-8001-11201083A973}"/>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823F5344-D687-44C9-AF74-0EC269C24604}"/>
              </a:ext>
            </a:extLst>
          </p:cNvPr>
          <p:cNvSpPr>
            <a:spLocks noGrp="1"/>
          </p:cNvSpPr>
          <p:nvPr>
            <p:ph type="sldNum" sz="quarter" idx="12"/>
          </p:nvPr>
        </p:nvSpPr>
        <p:spPr/>
        <p:txBody>
          <a:bodyPr/>
          <a:lstStyle/>
          <a:p>
            <a:fld id="{F885DAC8-046A-46FA-A30A-838457A1718D}" type="slidenum">
              <a:rPr lang="uk-UA" smtClean="0"/>
              <a:t>‹#›</a:t>
            </a:fld>
            <a:endParaRPr lang="uk-UA"/>
          </a:p>
        </p:txBody>
      </p:sp>
    </p:spTree>
    <p:extLst>
      <p:ext uri="{BB962C8B-B14F-4D97-AF65-F5344CB8AC3E}">
        <p14:creationId xmlns:p14="http://schemas.microsoft.com/office/powerpoint/2010/main" val="871547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A39047-9A2A-49CC-9D54-C25C16C8623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DA7378F0-C420-49B4-930C-78CA6DE4DA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98A20052-075E-49F0-8DF8-E03698BBD8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27B23E8-0667-4269-B4B1-E0CE2FA9B6DF}"/>
              </a:ext>
            </a:extLst>
          </p:cNvPr>
          <p:cNvSpPr>
            <a:spLocks noGrp="1"/>
          </p:cNvSpPr>
          <p:nvPr>
            <p:ph type="dt" sz="half" idx="10"/>
          </p:nvPr>
        </p:nvSpPr>
        <p:spPr/>
        <p:txBody>
          <a:bodyPr/>
          <a:lstStyle/>
          <a:p>
            <a:fld id="{E50F8E68-BC40-4D9D-98E9-132C3DD18D6F}" type="datetimeFigureOut">
              <a:rPr lang="uk-UA" smtClean="0"/>
              <a:t>02.01.2025</a:t>
            </a:fld>
            <a:endParaRPr lang="uk-UA"/>
          </a:p>
        </p:txBody>
      </p:sp>
      <p:sp>
        <p:nvSpPr>
          <p:cNvPr id="6" name="Нижний колонтитул 5">
            <a:extLst>
              <a:ext uri="{FF2B5EF4-FFF2-40B4-BE49-F238E27FC236}">
                <a16:creationId xmlns:a16="http://schemas.microsoft.com/office/drawing/2014/main" id="{BCDE44F1-7489-443B-90B8-2DF4A51CE958}"/>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C6EC5E8D-9E2B-4361-BC3B-DA38DBA85654}"/>
              </a:ext>
            </a:extLst>
          </p:cNvPr>
          <p:cNvSpPr>
            <a:spLocks noGrp="1"/>
          </p:cNvSpPr>
          <p:nvPr>
            <p:ph type="sldNum" sz="quarter" idx="12"/>
          </p:nvPr>
        </p:nvSpPr>
        <p:spPr/>
        <p:txBody>
          <a:bodyPr/>
          <a:lstStyle/>
          <a:p>
            <a:fld id="{F885DAC8-046A-46FA-A30A-838457A1718D}" type="slidenum">
              <a:rPr lang="uk-UA" smtClean="0"/>
              <a:t>‹#›</a:t>
            </a:fld>
            <a:endParaRPr lang="uk-UA"/>
          </a:p>
        </p:txBody>
      </p:sp>
    </p:spTree>
    <p:extLst>
      <p:ext uri="{BB962C8B-B14F-4D97-AF65-F5344CB8AC3E}">
        <p14:creationId xmlns:p14="http://schemas.microsoft.com/office/powerpoint/2010/main" val="2441323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283B69-4CED-4FC1-89CF-CEB7E7A20CE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71750B3C-907F-4B51-8EEA-4E757130DF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BA67B9BE-8B71-427F-841D-3A6EB64C5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022CDE5-14B6-4E36-9253-40220B08F7B3}"/>
              </a:ext>
            </a:extLst>
          </p:cNvPr>
          <p:cNvSpPr>
            <a:spLocks noGrp="1"/>
          </p:cNvSpPr>
          <p:nvPr>
            <p:ph type="dt" sz="half" idx="10"/>
          </p:nvPr>
        </p:nvSpPr>
        <p:spPr/>
        <p:txBody>
          <a:bodyPr/>
          <a:lstStyle/>
          <a:p>
            <a:fld id="{E50F8E68-BC40-4D9D-98E9-132C3DD18D6F}" type="datetimeFigureOut">
              <a:rPr lang="uk-UA" smtClean="0"/>
              <a:t>02.01.2025</a:t>
            </a:fld>
            <a:endParaRPr lang="uk-UA"/>
          </a:p>
        </p:txBody>
      </p:sp>
      <p:sp>
        <p:nvSpPr>
          <p:cNvPr id="6" name="Нижний колонтитул 5">
            <a:extLst>
              <a:ext uri="{FF2B5EF4-FFF2-40B4-BE49-F238E27FC236}">
                <a16:creationId xmlns:a16="http://schemas.microsoft.com/office/drawing/2014/main" id="{422158FB-CB74-4F8B-B200-9B7423A12AA2}"/>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9C07A2B0-35F9-487D-9599-6F5496BD111C}"/>
              </a:ext>
            </a:extLst>
          </p:cNvPr>
          <p:cNvSpPr>
            <a:spLocks noGrp="1"/>
          </p:cNvSpPr>
          <p:nvPr>
            <p:ph type="sldNum" sz="quarter" idx="12"/>
          </p:nvPr>
        </p:nvSpPr>
        <p:spPr/>
        <p:txBody>
          <a:bodyPr/>
          <a:lstStyle/>
          <a:p>
            <a:fld id="{F885DAC8-046A-46FA-A30A-838457A1718D}" type="slidenum">
              <a:rPr lang="uk-UA" smtClean="0"/>
              <a:t>‹#›</a:t>
            </a:fld>
            <a:endParaRPr lang="uk-UA"/>
          </a:p>
        </p:txBody>
      </p:sp>
    </p:spTree>
    <p:extLst>
      <p:ext uri="{BB962C8B-B14F-4D97-AF65-F5344CB8AC3E}">
        <p14:creationId xmlns:p14="http://schemas.microsoft.com/office/powerpoint/2010/main" val="1941382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5EE706-886B-4DA6-8B20-1C2C545566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EA0B631C-4DE9-4DFE-801A-E3B7FE9C01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9098D4F2-E2B6-4A87-AC47-83D39C0F6C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0F8E68-BC40-4D9D-98E9-132C3DD18D6F}" type="datetimeFigureOut">
              <a:rPr lang="uk-UA" smtClean="0"/>
              <a:t>02.01.2025</a:t>
            </a:fld>
            <a:endParaRPr lang="uk-UA"/>
          </a:p>
        </p:txBody>
      </p:sp>
      <p:sp>
        <p:nvSpPr>
          <p:cNvPr id="5" name="Нижний колонтитул 4">
            <a:extLst>
              <a:ext uri="{FF2B5EF4-FFF2-40B4-BE49-F238E27FC236}">
                <a16:creationId xmlns:a16="http://schemas.microsoft.com/office/drawing/2014/main" id="{DCC4132C-3E40-4776-9903-DBC0EC6BB4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5EE2D370-AFF2-4586-BCAD-414B5D3BFA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5DAC8-046A-46FA-A30A-838457A1718D}" type="slidenum">
              <a:rPr lang="uk-UA" smtClean="0"/>
              <a:t>‹#›</a:t>
            </a:fld>
            <a:endParaRPr lang="uk-UA"/>
          </a:p>
        </p:txBody>
      </p:sp>
    </p:spTree>
    <p:extLst>
      <p:ext uri="{BB962C8B-B14F-4D97-AF65-F5344CB8AC3E}">
        <p14:creationId xmlns:p14="http://schemas.microsoft.com/office/powerpoint/2010/main" val="1961040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mon.gov.ua/npa/pro-vnesennia-zmin-do-polozhennia-pro-atestatsiiu-pedahohichnykh-pratsivnykiv-zareiestrovanyi-v-ministerstvi-iustytsii-ukrainy-30-zhovtnia-2024-roku-za-163442979"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E849A3-769D-43F2-BE83-E6385B8D4065}"/>
              </a:ext>
            </a:extLst>
          </p:cNvPr>
          <p:cNvSpPr txBox="1"/>
          <p:nvPr/>
        </p:nvSpPr>
        <p:spPr>
          <a:xfrm>
            <a:off x="842210" y="1779583"/>
            <a:ext cx="9742571" cy="646331"/>
          </a:xfrm>
          <a:prstGeom prst="rect">
            <a:avLst/>
          </a:prstGeom>
          <a:noFill/>
        </p:spPr>
        <p:txBody>
          <a:bodyPr wrap="square">
            <a:spAutoFit/>
          </a:bodyPr>
          <a:lstStyle/>
          <a:p>
            <a:r>
              <a:rPr lang="ru-RU" b="0" i="0" dirty="0" err="1">
                <a:solidFill>
                  <a:srgbClr val="333333"/>
                </a:solidFill>
                <a:effectLst/>
                <a:latin typeface="innerspace"/>
              </a:rPr>
              <a:t>Міністерство</a:t>
            </a:r>
            <a:r>
              <a:rPr lang="ru-RU" b="0" i="0" dirty="0">
                <a:solidFill>
                  <a:srgbClr val="333333"/>
                </a:solidFill>
                <a:effectLst/>
                <a:latin typeface="innerspace"/>
              </a:rPr>
              <a:t> </a:t>
            </a:r>
            <a:r>
              <a:rPr lang="ru-RU" b="0" i="0" dirty="0" err="1">
                <a:solidFill>
                  <a:srgbClr val="333333"/>
                </a:solidFill>
                <a:effectLst/>
                <a:latin typeface="innerspace"/>
              </a:rPr>
              <a:t>освіти</a:t>
            </a:r>
            <a:r>
              <a:rPr lang="ru-RU" b="0" i="0" dirty="0">
                <a:solidFill>
                  <a:srgbClr val="333333"/>
                </a:solidFill>
                <a:effectLst/>
                <a:latin typeface="innerspace"/>
              </a:rPr>
              <a:t> і науки </a:t>
            </a:r>
            <a:r>
              <a:rPr lang="ru-RU" b="0" i="0" dirty="0" err="1">
                <a:solidFill>
                  <a:srgbClr val="333333"/>
                </a:solidFill>
                <a:effectLst/>
                <a:latin typeface="innerspace"/>
              </a:rPr>
              <a:t>України</a:t>
            </a:r>
            <a:r>
              <a:rPr lang="ru-RU" b="0" i="0" dirty="0">
                <a:solidFill>
                  <a:srgbClr val="333333"/>
                </a:solidFill>
                <a:effectLst/>
                <a:latin typeface="innerspace"/>
              </a:rPr>
              <a:t> </a:t>
            </a:r>
            <a:r>
              <a:rPr lang="ru-RU" b="0" i="0" dirty="0" err="1">
                <a:solidFill>
                  <a:srgbClr val="333333"/>
                </a:solidFill>
                <a:effectLst/>
                <a:latin typeface="innerspace"/>
              </a:rPr>
              <a:t>оновило</a:t>
            </a:r>
            <a:r>
              <a:rPr lang="ru-RU" b="0" i="0" dirty="0">
                <a:solidFill>
                  <a:srgbClr val="333333"/>
                </a:solidFill>
                <a:effectLst/>
                <a:latin typeface="innerspace"/>
              </a:rPr>
              <a:t> </a:t>
            </a:r>
            <a:r>
              <a:rPr lang="ru-RU" b="0" i="0" dirty="0" err="1">
                <a:solidFill>
                  <a:srgbClr val="333333"/>
                </a:solidFill>
                <a:effectLst/>
                <a:latin typeface="innerspace"/>
              </a:rPr>
              <a:t>Положення</a:t>
            </a:r>
            <a:r>
              <a:rPr lang="ru-RU" b="0" i="0" dirty="0">
                <a:solidFill>
                  <a:srgbClr val="333333"/>
                </a:solidFill>
                <a:effectLst/>
                <a:latin typeface="innerspace"/>
              </a:rPr>
              <a:t> про </a:t>
            </a:r>
            <a:r>
              <a:rPr lang="ru-RU" b="0" i="0" dirty="0" err="1">
                <a:solidFill>
                  <a:srgbClr val="333333"/>
                </a:solidFill>
                <a:effectLst/>
                <a:latin typeface="innerspace"/>
              </a:rPr>
              <a:t>атестацію</a:t>
            </a:r>
            <a:r>
              <a:rPr lang="ru-RU" b="0" i="0" dirty="0">
                <a:solidFill>
                  <a:srgbClr val="333333"/>
                </a:solidFill>
                <a:effectLst/>
                <a:latin typeface="innerspace"/>
              </a:rPr>
              <a:t> </a:t>
            </a:r>
            <a:r>
              <a:rPr lang="ru-RU" b="0" i="0" dirty="0" err="1">
                <a:solidFill>
                  <a:srgbClr val="333333"/>
                </a:solidFill>
                <a:effectLst/>
                <a:latin typeface="innerspace"/>
              </a:rPr>
              <a:t>педагогічних</a:t>
            </a:r>
            <a:r>
              <a:rPr lang="ru-RU" b="0" i="0" dirty="0">
                <a:solidFill>
                  <a:srgbClr val="333333"/>
                </a:solidFill>
                <a:effectLst/>
                <a:latin typeface="innerspace"/>
              </a:rPr>
              <a:t> </a:t>
            </a:r>
            <a:r>
              <a:rPr lang="ru-RU" b="0" i="0" dirty="0" err="1">
                <a:solidFill>
                  <a:srgbClr val="333333"/>
                </a:solidFill>
                <a:effectLst/>
                <a:latin typeface="innerspace"/>
              </a:rPr>
              <a:t>працівників</a:t>
            </a:r>
            <a:r>
              <a:rPr lang="ru-RU" b="0" i="0" dirty="0">
                <a:solidFill>
                  <a:srgbClr val="333333"/>
                </a:solidFill>
                <a:effectLst/>
                <a:latin typeface="innerspace"/>
              </a:rPr>
              <a:t> (наказ МОН </a:t>
            </a:r>
            <a:r>
              <a:rPr lang="ru-RU" b="0" i="0" dirty="0" err="1">
                <a:solidFill>
                  <a:srgbClr val="333333"/>
                </a:solidFill>
                <a:effectLst/>
                <a:latin typeface="innerspace"/>
              </a:rPr>
              <a:t>від</a:t>
            </a:r>
            <a:r>
              <a:rPr lang="ru-RU" b="0" i="0" dirty="0">
                <a:solidFill>
                  <a:srgbClr val="333333"/>
                </a:solidFill>
                <a:effectLst/>
                <a:latin typeface="innerspace"/>
              </a:rPr>
              <a:t> 09.09.2022 № 805, у </a:t>
            </a:r>
            <a:r>
              <a:rPr lang="ru-RU" b="0" i="0" dirty="0" err="1">
                <a:solidFill>
                  <a:srgbClr val="333333"/>
                </a:solidFill>
                <a:effectLst/>
                <a:latin typeface="innerspace"/>
              </a:rPr>
              <a:t>редакції</a:t>
            </a:r>
            <a:r>
              <a:rPr lang="ru-RU" b="0" i="0" dirty="0">
                <a:solidFill>
                  <a:srgbClr val="333333"/>
                </a:solidFill>
                <a:effectLst/>
                <a:latin typeface="innerspace"/>
              </a:rPr>
              <a:t> </a:t>
            </a:r>
            <a:r>
              <a:rPr lang="ru-RU" b="0" i="0" u="none" strike="noStrike" dirty="0">
                <a:solidFill>
                  <a:srgbClr val="3849F9"/>
                </a:solidFill>
                <a:effectLst/>
                <a:latin typeface="innerspace"/>
                <a:hlinkClick r:id="rId2"/>
              </a:rPr>
              <a:t>наказу </a:t>
            </a:r>
            <a:r>
              <a:rPr lang="ru-RU" b="0" i="0" u="none" strike="noStrike" dirty="0" err="1">
                <a:solidFill>
                  <a:srgbClr val="3849F9"/>
                </a:solidFill>
                <a:effectLst/>
                <a:latin typeface="innerspace"/>
                <a:hlinkClick r:id="rId2"/>
              </a:rPr>
              <a:t>від</a:t>
            </a:r>
            <a:r>
              <a:rPr lang="ru-RU" b="0" i="0" u="none" strike="noStrike" dirty="0">
                <a:solidFill>
                  <a:srgbClr val="3849F9"/>
                </a:solidFill>
                <a:effectLst/>
                <a:latin typeface="innerspace"/>
                <a:hlinkClick r:id="rId2"/>
              </a:rPr>
              <a:t> 10.09.2024 № 1277</a:t>
            </a:r>
            <a:r>
              <a:rPr lang="ru-RU" b="0" i="0" dirty="0">
                <a:solidFill>
                  <a:srgbClr val="333333"/>
                </a:solidFill>
                <a:effectLst/>
                <a:latin typeface="innerspace"/>
              </a:rPr>
              <a:t>).Яке </a:t>
            </a:r>
            <a:endParaRPr lang="uk-UA" dirty="0"/>
          </a:p>
        </p:txBody>
      </p:sp>
      <p:sp>
        <p:nvSpPr>
          <p:cNvPr id="9" name="TextBox 8">
            <a:extLst>
              <a:ext uri="{FF2B5EF4-FFF2-40B4-BE49-F238E27FC236}">
                <a16:creationId xmlns:a16="http://schemas.microsoft.com/office/drawing/2014/main" id="{FA79D51F-2944-46A9-8EBA-05612B2B95E3}"/>
              </a:ext>
            </a:extLst>
          </p:cNvPr>
          <p:cNvSpPr txBox="1"/>
          <p:nvPr/>
        </p:nvSpPr>
        <p:spPr>
          <a:xfrm>
            <a:off x="842210" y="217659"/>
            <a:ext cx="9742570" cy="646331"/>
          </a:xfrm>
          <a:prstGeom prst="rect">
            <a:avLst/>
          </a:prstGeom>
          <a:noFill/>
        </p:spPr>
        <p:txBody>
          <a:bodyPr wrap="square">
            <a:spAutoFit/>
          </a:bodyPr>
          <a:lstStyle/>
          <a:p>
            <a:r>
              <a:rPr lang="ru-RU" b="0" i="0" dirty="0" err="1">
                <a:solidFill>
                  <a:srgbClr val="474747"/>
                </a:solidFill>
                <a:effectLst/>
                <a:latin typeface="Google Sans"/>
              </a:rPr>
              <a:t>Положення</a:t>
            </a:r>
            <a:r>
              <a:rPr lang="ru-RU" b="0" i="0" dirty="0">
                <a:solidFill>
                  <a:srgbClr val="474747"/>
                </a:solidFill>
                <a:effectLst/>
                <a:latin typeface="Google Sans"/>
              </a:rPr>
              <a:t> про </a:t>
            </a:r>
            <a:r>
              <a:rPr lang="ru-RU" b="0" i="0" dirty="0" err="1">
                <a:solidFill>
                  <a:srgbClr val="474747"/>
                </a:solidFill>
                <a:effectLst/>
                <a:latin typeface="Google Sans"/>
              </a:rPr>
              <a:t>атестацію</a:t>
            </a:r>
            <a:r>
              <a:rPr lang="ru-RU" b="0" i="0" dirty="0">
                <a:solidFill>
                  <a:srgbClr val="474747"/>
                </a:solidFill>
                <a:effectLst/>
                <a:latin typeface="Google Sans"/>
              </a:rPr>
              <a:t> </a:t>
            </a:r>
            <a:r>
              <a:rPr lang="ru-RU" b="0" i="0" dirty="0" err="1">
                <a:solidFill>
                  <a:srgbClr val="474747"/>
                </a:solidFill>
                <a:effectLst/>
                <a:latin typeface="Google Sans"/>
              </a:rPr>
              <a:t>педагогічних</a:t>
            </a:r>
            <a:r>
              <a:rPr lang="ru-RU" b="0" i="0" dirty="0">
                <a:solidFill>
                  <a:srgbClr val="474747"/>
                </a:solidFill>
                <a:effectLst/>
                <a:latin typeface="Google Sans"/>
              </a:rPr>
              <a:t> </a:t>
            </a:r>
            <a:r>
              <a:rPr lang="ru-RU" b="0" i="0" dirty="0" err="1">
                <a:solidFill>
                  <a:srgbClr val="474747"/>
                </a:solidFill>
                <a:effectLst/>
                <a:latin typeface="Google Sans"/>
              </a:rPr>
              <a:t>працівників</a:t>
            </a:r>
            <a:r>
              <a:rPr lang="ru-RU" b="0" i="0" dirty="0">
                <a:solidFill>
                  <a:srgbClr val="474747"/>
                </a:solidFill>
                <a:effectLst/>
                <a:latin typeface="Google Sans"/>
              </a:rPr>
              <a:t>, </a:t>
            </a:r>
            <a:r>
              <a:rPr lang="ru-RU" b="0" i="0" dirty="0" err="1">
                <a:solidFill>
                  <a:srgbClr val="474747"/>
                </a:solidFill>
                <a:effectLst/>
                <a:latin typeface="Google Sans"/>
              </a:rPr>
              <a:t>затверджене</a:t>
            </a:r>
            <a:r>
              <a:rPr lang="ru-RU" b="0" i="0" dirty="0">
                <a:solidFill>
                  <a:srgbClr val="474747"/>
                </a:solidFill>
                <a:effectLst/>
                <a:latin typeface="Google Sans"/>
              </a:rPr>
              <a:t> наказом МОН </a:t>
            </a:r>
            <a:r>
              <a:rPr lang="ru-RU" b="0" i="0" dirty="0" err="1">
                <a:solidFill>
                  <a:srgbClr val="474747"/>
                </a:solidFill>
                <a:effectLst/>
                <a:latin typeface="Google Sans"/>
              </a:rPr>
              <a:t>від</a:t>
            </a:r>
            <a:r>
              <a:rPr lang="ru-RU" b="0" i="0" dirty="0">
                <a:solidFill>
                  <a:srgbClr val="474747"/>
                </a:solidFill>
                <a:effectLst/>
                <a:latin typeface="Google Sans"/>
              </a:rPr>
              <a:t> 09.09.2022 № 805, набрало </a:t>
            </a:r>
            <a:r>
              <a:rPr lang="ru-RU" b="0" i="0" dirty="0" err="1">
                <a:solidFill>
                  <a:srgbClr val="474747"/>
                </a:solidFill>
                <a:effectLst/>
                <a:latin typeface="Google Sans"/>
              </a:rPr>
              <a:t>чинності</a:t>
            </a:r>
            <a:r>
              <a:rPr lang="ru-RU" b="0" i="0" dirty="0">
                <a:solidFill>
                  <a:srgbClr val="474747"/>
                </a:solidFill>
                <a:effectLst/>
                <a:latin typeface="Google Sans"/>
              </a:rPr>
              <a:t> 1 вересня 2023 року.</a:t>
            </a:r>
            <a:endParaRPr lang="uk-UA" dirty="0"/>
          </a:p>
        </p:txBody>
      </p:sp>
      <p:sp>
        <p:nvSpPr>
          <p:cNvPr id="11" name="TextBox 10">
            <a:extLst>
              <a:ext uri="{FF2B5EF4-FFF2-40B4-BE49-F238E27FC236}">
                <a16:creationId xmlns:a16="http://schemas.microsoft.com/office/drawing/2014/main" id="{2E2E97A8-CBDF-473E-B2B5-A367A946FB06}"/>
              </a:ext>
            </a:extLst>
          </p:cNvPr>
          <p:cNvSpPr txBox="1"/>
          <p:nvPr/>
        </p:nvSpPr>
        <p:spPr>
          <a:xfrm>
            <a:off x="3441032" y="2552109"/>
            <a:ext cx="7784431" cy="923330"/>
          </a:xfrm>
          <a:prstGeom prst="rect">
            <a:avLst/>
          </a:prstGeom>
          <a:noFill/>
        </p:spPr>
        <p:txBody>
          <a:bodyPr wrap="square">
            <a:spAutoFit/>
          </a:bodyPr>
          <a:lstStyle/>
          <a:p>
            <a:r>
              <a:rPr lang="ru-RU" b="0" i="0" dirty="0">
                <a:solidFill>
                  <a:srgbClr val="545454"/>
                </a:solidFill>
                <a:effectLst/>
                <a:latin typeface="Roboto" panose="02000000000000000000" pitchFamily="2" charset="0"/>
              </a:rPr>
              <a:t>Наказ </a:t>
            </a:r>
            <a:r>
              <a:rPr lang="ru-RU" b="0" i="0" dirty="0" err="1">
                <a:solidFill>
                  <a:srgbClr val="545454"/>
                </a:solidFill>
                <a:effectLst/>
                <a:latin typeface="Roboto" panose="02000000000000000000" pitchFamily="2" charset="0"/>
              </a:rPr>
              <a:t>зареєстрований</a:t>
            </a:r>
            <a:r>
              <a:rPr lang="ru-RU" b="0" i="0" dirty="0">
                <a:solidFill>
                  <a:srgbClr val="545454"/>
                </a:solidFill>
                <a:effectLst/>
                <a:latin typeface="Roboto" panose="02000000000000000000" pitchFamily="2" charset="0"/>
              </a:rPr>
              <a:t> в </a:t>
            </a:r>
            <a:r>
              <a:rPr lang="ru-RU" b="0" i="0" dirty="0" err="1">
                <a:solidFill>
                  <a:srgbClr val="545454"/>
                </a:solidFill>
                <a:effectLst/>
                <a:latin typeface="Roboto" panose="02000000000000000000" pitchFamily="2" charset="0"/>
              </a:rPr>
              <a:t>Міністерстві</a:t>
            </a:r>
            <a:r>
              <a:rPr lang="ru-RU" b="0" i="0" dirty="0">
                <a:solidFill>
                  <a:srgbClr val="545454"/>
                </a:solidFill>
                <a:effectLst/>
                <a:latin typeface="Roboto" panose="02000000000000000000" pitchFamily="2" charset="0"/>
              </a:rPr>
              <a:t> </a:t>
            </a:r>
            <a:r>
              <a:rPr lang="ru-RU" b="0" i="0" dirty="0" err="1">
                <a:solidFill>
                  <a:srgbClr val="545454"/>
                </a:solidFill>
                <a:effectLst/>
                <a:latin typeface="Roboto" panose="02000000000000000000" pitchFamily="2" charset="0"/>
              </a:rPr>
              <a:t>юстиції</a:t>
            </a:r>
            <a:r>
              <a:rPr lang="ru-RU" b="0" i="0" dirty="0">
                <a:solidFill>
                  <a:srgbClr val="545454"/>
                </a:solidFill>
                <a:effectLst/>
                <a:latin typeface="Roboto" panose="02000000000000000000" pitchFamily="2" charset="0"/>
              </a:rPr>
              <a:t> 30.10.2024 за №1634/42979 та </a:t>
            </a:r>
            <a:r>
              <a:rPr lang="ru-RU" b="0" i="0" dirty="0" err="1">
                <a:solidFill>
                  <a:srgbClr val="545454"/>
                </a:solidFill>
                <a:effectLst/>
                <a:latin typeface="Roboto" panose="02000000000000000000" pitchFamily="2" charset="0"/>
              </a:rPr>
              <a:t>опублікований</a:t>
            </a:r>
            <a:r>
              <a:rPr lang="ru-RU" b="0" i="0" dirty="0">
                <a:solidFill>
                  <a:srgbClr val="545454"/>
                </a:solidFill>
                <a:effectLst/>
                <a:latin typeface="Roboto" panose="02000000000000000000" pitchFamily="2" charset="0"/>
              </a:rPr>
              <a:t> в </a:t>
            </a:r>
            <a:r>
              <a:rPr lang="ru-RU" b="0" i="0" dirty="0" err="1">
                <a:solidFill>
                  <a:srgbClr val="545454"/>
                </a:solidFill>
                <a:effectLst/>
                <a:latin typeface="Roboto" panose="02000000000000000000" pitchFamily="2" charset="0"/>
              </a:rPr>
              <a:t>Офіційному</a:t>
            </a:r>
            <a:r>
              <a:rPr lang="ru-RU" b="0" i="0" dirty="0">
                <a:solidFill>
                  <a:srgbClr val="545454"/>
                </a:solidFill>
                <a:effectLst/>
                <a:latin typeface="Roboto" panose="02000000000000000000" pitchFamily="2" charset="0"/>
              </a:rPr>
              <a:t> </a:t>
            </a:r>
            <a:r>
              <a:rPr lang="ru-RU" b="0" i="0" dirty="0" err="1">
                <a:solidFill>
                  <a:srgbClr val="545454"/>
                </a:solidFill>
                <a:effectLst/>
                <a:latin typeface="Roboto" panose="02000000000000000000" pitchFamily="2" charset="0"/>
              </a:rPr>
              <a:t>віснику</a:t>
            </a:r>
            <a:r>
              <a:rPr lang="ru-RU" b="0" i="0" dirty="0">
                <a:solidFill>
                  <a:srgbClr val="545454"/>
                </a:solidFill>
                <a:effectLst/>
                <a:latin typeface="Roboto" panose="02000000000000000000" pitchFamily="2" charset="0"/>
              </a:rPr>
              <a:t> </a:t>
            </a:r>
            <a:r>
              <a:rPr lang="ru-RU" b="0" i="0" dirty="0" err="1">
                <a:solidFill>
                  <a:srgbClr val="545454"/>
                </a:solidFill>
                <a:effectLst/>
                <a:latin typeface="Roboto" panose="02000000000000000000" pitchFamily="2" charset="0"/>
              </a:rPr>
              <a:t>України</a:t>
            </a:r>
            <a:r>
              <a:rPr lang="ru-RU" b="0" i="0" dirty="0">
                <a:solidFill>
                  <a:srgbClr val="545454"/>
                </a:solidFill>
                <a:effectLst/>
                <a:latin typeface="Roboto" panose="02000000000000000000" pitchFamily="2" charset="0"/>
              </a:rPr>
              <a:t> (05.11.2024, № 92, ст. 5988), </a:t>
            </a:r>
            <a:endParaRPr lang="uk-UA" dirty="0"/>
          </a:p>
        </p:txBody>
      </p:sp>
    </p:spTree>
    <p:extLst>
      <p:ext uri="{BB962C8B-B14F-4D97-AF65-F5344CB8AC3E}">
        <p14:creationId xmlns:p14="http://schemas.microsoft.com/office/powerpoint/2010/main" val="9643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596A5E-96C2-4550-9E06-F7A45313ECA0}"/>
              </a:ext>
            </a:extLst>
          </p:cNvPr>
          <p:cNvSpPr txBox="1"/>
          <p:nvPr/>
        </p:nvSpPr>
        <p:spPr>
          <a:xfrm>
            <a:off x="745958" y="1028343"/>
            <a:ext cx="10756231" cy="4585871"/>
          </a:xfrm>
          <a:prstGeom prst="rect">
            <a:avLst/>
          </a:prstGeom>
          <a:noFill/>
        </p:spPr>
        <p:txBody>
          <a:bodyPr wrap="square">
            <a:spAutoFit/>
          </a:bodyPr>
          <a:lstStyle/>
          <a:p>
            <a:pPr algn="ctr"/>
            <a:r>
              <a:rPr lang="uk-UA" sz="2800" b="1" i="0" dirty="0">
                <a:solidFill>
                  <a:srgbClr val="545454"/>
                </a:solidFill>
                <a:effectLst/>
                <a:latin typeface="Roboto" panose="02000000000000000000" pitchFamily="2" charset="0"/>
              </a:rPr>
              <a:t>Особливості атестації окремих категорій педагогів </a:t>
            </a:r>
            <a:endParaRPr lang="uk-UA" sz="2800" b="0" i="0" dirty="0">
              <a:solidFill>
                <a:srgbClr val="545454"/>
              </a:solidFill>
              <a:effectLst/>
              <a:latin typeface="Roboto" panose="02000000000000000000" pitchFamily="2" charset="0"/>
            </a:endParaRPr>
          </a:p>
          <a:p>
            <a:pPr algn="just"/>
            <a:r>
              <a:rPr lang="uk-UA" sz="2400" b="0" i="0" dirty="0">
                <a:solidFill>
                  <a:srgbClr val="545454"/>
                </a:solidFill>
                <a:effectLst/>
                <a:latin typeface="Roboto" panose="02000000000000000000" pitchFamily="2" charset="0"/>
              </a:rPr>
              <a:t>Положенням визначено особливості проведення атестації педагогів, які:</a:t>
            </a:r>
          </a:p>
          <a:p>
            <a:pPr algn="just"/>
            <a:r>
              <a:rPr lang="uk-UA" sz="2400" b="0" i="0" dirty="0">
                <a:solidFill>
                  <a:srgbClr val="545454"/>
                </a:solidFill>
                <a:effectLst/>
                <a:latin typeface="Roboto" panose="02000000000000000000" pitchFamily="2" charset="0"/>
              </a:rPr>
              <a:t>• </a:t>
            </a:r>
            <a:r>
              <a:rPr lang="uk-UA" sz="2400" b="1" i="0" dirty="0">
                <a:solidFill>
                  <a:srgbClr val="545454"/>
                </a:solidFill>
                <a:effectLst/>
                <a:latin typeface="Roboto" panose="02000000000000000000" pitchFamily="2" charset="0"/>
              </a:rPr>
              <a:t>мають педагогічне навантаження з кількох навчальних предметів</a:t>
            </a:r>
            <a:r>
              <a:rPr lang="uk-UA" sz="2400" b="0" i="0" dirty="0">
                <a:solidFill>
                  <a:srgbClr val="545454"/>
                </a:solidFill>
                <a:effectLst/>
                <a:latin typeface="Roboto" panose="02000000000000000000" pitchFamily="2" charset="0"/>
              </a:rPr>
              <a:t>. Вони атестуються з того предмета, який викладають за спеціальністю, або за посадою відповідно до трудового договору. Необхідною умовою при цьому є </a:t>
            </a:r>
            <a:r>
              <a:rPr lang="uk-UA" sz="2400" b="0" i="0" dirty="0">
                <a:solidFill>
                  <a:srgbClr val="FF0000"/>
                </a:solidFill>
                <a:effectLst/>
                <a:latin typeface="Roboto" panose="02000000000000000000" pitchFamily="2" charset="0"/>
              </a:rPr>
              <a:t>підвищення кваліфікації з навчальних предметів</a:t>
            </a:r>
            <a:r>
              <a:rPr lang="uk-UA" sz="2400" b="0" i="0" dirty="0">
                <a:solidFill>
                  <a:srgbClr val="545454"/>
                </a:solidFill>
                <a:effectLst/>
                <a:latin typeface="Roboto" panose="02000000000000000000" pitchFamily="2" charset="0"/>
              </a:rPr>
              <a:t>, видів (напрямів) діяльності, які є освітнім компонентом освітньої програми закладу освіти. </a:t>
            </a:r>
          </a:p>
          <a:p>
            <a:pPr algn="just"/>
            <a:r>
              <a:rPr lang="uk-UA" sz="2400" b="0" i="0" dirty="0">
                <a:solidFill>
                  <a:srgbClr val="545454"/>
                </a:solidFill>
                <a:effectLst/>
                <a:latin typeface="Roboto" panose="02000000000000000000" pitchFamily="2" charset="0"/>
              </a:rPr>
              <a:t>Педагогічні працівники самостійно обирають послідовність підвищення кваліфікації за певними напрямами у </a:t>
            </a:r>
            <a:r>
              <a:rPr lang="uk-UA" sz="2400" b="0" i="0" dirty="0" err="1">
                <a:solidFill>
                  <a:srgbClr val="545454"/>
                </a:solidFill>
                <a:effectLst/>
                <a:latin typeface="Roboto" panose="02000000000000000000" pitchFamily="2" charset="0"/>
              </a:rPr>
              <a:t>міжатестаційний</a:t>
            </a:r>
            <a:r>
              <a:rPr lang="uk-UA" sz="2400" b="0" i="0" dirty="0">
                <a:solidFill>
                  <a:srgbClr val="545454"/>
                </a:solidFill>
                <a:effectLst/>
                <a:latin typeface="Roboto" panose="02000000000000000000" pitchFamily="2" charset="0"/>
              </a:rPr>
              <a:t> період в межах загального обсягу, а присвоєна кваліфікаційна категорія (педагогічне звання) поширюється на все педагогічне навантаження;</a:t>
            </a:r>
          </a:p>
        </p:txBody>
      </p:sp>
    </p:spTree>
    <p:extLst>
      <p:ext uri="{BB962C8B-B14F-4D97-AF65-F5344CB8AC3E}">
        <p14:creationId xmlns:p14="http://schemas.microsoft.com/office/powerpoint/2010/main" val="267311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E9AC92-6F26-4893-87C2-D9E462821B62}"/>
              </a:ext>
            </a:extLst>
          </p:cNvPr>
          <p:cNvSpPr txBox="1"/>
          <p:nvPr/>
        </p:nvSpPr>
        <p:spPr>
          <a:xfrm>
            <a:off x="717884" y="703763"/>
            <a:ext cx="10756232" cy="4524315"/>
          </a:xfrm>
          <a:prstGeom prst="rect">
            <a:avLst/>
          </a:prstGeom>
          <a:noFill/>
        </p:spPr>
        <p:txBody>
          <a:bodyPr wrap="square">
            <a:spAutoFit/>
          </a:bodyPr>
          <a:lstStyle/>
          <a:p>
            <a:pPr algn="just"/>
            <a:r>
              <a:rPr lang="uk-UA" b="0" i="0" dirty="0">
                <a:solidFill>
                  <a:srgbClr val="545454"/>
                </a:solidFill>
                <a:effectLst/>
                <a:latin typeface="Roboto" panose="02000000000000000000" pitchFamily="2" charset="0"/>
              </a:rPr>
              <a:t> </a:t>
            </a:r>
            <a:r>
              <a:rPr lang="uk-UA" sz="2400" b="1" i="0" dirty="0">
                <a:solidFill>
                  <a:srgbClr val="545454"/>
                </a:solidFill>
                <a:effectLst/>
                <a:latin typeface="Roboto" panose="02000000000000000000" pitchFamily="2" charset="0"/>
              </a:rPr>
              <a:t>працюють за сумісництвом або на умовах строкового трудового договору</a:t>
            </a:r>
            <a:r>
              <a:rPr lang="uk-UA" sz="2400" b="0" i="0" dirty="0">
                <a:solidFill>
                  <a:srgbClr val="545454"/>
                </a:solidFill>
                <a:effectLst/>
                <a:latin typeface="Roboto" panose="02000000000000000000" pitchFamily="2" charset="0"/>
              </a:rPr>
              <a:t>. Педагоги атестуються на загальних підставах;</a:t>
            </a:r>
          </a:p>
          <a:p>
            <a:pPr algn="just"/>
            <a:r>
              <a:rPr lang="uk-UA" sz="2400" b="0" i="0" dirty="0">
                <a:solidFill>
                  <a:srgbClr val="545454"/>
                </a:solidFill>
                <a:effectLst/>
                <a:latin typeface="Roboto" panose="02000000000000000000" pitchFamily="2" charset="0"/>
              </a:rPr>
              <a:t>• </a:t>
            </a:r>
            <a:r>
              <a:rPr lang="uk-UA" sz="2400" b="1" i="0" dirty="0">
                <a:solidFill>
                  <a:srgbClr val="545454"/>
                </a:solidFill>
                <a:effectLst/>
                <a:latin typeface="Roboto" panose="02000000000000000000" pitchFamily="2" charset="0"/>
              </a:rPr>
              <a:t>обіймають різні педагогічні посади в одному закладі освіти</a:t>
            </a:r>
            <a:r>
              <a:rPr lang="uk-UA" sz="2400" b="0" i="0" dirty="0">
                <a:solidFill>
                  <a:srgbClr val="545454"/>
                </a:solidFill>
                <a:effectLst/>
                <a:latin typeface="Roboto" panose="02000000000000000000" pitchFamily="2" charset="0"/>
              </a:rPr>
              <a:t> (зокрема керівники закладів освіти, їх заступники та інші працівники, які викладають навчальні предмети або здійснюють іншу педагогічну роботу). </a:t>
            </a:r>
            <a:r>
              <a:rPr lang="uk-UA" sz="2400" b="0" i="0" dirty="0">
                <a:solidFill>
                  <a:srgbClr val="FF0000"/>
                </a:solidFill>
                <a:effectLst/>
                <a:latin typeface="Roboto" panose="02000000000000000000" pitchFamily="2" charset="0"/>
              </a:rPr>
              <a:t>Вони атестуються за кожною з посад;</a:t>
            </a:r>
          </a:p>
          <a:p>
            <a:pPr algn="just"/>
            <a:r>
              <a:rPr lang="uk-UA" sz="2400" b="0" i="0" dirty="0">
                <a:solidFill>
                  <a:srgbClr val="545454"/>
                </a:solidFill>
                <a:effectLst/>
                <a:latin typeface="Roboto" panose="02000000000000000000" pitchFamily="2" charset="0"/>
              </a:rPr>
              <a:t>• </a:t>
            </a:r>
            <a:r>
              <a:rPr lang="uk-UA" sz="2400" b="1" i="0" dirty="0">
                <a:solidFill>
                  <a:srgbClr val="545454"/>
                </a:solidFill>
                <a:effectLst/>
                <a:latin typeface="Roboto" panose="02000000000000000000" pitchFamily="2" charset="0"/>
              </a:rPr>
              <a:t>викладають один і той самий або ідентичний за змістом навчальний предмет (інтегрований курс, дисципліну), або працюють за однією і тією самою посадою в різних закладах освіти</a:t>
            </a:r>
            <a:r>
              <a:rPr lang="uk-UA" sz="2400" b="0" i="0" dirty="0">
                <a:solidFill>
                  <a:srgbClr val="545454"/>
                </a:solidFill>
                <a:effectLst/>
                <a:latin typeface="Roboto" panose="02000000000000000000" pitchFamily="2" charset="0"/>
              </a:rPr>
              <a:t>. Такі педагоги атестуються за основним місцем роботи, а результати атестації поширюються на все педагогічне навантаження (усі посади) за кожним місцем роботи;</a:t>
            </a:r>
          </a:p>
        </p:txBody>
      </p:sp>
    </p:spTree>
    <p:extLst>
      <p:ext uri="{BB962C8B-B14F-4D97-AF65-F5344CB8AC3E}">
        <p14:creationId xmlns:p14="http://schemas.microsoft.com/office/powerpoint/2010/main" val="1120055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F2FAD7D-767A-42A0-90AD-A3BEAFA17D7D}"/>
              </a:ext>
            </a:extLst>
          </p:cNvPr>
          <p:cNvSpPr txBox="1"/>
          <p:nvPr/>
        </p:nvSpPr>
        <p:spPr>
          <a:xfrm>
            <a:off x="469232" y="397912"/>
            <a:ext cx="10792326" cy="2677656"/>
          </a:xfrm>
          <a:prstGeom prst="rect">
            <a:avLst/>
          </a:prstGeom>
          <a:noFill/>
        </p:spPr>
        <p:txBody>
          <a:bodyPr wrap="square">
            <a:spAutoFit/>
          </a:bodyPr>
          <a:lstStyle/>
          <a:p>
            <a:r>
              <a:rPr lang="uk-UA" b="0" i="0" dirty="0">
                <a:solidFill>
                  <a:srgbClr val="545454"/>
                </a:solidFill>
                <a:effectLst/>
                <a:latin typeface="Roboto" panose="02000000000000000000" pitchFamily="2" charset="0"/>
              </a:rPr>
              <a:t> </a:t>
            </a:r>
            <a:r>
              <a:rPr lang="uk-UA" sz="2800" dirty="0">
                <a:solidFill>
                  <a:srgbClr val="545454"/>
                </a:solidFill>
                <a:latin typeface="Roboto" panose="02000000000000000000" pitchFamily="2" charset="0"/>
              </a:rPr>
              <a:t>У</a:t>
            </a:r>
            <a:r>
              <a:rPr lang="uk-UA" sz="2800" b="1" i="0" dirty="0">
                <a:solidFill>
                  <a:srgbClr val="545454"/>
                </a:solidFill>
                <a:effectLst/>
                <a:latin typeface="Times New Roman" panose="02020603050405020304" pitchFamily="18" charset="0"/>
                <a:cs typeface="Times New Roman" panose="02020603050405020304" pitchFamily="18" charset="0"/>
              </a:rPr>
              <a:t> </a:t>
            </a:r>
            <a:r>
              <a:rPr lang="uk-UA" sz="2800" b="1" i="0" dirty="0" err="1">
                <a:solidFill>
                  <a:srgbClr val="545454"/>
                </a:solidFill>
                <a:effectLst/>
                <a:latin typeface="Times New Roman" panose="02020603050405020304" pitchFamily="18" charset="0"/>
                <a:cs typeface="Times New Roman" panose="02020603050405020304" pitchFamily="18" charset="0"/>
              </a:rPr>
              <a:t>міжатестаційний</a:t>
            </a:r>
            <a:r>
              <a:rPr lang="uk-UA" sz="2800" b="1" i="0" dirty="0">
                <a:solidFill>
                  <a:srgbClr val="545454"/>
                </a:solidFill>
                <a:effectLst/>
                <a:latin typeface="Times New Roman" panose="02020603050405020304" pitchFamily="18" charset="0"/>
                <a:cs typeface="Times New Roman" panose="02020603050405020304" pitchFamily="18" charset="0"/>
              </a:rPr>
              <a:t> період мають години з навчальних предметів (інтегрованих курсів, дисциплін, безпосередньої роботи з дітьми), іншої педагогічної роботи з яких він не проходив атестацію</a:t>
            </a:r>
            <a:r>
              <a:rPr lang="uk-UA" sz="2800" b="0" i="0" dirty="0">
                <a:solidFill>
                  <a:srgbClr val="545454"/>
                </a:solidFill>
                <a:effectLst/>
                <a:latin typeface="Times New Roman" panose="02020603050405020304" pitchFamily="18" charset="0"/>
                <a:cs typeface="Times New Roman" panose="02020603050405020304" pitchFamily="18" charset="0"/>
              </a:rPr>
              <a:t>. Присвоєна за результатами попередньої атестації кваліфікаційна категорія (педагогічне звання) поширюється на все педагогічне навантаження до наступної атестації;</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3644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5E01F8-B901-4118-B0F5-E664D3EC59D6}"/>
              </a:ext>
            </a:extLst>
          </p:cNvPr>
          <p:cNvSpPr txBox="1"/>
          <p:nvPr/>
        </p:nvSpPr>
        <p:spPr>
          <a:xfrm>
            <a:off x="673768" y="319298"/>
            <a:ext cx="10888579" cy="5509200"/>
          </a:xfrm>
          <a:prstGeom prst="rect">
            <a:avLst/>
          </a:prstGeom>
          <a:noFill/>
        </p:spPr>
        <p:txBody>
          <a:bodyPr wrap="square">
            <a:spAutoFit/>
          </a:bodyPr>
          <a:lstStyle/>
          <a:p>
            <a:r>
              <a:rPr lang="uk-UA" sz="3200" b="1" i="0" dirty="0">
                <a:solidFill>
                  <a:srgbClr val="545454"/>
                </a:solidFill>
                <a:effectLst/>
                <a:latin typeface="Roboto" panose="02000000000000000000" pitchFamily="2" charset="0"/>
              </a:rPr>
              <a:t>Успішно пройшли сертифікацію</a:t>
            </a:r>
            <a:r>
              <a:rPr lang="uk-UA" sz="3200" b="0" i="0" dirty="0">
                <a:solidFill>
                  <a:srgbClr val="545454"/>
                </a:solidFill>
                <a:effectLst/>
                <a:latin typeface="Roboto" panose="02000000000000000000" pitchFamily="2" charset="0"/>
              </a:rPr>
              <a:t>. </a:t>
            </a:r>
          </a:p>
          <a:p>
            <a:r>
              <a:rPr lang="uk-UA" sz="3200" b="0" i="0" dirty="0">
                <a:solidFill>
                  <a:srgbClr val="545454"/>
                </a:solidFill>
                <a:effectLst/>
                <a:latin typeface="Roboto" panose="02000000000000000000" pitchFamily="2" charset="0"/>
              </a:rPr>
              <a:t>Проходження сертифікації зараховується як проходження атестації </a:t>
            </a:r>
            <a:r>
              <a:rPr lang="uk-UA" sz="3200" b="1" i="0" dirty="0">
                <a:solidFill>
                  <a:srgbClr val="545454"/>
                </a:solidFill>
                <a:effectLst/>
                <a:latin typeface="Roboto" panose="02000000000000000000" pitchFamily="2" charset="0"/>
              </a:rPr>
              <a:t>один раз протягом строку дії сертифіката</a:t>
            </a:r>
            <a:r>
              <a:rPr lang="uk-UA" sz="3200" b="0" i="0" dirty="0">
                <a:solidFill>
                  <a:srgbClr val="545454"/>
                </a:solidFill>
                <a:effectLst/>
                <a:latin typeface="Roboto" panose="02000000000000000000" pitchFamily="2" charset="0"/>
              </a:rPr>
              <a:t> та є підставою для присвоєння (підтвердження) йому кваліфікаційної категорії та/або педагогічного звання </a:t>
            </a:r>
            <a:r>
              <a:rPr lang="uk-UA" sz="3200" b="1" i="0" dirty="0">
                <a:solidFill>
                  <a:srgbClr val="545454"/>
                </a:solidFill>
                <a:effectLst/>
                <a:latin typeface="Roboto" panose="02000000000000000000" pitchFamily="2" charset="0"/>
              </a:rPr>
              <a:t>з дня подачі</a:t>
            </a:r>
            <a:r>
              <a:rPr lang="uk-UA" sz="3200" b="0" i="0" dirty="0">
                <a:solidFill>
                  <a:srgbClr val="545454"/>
                </a:solidFill>
                <a:effectLst/>
                <a:latin typeface="Roboto" panose="02000000000000000000" pitchFamily="2" charset="0"/>
              </a:rPr>
              <a:t> до атестаційної комісії сертифіката. Слід зазначити, що у такому випадку  не проводяться будь-які заходи, пов'язані із вивченням і оцінюванням його діяльності, не враховуються тривалість </a:t>
            </a:r>
            <a:r>
              <a:rPr lang="uk-UA" sz="3200" b="0" i="0" dirty="0" err="1">
                <a:solidFill>
                  <a:srgbClr val="545454"/>
                </a:solidFill>
                <a:effectLst/>
                <a:latin typeface="Roboto" panose="02000000000000000000" pitchFamily="2" charset="0"/>
              </a:rPr>
              <a:t>міжатестаційного</a:t>
            </a:r>
            <a:r>
              <a:rPr lang="uk-UA" sz="3200" b="0" i="0" dirty="0">
                <a:solidFill>
                  <a:srgbClr val="545454"/>
                </a:solidFill>
                <a:effectLst/>
                <a:latin typeface="Roboto" panose="02000000000000000000" pitchFamily="2" charset="0"/>
              </a:rPr>
              <a:t> періоду та вимоги до стажу роботи</a:t>
            </a:r>
            <a:endParaRPr lang="uk-UA" sz="3200" dirty="0"/>
          </a:p>
        </p:txBody>
      </p:sp>
    </p:spTree>
    <p:extLst>
      <p:ext uri="{BB962C8B-B14F-4D97-AF65-F5344CB8AC3E}">
        <p14:creationId xmlns:p14="http://schemas.microsoft.com/office/powerpoint/2010/main" val="3305626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362077-F5E3-4586-B6C8-1A4DCF1D214D}"/>
              </a:ext>
            </a:extLst>
          </p:cNvPr>
          <p:cNvSpPr txBox="1"/>
          <p:nvPr/>
        </p:nvSpPr>
        <p:spPr>
          <a:xfrm>
            <a:off x="673768" y="1274564"/>
            <a:ext cx="11069053" cy="4524315"/>
          </a:xfrm>
          <a:prstGeom prst="rect">
            <a:avLst/>
          </a:prstGeom>
          <a:noFill/>
        </p:spPr>
        <p:txBody>
          <a:bodyPr wrap="square">
            <a:spAutoFit/>
          </a:bodyPr>
          <a:lstStyle/>
          <a:p>
            <a:pPr algn="ctr"/>
            <a:r>
              <a:rPr lang="uk-UA" sz="2400" b="1" i="0" dirty="0">
                <a:solidFill>
                  <a:srgbClr val="333333"/>
                </a:solidFill>
                <a:effectLst/>
                <a:latin typeface="Roboto" panose="02000000000000000000" pitchFamily="2" charset="0"/>
              </a:rPr>
              <a:t>Особливості атестації окремих категорій педагогів </a:t>
            </a:r>
          </a:p>
          <a:p>
            <a:pPr algn="l"/>
            <a:r>
              <a:rPr lang="uk-UA" sz="2400" b="1" i="1" dirty="0">
                <a:solidFill>
                  <a:srgbClr val="333333"/>
                </a:solidFill>
                <a:effectLst/>
                <a:latin typeface="Times New Roman" panose="02020603050405020304" pitchFamily="18" charset="0"/>
                <a:cs typeface="Times New Roman" panose="02020603050405020304" pitchFamily="18" charset="0"/>
              </a:rPr>
              <a:t>Стислий огляд змін:</a:t>
            </a:r>
            <a:r>
              <a:rPr lang="uk-UA" sz="2400" b="0" i="0" dirty="0">
                <a:solidFill>
                  <a:srgbClr val="333333"/>
                </a:solidFill>
                <a:effectLst/>
                <a:latin typeface="Times New Roman" panose="02020603050405020304" pitchFamily="18" charset="0"/>
                <a:cs typeface="Times New Roman" panose="02020603050405020304" pitchFamily="18" charset="0"/>
              </a:rPr>
              <a:t> визначено підстави для зберігання раніше присвоєних кваліфікаційних категорій та педагогічних звань.</a:t>
            </a:r>
          </a:p>
          <a:p>
            <a:pPr algn="l"/>
            <a:r>
              <a:rPr lang="uk-UA" sz="2400" b="1" i="1" dirty="0">
                <a:solidFill>
                  <a:srgbClr val="333333"/>
                </a:solidFill>
                <a:effectLst/>
                <a:latin typeface="Times New Roman" panose="02020603050405020304" pitchFamily="18" charset="0"/>
                <a:cs typeface="Times New Roman" panose="02020603050405020304" pitchFamily="18" charset="0"/>
              </a:rPr>
              <a:t>Нова редакція:</a:t>
            </a:r>
            <a:endParaRPr lang="uk-UA" sz="2400" b="0" i="0" dirty="0">
              <a:solidFill>
                <a:srgbClr val="333333"/>
              </a:solidFill>
              <a:effectLst/>
              <a:latin typeface="Times New Roman" panose="02020603050405020304" pitchFamily="18" charset="0"/>
              <a:cs typeface="Times New Roman" panose="02020603050405020304" pitchFamily="18" charset="0"/>
            </a:endParaRPr>
          </a:p>
          <a:p>
            <a:pPr algn="l"/>
            <a:r>
              <a:rPr lang="uk-UA" sz="2400" b="1" i="0" dirty="0">
                <a:solidFill>
                  <a:srgbClr val="333333"/>
                </a:solidFill>
                <a:effectLst/>
                <a:latin typeface="Times New Roman" panose="02020603050405020304" pitchFamily="18" charset="0"/>
                <a:cs typeface="Times New Roman" panose="02020603050405020304" pitchFamily="18" charset="0"/>
              </a:rPr>
              <a:t>Раніше</a:t>
            </a:r>
            <a:r>
              <a:rPr lang="uk-UA" sz="2400" b="0" i="0" dirty="0">
                <a:solidFill>
                  <a:srgbClr val="333333"/>
                </a:solidFill>
                <a:effectLst/>
                <a:latin typeface="Times New Roman" panose="02020603050405020304" pitchFamily="18" charset="0"/>
                <a:cs typeface="Times New Roman" panose="02020603050405020304" pitchFamily="18" charset="0"/>
              </a:rPr>
              <a:t> </a:t>
            </a:r>
            <a:r>
              <a:rPr lang="uk-UA" sz="2400" b="1" i="0" dirty="0">
                <a:solidFill>
                  <a:srgbClr val="333333"/>
                </a:solidFill>
                <a:effectLst/>
                <a:latin typeface="Times New Roman" panose="02020603050405020304" pitchFamily="18" charset="0"/>
                <a:cs typeface="Times New Roman" panose="02020603050405020304" pitchFamily="18" charset="0"/>
              </a:rPr>
              <a:t>присвоєні</a:t>
            </a:r>
            <a:r>
              <a:rPr lang="uk-UA" sz="2400" b="0" i="0" dirty="0">
                <a:solidFill>
                  <a:srgbClr val="333333"/>
                </a:solidFill>
                <a:effectLst/>
                <a:latin typeface="Times New Roman" panose="02020603050405020304" pitchFamily="18" charset="0"/>
                <a:cs typeface="Times New Roman" panose="02020603050405020304" pitchFamily="18" charset="0"/>
              </a:rPr>
              <a:t> кваліфікаційна категорія, педагогічне звання педагога </a:t>
            </a:r>
            <a:r>
              <a:rPr lang="uk-UA" sz="2400" b="1" i="0" dirty="0">
                <a:solidFill>
                  <a:srgbClr val="333333"/>
                </a:solidFill>
                <a:effectLst/>
                <a:latin typeface="Times New Roman" panose="02020603050405020304" pitchFamily="18" charset="0"/>
                <a:cs typeface="Times New Roman" panose="02020603050405020304" pitchFamily="18" charset="0"/>
              </a:rPr>
              <a:t>зберігаються</a:t>
            </a:r>
            <a:r>
              <a:rPr lang="uk-UA" sz="2400" b="0" i="0" dirty="0">
                <a:solidFill>
                  <a:srgbClr val="333333"/>
                </a:solidFill>
                <a:effectLst/>
                <a:latin typeface="Times New Roman" panose="02020603050405020304" pitchFamily="18" charset="0"/>
                <a:cs typeface="Times New Roman" panose="02020603050405020304" pitchFamily="18" charset="0"/>
              </a:rPr>
              <a:t> до проведення наступної атестації та у таких випадках:</a:t>
            </a:r>
          </a:p>
          <a:p>
            <a:pPr algn="l">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переведення (призначення) педагога на іншу посаду в тому самому чи в іншому закладі освіти;</a:t>
            </a:r>
          </a:p>
          <a:p>
            <a:pPr algn="l">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переривання роботи педагога на педагогічній посаді (незалежно від тривалості перерви в роботі).</a:t>
            </a:r>
          </a:p>
          <a:p>
            <a:pPr algn="l"/>
            <a:r>
              <a:rPr lang="uk-UA" sz="2400" b="0" i="0" dirty="0">
                <a:solidFill>
                  <a:srgbClr val="FF0000"/>
                </a:solidFill>
                <a:effectLst/>
                <a:latin typeface="Times New Roman" panose="02020603050405020304" pitchFamily="18" charset="0"/>
                <a:cs typeface="Times New Roman" panose="02020603050405020304" pitchFamily="18" charset="0"/>
              </a:rPr>
              <a:t>Атестація таких педагогів здійснюється </a:t>
            </a:r>
            <a:r>
              <a:rPr lang="uk-UA" sz="2400" b="1" i="0" dirty="0">
                <a:solidFill>
                  <a:srgbClr val="FF0000"/>
                </a:solidFill>
                <a:effectLst/>
                <a:latin typeface="Times New Roman" panose="02020603050405020304" pitchFamily="18" charset="0"/>
                <a:cs typeface="Times New Roman" panose="02020603050405020304" pitchFamily="18" charset="0"/>
              </a:rPr>
              <a:t>не пізніше ніж через 2 роки</a:t>
            </a:r>
            <a:r>
              <a:rPr lang="uk-UA" sz="2400" b="0" i="0" dirty="0">
                <a:solidFill>
                  <a:srgbClr val="FF0000"/>
                </a:solidFill>
                <a:effectLst/>
                <a:latin typeface="Times New Roman" panose="02020603050405020304" pitchFamily="18" charset="0"/>
                <a:cs typeface="Times New Roman" panose="02020603050405020304" pitchFamily="18" charset="0"/>
              </a:rPr>
              <a:t> після прийняття їх на роботу.</a:t>
            </a:r>
          </a:p>
        </p:txBody>
      </p:sp>
    </p:spTree>
    <p:extLst>
      <p:ext uri="{BB962C8B-B14F-4D97-AF65-F5344CB8AC3E}">
        <p14:creationId xmlns:p14="http://schemas.microsoft.com/office/powerpoint/2010/main" val="2608121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ED16AF-3A21-4C8A-B839-6F10F0EF38C0}"/>
              </a:ext>
            </a:extLst>
          </p:cNvPr>
          <p:cNvSpPr txBox="1"/>
          <p:nvPr/>
        </p:nvSpPr>
        <p:spPr>
          <a:xfrm>
            <a:off x="240632" y="582067"/>
            <a:ext cx="11550315" cy="5940088"/>
          </a:xfrm>
          <a:prstGeom prst="rect">
            <a:avLst/>
          </a:prstGeom>
          <a:noFill/>
        </p:spPr>
        <p:txBody>
          <a:bodyPr wrap="square">
            <a:spAutoFit/>
          </a:bodyPr>
          <a:lstStyle/>
          <a:p>
            <a:pPr algn="ctr"/>
            <a:r>
              <a:rPr lang="uk-UA" sz="2000" b="1" i="0" dirty="0">
                <a:solidFill>
                  <a:srgbClr val="333333"/>
                </a:solidFill>
                <a:effectLst/>
                <a:latin typeface="Roboto" panose="02000000000000000000" pitchFamily="2" charset="0"/>
              </a:rPr>
              <a:t>Вимоги до присвоєння кваліфікаційний категорій та педагогічних звань</a:t>
            </a:r>
          </a:p>
          <a:p>
            <a:pPr algn="l"/>
            <a:r>
              <a:rPr lang="uk-UA" sz="2400" b="0" i="0" dirty="0">
                <a:solidFill>
                  <a:srgbClr val="333333"/>
                </a:solidFill>
                <a:effectLst/>
                <a:latin typeface="Roboto" panose="02000000000000000000" pitchFamily="2" charset="0"/>
              </a:rPr>
              <a:t>Кваліфікаційні категорії</a:t>
            </a:r>
          </a:p>
          <a:p>
            <a:pPr algn="l"/>
            <a:r>
              <a:rPr lang="uk-UA" sz="2400" b="1" i="1" dirty="0">
                <a:solidFill>
                  <a:srgbClr val="333333"/>
                </a:solidFill>
                <a:effectLst/>
                <a:latin typeface="Roboto" panose="02000000000000000000" pitchFamily="2" charset="0"/>
              </a:rPr>
              <a:t>Стислий огляд змін:</a:t>
            </a:r>
            <a:r>
              <a:rPr lang="uk-UA" sz="2400" b="0" i="0" dirty="0">
                <a:solidFill>
                  <a:srgbClr val="333333"/>
                </a:solidFill>
                <a:effectLst/>
                <a:latin typeface="Roboto" panose="02000000000000000000" pitchFamily="2" charset="0"/>
              </a:rPr>
              <a:t> умови для присвоєння кваліфікаційних категорій викладено у новій редакції, уточнено порядок присвоєння категорії педагога під час прийому на роботу. Також надано можливість присвоєння </a:t>
            </a:r>
            <a:r>
              <a:rPr lang="uk-UA" sz="2400" b="0" i="0" dirty="0">
                <a:solidFill>
                  <a:srgbClr val="FF0000"/>
                </a:solidFill>
                <a:effectLst/>
                <a:latin typeface="Roboto" panose="02000000000000000000" pitchFamily="2" charset="0"/>
              </a:rPr>
              <a:t>педагогічного звання педагогам, </a:t>
            </a:r>
            <a:r>
              <a:rPr lang="uk-UA" sz="2400" b="0" i="0" dirty="0">
                <a:solidFill>
                  <a:srgbClr val="333333"/>
                </a:solidFill>
                <a:effectLst/>
                <a:latin typeface="Roboto" panose="02000000000000000000" pitchFamily="2" charset="0"/>
              </a:rPr>
              <a:t>посади яких не передбачають присвоєння кваліфікаційних категорій.</a:t>
            </a:r>
          </a:p>
          <a:p>
            <a:pPr algn="l"/>
            <a:r>
              <a:rPr lang="uk-UA" sz="2400" b="1" i="1" dirty="0">
                <a:solidFill>
                  <a:srgbClr val="333333"/>
                </a:solidFill>
                <a:effectLst/>
                <a:latin typeface="Roboto" panose="02000000000000000000" pitchFamily="2" charset="0"/>
              </a:rPr>
              <a:t>Нова редакція:</a:t>
            </a:r>
            <a:endParaRPr lang="uk-UA" sz="2400" b="0" i="0" dirty="0">
              <a:solidFill>
                <a:srgbClr val="333333"/>
              </a:solidFill>
              <a:effectLst/>
              <a:latin typeface="Roboto" panose="02000000000000000000" pitchFamily="2" charset="0"/>
            </a:endParaRPr>
          </a:p>
          <a:p>
            <a:pPr algn="l"/>
            <a:r>
              <a:rPr lang="uk-UA" sz="2400" b="0" i="0" dirty="0">
                <a:solidFill>
                  <a:srgbClr val="333333"/>
                </a:solidFill>
                <a:effectLst/>
                <a:latin typeface="Roboto" panose="02000000000000000000" pitchFamily="2" charset="0"/>
              </a:rPr>
              <a:t>Кваліфікаційні категорії присвоюються педагогічним працівникам за умови наявності в них: </a:t>
            </a:r>
          </a:p>
          <a:p>
            <a:pPr algn="l">
              <a:buFont typeface="Arial" panose="020B0604020202020204" pitchFamily="34" charset="0"/>
              <a:buChar char="•"/>
            </a:pPr>
            <a:r>
              <a:rPr lang="uk-UA" sz="2400" b="0" i="0" dirty="0">
                <a:solidFill>
                  <a:srgbClr val="333333"/>
                </a:solidFill>
                <a:effectLst/>
                <a:latin typeface="Roboto" panose="02000000000000000000" pitchFamily="2" charset="0"/>
              </a:rPr>
              <a:t>відповідного ступеня освіти, що підтверджується документом про освіту (дипломом);</a:t>
            </a:r>
          </a:p>
          <a:p>
            <a:pPr algn="l">
              <a:buFont typeface="Arial" panose="020B0604020202020204" pitchFamily="34" charset="0"/>
              <a:buChar char="•"/>
            </a:pPr>
            <a:r>
              <a:rPr lang="uk-UA" sz="2400" b="0" i="0" dirty="0">
                <a:solidFill>
                  <a:srgbClr val="333333"/>
                </a:solidFill>
                <a:effectLst/>
                <a:latin typeface="Roboto" panose="02000000000000000000" pitchFamily="2" charset="0"/>
              </a:rPr>
              <a:t>стажу роботи на посадах педагогічних працівників, який визначається відповідно до даних його особової справи, трудової книжки або відомостей Державного реєстру загальнообов'язкового державного соціального страхування та інших документів.</a:t>
            </a:r>
          </a:p>
        </p:txBody>
      </p:sp>
    </p:spTree>
    <p:extLst>
      <p:ext uri="{BB962C8B-B14F-4D97-AF65-F5344CB8AC3E}">
        <p14:creationId xmlns:p14="http://schemas.microsoft.com/office/powerpoint/2010/main" val="84426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ABED6D-7424-49EE-B17D-5963EA348C21}"/>
              </a:ext>
            </a:extLst>
          </p:cNvPr>
          <p:cNvSpPr txBox="1"/>
          <p:nvPr/>
        </p:nvSpPr>
        <p:spPr>
          <a:xfrm>
            <a:off x="790073" y="114489"/>
            <a:ext cx="11049001" cy="6001643"/>
          </a:xfrm>
          <a:prstGeom prst="rect">
            <a:avLst/>
          </a:prstGeom>
          <a:noFill/>
        </p:spPr>
        <p:txBody>
          <a:bodyPr wrap="square">
            <a:spAutoFit/>
          </a:bodyPr>
          <a:lstStyle/>
          <a:p>
            <a:pPr algn="l"/>
            <a:r>
              <a:rPr lang="uk-UA" sz="3200" b="0" i="0" dirty="0">
                <a:solidFill>
                  <a:srgbClr val="333333"/>
                </a:solidFill>
                <a:effectLst/>
                <a:latin typeface="Times New Roman" panose="02020603050405020304" pitchFamily="18" charset="0"/>
                <a:cs typeface="Times New Roman" panose="02020603050405020304" pitchFamily="18" charset="0"/>
              </a:rPr>
              <a:t>При</a:t>
            </a:r>
            <a:r>
              <a:rPr lang="uk-UA" sz="3200" b="1" i="0" dirty="0">
                <a:solidFill>
                  <a:srgbClr val="333333"/>
                </a:solidFill>
                <a:effectLst/>
                <a:latin typeface="Times New Roman" panose="02020603050405020304" pitchFamily="18" charset="0"/>
                <a:cs typeface="Times New Roman" panose="02020603050405020304" pitchFamily="18" charset="0"/>
              </a:rPr>
              <a:t> прийнятті на роботу</a:t>
            </a:r>
            <a:r>
              <a:rPr lang="uk-UA" sz="3200" b="0" i="0" dirty="0">
                <a:solidFill>
                  <a:srgbClr val="333333"/>
                </a:solidFill>
                <a:effectLst/>
                <a:latin typeface="Times New Roman" panose="02020603050405020304" pitchFamily="18" charset="0"/>
                <a:cs typeface="Times New Roman" panose="02020603050405020304" pitchFamily="18" charset="0"/>
              </a:rPr>
              <a:t> педагогічним працівникам (особам, призначеним на посади педагогічних працівників) </a:t>
            </a:r>
            <a:r>
              <a:rPr lang="uk-UA" sz="3200" b="1" i="0" dirty="0">
                <a:solidFill>
                  <a:srgbClr val="333333"/>
                </a:solidFill>
                <a:effectLst/>
                <a:latin typeface="Times New Roman" panose="02020603050405020304" pitchFamily="18" charset="0"/>
                <a:cs typeface="Times New Roman" panose="02020603050405020304" pitchFamily="18" charset="0"/>
              </a:rPr>
              <a:t>атестаційною комісією</a:t>
            </a:r>
            <a:r>
              <a:rPr lang="uk-UA" sz="3200" b="0" i="0" dirty="0">
                <a:solidFill>
                  <a:srgbClr val="333333"/>
                </a:solidFill>
                <a:effectLst/>
                <a:latin typeface="Times New Roman" panose="02020603050405020304" pitchFamily="18" charset="0"/>
                <a:cs typeface="Times New Roman" panose="02020603050405020304" pitchFamily="18" charset="0"/>
              </a:rPr>
              <a:t> присвоюється кваліфікаційна категорія «спеціаліст» без проведення будь-яких заходів, пов'язаних із вивченням й оцінюванням його діяльності та професійних компетентностей.</a:t>
            </a:r>
          </a:p>
          <a:p>
            <a:pPr algn="l"/>
            <a:r>
              <a:rPr lang="uk-UA" sz="3200" b="0" i="0" dirty="0">
                <a:solidFill>
                  <a:srgbClr val="333333"/>
                </a:solidFill>
                <a:effectLst/>
                <a:latin typeface="Times New Roman" panose="02020603050405020304" pitchFamily="18" charset="0"/>
                <a:cs typeface="Times New Roman" panose="02020603050405020304" pitchFamily="18" charset="0"/>
              </a:rPr>
              <a:t>Педагогічним працівникам, посади яких</a:t>
            </a:r>
            <a:r>
              <a:rPr lang="uk-UA" sz="3200" b="1" i="0" dirty="0">
                <a:solidFill>
                  <a:srgbClr val="333333"/>
                </a:solidFill>
                <a:effectLst/>
                <a:latin typeface="Times New Roman" panose="02020603050405020304" pitchFamily="18" charset="0"/>
                <a:cs typeface="Times New Roman" panose="02020603050405020304" pitchFamily="18" charset="0"/>
              </a:rPr>
              <a:t> не передбачають</a:t>
            </a:r>
            <a:r>
              <a:rPr lang="uk-UA" sz="3200" b="0" i="0" dirty="0">
                <a:solidFill>
                  <a:srgbClr val="333333"/>
                </a:solidFill>
                <a:effectLst/>
                <a:latin typeface="Times New Roman" panose="02020603050405020304" pitchFamily="18" charset="0"/>
                <a:cs typeface="Times New Roman" panose="02020603050405020304" pitchFamily="18" charset="0"/>
              </a:rPr>
              <a:t> присвоєння кваліфікаційних категорій, за результатами атестації:</a:t>
            </a:r>
          </a:p>
          <a:p>
            <a:pPr algn="l">
              <a:buFont typeface="Arial" panose="020B0604020202020204" pitchFamily="34" charset="0"/>
              <a:buChar char="•"/>
            </a:pPr>
            <a:r>
              <a:rPr lang="uk-UA" sz="3200" b="0" i="0" dirty="0">
                <a:solidFill>
                  <a:srgbClr val="333333"/>
                </a:solidFill>
                <a:effectLst/>
                <a:latin typeface="Times New Roman" panose="02020603050405020304" pitchFamily="18" charset="0"/>
                <a:cs typeface="Times New Roman" panose="02020603050405020304" pitchFamily="18" charset="0"/>
              </a:rPr>
              <a:t>встановлюється відповідність займаній посаді;</a:t>
            </a:r>
          </a:p>
          <a:p>
            <a:pPr algn="l">
              <a:buFont typeface="Arial" panose="020B0604020202020204" pitchFamily="34" charset="0"/>
              <a:buChar char="•"/>
            </a:pPr>
            <a:r>
              <a:rPr lang="uk-UA" sz="3200" b="0" i="0" dirty="0">
                <a:solidFill>
                  <a:srgbClr val="333333"/>
                </a:solidFill>
                <a:effectLst/>
                <a:latin typeface="Times New Roman" panose="02020603050405020304" pitchFamily="18" charset="0"/>
                <a:cs typeface="Times New Roman" panose="02020603050405020304" pitchFamily="18" charset="0"/>
              </a:rPr>
              <a:t>установлюється (підтверджується) тарифний розряд;</a:t>
            </a:r>
          </a:p>
          <a:p>
            <a:pPr algn="l">
              <a:buFont typeface="Arial" panose="020B0604020202020204" pitchFamily="34" charset="0"/>
              <a:buChar char="•"/>
            </a:pPr>
            <a:r>
              <a:rPr lang="uk-UA" sz="3200" b="0" i="0" dirty="0">
                <a:solidFill>
                  <a:srgbClr val="333333"/>
                </a:solidFill>
                <a:effectLst/>
                <a:latin typeface="Times New Roman" panose="02020603050405020304" pitchFamily="18" charset="0"/>
                <a:cs typeface="Times New Roman" panose="02020603050405020304" pitchFamily="18" charset="0"/>
              </a:rPr>
              <a:t>може бути присвоєно педагогічне звання.</a:t>
            </a:r>
          </a:p>
        </p:txBody>
      </p:sp>
    </p:spTree>
    <p:extLst>
      <p:ext uri="{BB962C8B-B14F-4D97-AF65-F5344CB8AC3E}">
        <p14:creationId xmlns:p14="http://schemas.microsoft.com/office/powerpoint/2010/main" val="2638033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0BE425-452A-4CEB-BEF6-51540761DF75}"/>
              </a:ext>
            </a:extLst>
          </p:cNvPr>
          <p:cNvSpPr txBox="1"/>
          <p:nvPr/>
        </p:nvSpPr>
        <p:spPr>
          <a:xfrm>
            <a:off x="1106905" y="302477"/>
            <a:ext cx="10154653" cy="461665"/>
          </a:xfrm>
          <a:prstGeom prst="rect">
            <a:avLst/>
          </a:prstGeom>
          <a:noFill/>
        </p:spPr>
        <p:txBody>
          <a:bodyPr wrap="square">
            <a:spAutoFit/>
          </a:bodyPr>
          <a:lstStyle/>
          <a:p>
            <a:pPr algn="just"/>
            <a:r>
              <a:rPr lang="ru-RU" sz="2400" b="0" i="0" dirty="0" err="1">
                <a:solidFill>
                  <a:srgbClr val="545454"/>
                </a:solidFill>
                <a:effectLst/>
                <a:latin typeface="Times New Roman" panose="02020603050405020304" pitchFamily="18" charset="0"/>
                <a:cs typeface="Times New Roman" panose="02020603050405020304" pitchFamily="18" charset="0"/>
              </a:rPr>
              <a:t>Вимоги</a:t>
            </a:r>
            <a:r>
              <a:rPr lang="ru-RU" sz="2400" b="0" i="0" dirty="0">
                <a:solidFill>
                  <a:srgbClr val="545454"/>
                </a:solidFill>
                <a:effectLst/>
                <a:latin typeface="Times New Roman" panose="02020603050405020304" pitchFamily="18" charset="0"/>
                <a:cs typeface="Times New Roman" panose="02020603050405020304" pitchFamily="18" charset="0"/>
              </a:rPr>
              <a:t> до </a:t>
            </a:r>
            <a:r>
              <a:rPr lang="ru-RU" sz="2400" b="0" i="0" dirty="0" err="1">
                <a:solidFill>
                  <a:srgbClr val="545454"/>
                </a:solidFill>
                <a:effectLst/>
                <a:latin typeface="Times New Roman" panose="02020603050405020304" pitchFamily="18" charset="0"/>
                <a:cs typeface="Times New Roman" panose="02020603050405020304" pitchFamily="18" charset="0"/>
              </a:rPr>
              <a:t>присвоєння</a:t>
            </a:r>
            <a:r>
              <a:rPr lang="ru-RU" sz="2400" b="0" i="0" dirty="0">
                <a:solidFill>
                  <a:srgbClr val="545454"/>
                </a:solidFill>
                <a:effectLst/>
                <a:latin typeface="Times New Roman" panose="02020603050405020304" pitchFamily="18" charset="0"/>
                <a:cs typeface="Times New Roman" panose="02020603050405020304" pitchFamily="18" charset="0"/>
              </a:rPr>
              <a:t> </a:t>
            </a:r>
            <a:r>
              <a:rPr lang="ru-RU" sz="2400" b="0" i="0" dirty="0" err="1">
                <a:solidFill>
                  <a:srgbClr val="545454"/>
                </a:solidFill>
                <a:effectLst/>
                <a:latin typeface="Times New Roman" panose="02020603050405020304" pitchFamily="18" charset="0"/>
                <a:cs typeface="Times New Roman" panose="02020603050405020304" pitchFamily="18" charset="0"/>
              </a:rPr>
              <a:t>кваліфікаційний</a:t>
            </a:r>
            <a:r>
              <a:rPr lang="ru-RU" sz="2400" b="0" i="0" dirty="0">
                <a:solidFill>
                  <a:srgbClr val="545454"/>
                </a:solidFill>
                <a:effectLst/>
                <a:latin typeface="Times New Roman" panose="02020603050405020304" pitchFamily="18" charset="0"/>
                <a:cs typeface="Times New Roman" panose="02020603050405020304" pitchFamily="18" charset="0"/>
              </a:rPr>
              <a:t> </a:t>
            </a:r>
            <a:r>
              <a:rPr lang="ru-RU" sz="2400" b="0" i="0" dirty="0" err="1">
                <a:solidFill>
                  <a:srgbClr val="545454"/>
                </a:solidFill>
                <a:effectLst/>
                <a:latin typeface="Times New Roman" panose="02020603050405020304" pitchFamily="18" charset="0"/>
                <a:cs typeface="Times New Roman" panose="02020603050405020304" pitchFamily="18" charset="0"/>
              </a:rPr>
              <a:t>категорій</a:t>
            </a:r>
            <a:r>
              <a:rPr lang="ru-RU" sz="2400" b="0" i="0" dirty="0">
                <a:solidFill>
                  <a:srgbClr val="545454"/>
                </a:solidFill>
                <a:effectLst/>
                <a:latin typeface="Times New Roman" panose="02020603050405020304" pitchFamily="18" charset="0"/>
                <a:cs typeface="Times New Roman" panose="02020603050405020304" pitchFamily="18" charset="0"/>
              </a:rPr>
              <a:t> та </a:t>
            </a:r>
            <a:r>
              <a:rPr lang="ru-RU" sz="2400" b="0" i="0" dirty="0" err="1">
                <a:solidFill>
                  <a:srgbClr val="545454"/>
                </a:solidFill>
                <a:effectLst/>
                <a:latin typeface="Times New Roman" panose="02020603050405020304" pitchFamily="18" charset="0"/>
                <a:cs typeface="Times New Roman" panose="02020603050405020304" pitchFamily="18" charset="0"/>
              </a:rPr>
              <a:t>педагогічних</a:t>
            </a:r>
            <a:r>
              <a:rPr lang="ru-RU" sz="2400" b="0" i="0" dirty="0">
                <a:solidFill>
                  <a:srgbClr val="545454"/>
                </a:solidFill>
                <a:effectLst/>
                <a:latin typeface="Times New Roman" panose="02020603050405020304" pitchFamily="18" charset="0"/>
                <a:cs typeface="Times New Roman" panose="02020603050405020304" pitchFamily="18" charset="0"/>
              </a:rPr>
              <a:t> </a:t>
            </a:r>
            <a:r>
              <a:rPr lang="ru-RU" sz="2400" b="0" i="0" dirty="0" err="1">
                <a:solidFill>
                  <a:srgbClr val="545454"/>
                </a:solidFill>
                <a:effectLst/>
                <a:latin typeface="Times New Roman" panose="02020603050405020304" pitchFamily="18" charset="0"/>
                <a:cs typeface="Times New Roman" panose="02020603050405020304" pitchFamily="18" charset="0"/>
              </a:rPr>
              <a:t>звань</a:t>
            </a:r>
            <a:endParaRPr lang="ru-RU" sz="2400" b="0" i="0" dirty="0">
              <a:solidFill>
                <a:srgbClr val="545454"/>
              </a:solidFill>
              <a:effectLst/>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45E8F5CD-05D1-4251-8634-A70AE2FE0AEE}"/>
              </a:ext>
            </a:extLst>
          </p:cNvPr>
          <p:cNvSpPr txBox="1"/>
          <p:nvPr/>
        </p:nvSpPr>
        <p:spPr>
          <a:xfrm>
            <a:off x="460206" y="867143"/>
            <a:ext cx="10921667" cy="1477328"/>
          </a:xfrm>
          <a:prstGeom prst="rect">
            <a:avLst/>
          </a:prstGeom>
          <a:noFill/>
        </p:spPr>
        <p:txBody>
          <a:bodyPr wrap="square">
            <a:spAutoFit/>
          </a:bodyPr>
          <a:lstStyle/>
          <a:p>
            <a:pPr algn="just"/>
            <a:r>
              <a:rPr lang="uk-UA" b="1" i="1" dirty="0">
                <a:solidFill>
                  <a:srgbClr val="545454"/>
                </a:solidFill>
                <a:effectLst/>
                <a:latin typeface="Roboto" panose="02000000000000000000" pitchFamily="2" charset="0"/>
              </a:rPr>
              <a:t>Спеціаліст другої категорії»: </a:t>
            </a:r>
            <a:endParaRPr lang="uk-UA" b="0" i="0" dirty="0">
              <a:solidFill>
                <a:srgbClr val="545454"/>
              </a:solidFill>
              <a:effectLst/>
              <a:latin typeface="Roboto" panose="02000000000000000000" pitchFamily="2" charset="0"/>
            </a:endParaRPr>
          </a:p>
          <a:p>
            <a:pPr algn="just"/>
            <a:r>
              <a:rPr lang="uk-UA" b="0" i="0" dirty="0">
                <a:solidFill>
                  <a:srgbClr val="545454"/>
                </a:solidFill>
                <a:effectLst/>
                <a:latin typeface="Roboto" panose="02000000000000000000" pitchFamily="2" charset="0"/>
              </a:rPr>
              <a:t>• </a:t>
            </a:r>
            <a:r>
              <a:rPr lang="uk-UA" b="1" i="0" dirty="0">
                <a:solidFill>
                  <a:srgbClr val="545454"/>
                </a:solidFill>
                <a:effectLst/>
                <a:latin typeface="Roboto" panose="02000000000000000000" pitchFamily="2" charset="0"/>
              </a:rPr>
              <a:t>ступінь освіти:</a:t>
            </a:r>
            <a:r>
              <a:rPr lang="uk-UA" b="0" i="0" dirty="0">
                <a:solidFill>
                  <a:srgbClr val="545454"/>
                </a:solidFill>
                <a:effectLst/>
                <a:latin typeface="Roboto" panose="02000000000000000000" pitchFamily="2" charset="0"/>
              </a:rPr>
              <a:t> освітній ступінь вищої освіти молодшого бакалавра (освітньо-кваліфікаційний рівень молодшого спеціаліста), бакалавра чи магістра (освітньо-кваліфікаційний рівень спеціаліста), освітньо-професійний ступінь фахового молодшого бакалавра;</a:t>
            </a:r>
          </a:p>
          <a:p>
            <a:pPr algn="just"/>
            <a:r>
              <a:rPr lang="uk-UA" b="0" i="0" dirty="0">
                <a:solidFill>
                  <a:srgbClr val="545454"/>
                </a:solidFill>
                <a:effectLst/>
                <a:latin typeface="Roboto" panose="02000000000000000000" pitchFamily="2" charset="0"/>
              </a:rPr>
              <a:t>• </a:t>
            </a:r>
            <a:r>
              <a:rPr lang="uk-UA" b="1" i="0" dirty="0">
                <a:solidFill>
                  <a:srgbClr val="545454"/>
                </a:solidFill>
                <a:effectLst/>
                <a:latin typeface="Roboto" panose="02000000000000000000" pitchFamily="2" charset="0"/>
              </a:rPr>
              <a:t>стаж роботи:</a:t>
            </a:r>
            <a:r>
              <a:rPr lang="uk-UA" b="0" i="0" dirty="0">
                <a:solidFill>
                  <a:srgbClr val="545454"/>
                </a:solidFill>
                <a:effectLst/>
                <a:latin typeface="Roboto" panose="02000000000000000000" pitchFamily="2" charset="0"/>
              </a:rPr>
              <a:t> не менше ніж 3 роки.</a:t>
            </a:r>
          </a:p>
        </p:txBody>
      </p:sp>
      <p:sp>
        <p:nvSpPr>
          <p:cNvPr id="17" name="TextBox 16">
            <a:extLst>
              <a:ext uri="{FF2B5EF4-FFF2-40B4-BE49-F238E27FC236}">
                <a16:creationId xmlns:a16="http://schemas.microsoft.com/office/drawing/2014/main" id="{E4AC3161-8082-4CA7-9CE6-51B68FA6228B}"/>
              </a:ext>
            </a:extLst>
          </p:cNvPr>
          <p:cNvSpPr txBox="1"/>
          <p:nvPr/>
        </p:nvSpPr>
        <p:spPr>
          <a:xfrm>
            <a:off x="216568" y="2551837"/>
            <a:ext cx="11273590" cy="1200329"/>
          </a:xfrm>
          <a:prstGeom prst="rect">
            <a:avLst/>
          </a:prstGeom>
          <a:noFill/>
        </p:spPr>
        <p:txBody>
          <a:bodyPr wrap="square">
            <a:spAutoFit/>
          </a:bodyPr>
          <a:lstStyle/>
          <a:p>
            <a:pPr algn="just"/>
            <a:r>
              <a:rPr lang="uk-UA" b="1" i="1" dirty="0">
                <a:solidFill>
                  <a:srgbClr val="545454"/>
                </a:solidFill>
                <a:effectLst/>
                <a:latin typeface="Roboto" panose="02000000000000000000" pitchFamily="2" charset="0"/>
              </a:rPr>
              <a:t>Спеціаліст першої категорії»:</a:t>
            </a:r>
            <a:endParaRPr lang="uk-UA" b="0" i="0" dirty="0">
              <a:solidFill>
                <a:srgbClr val="545454"/>
              </a:solidFill>
              <a:effectLst/>
              <a:latin typeface="Roboto" panose="02000000000000000000" pitchFamily="2" charset="0"/>
            </a:endParaRPr>
          </a:p>
          <a:p>
            <a:pPr algn="just"/>
            <a:r>
              <a:rPr lang="uk-UA" b="0" i="0" dirty="0">
                <a:solidFill>
                  <a:srgbClr val="545454"/>
                </a:solidFill>
                <a:effectLst/>
                <a:latin typeface="Roboto" panose="02000000000000000000" pitchFamily="2" charset="0"/>
              </a:rPr>
              <a:t>• </a:t>
            </a:r>
            <a:r>
              <a:rPr lang="uk-UA" b="1" i="0" dirty="0">
                <a:solidFill>
                  <a:srgbClr val="545454"/>
                </a:solidFill>
                <a:effectLst/>
                <a:latin typeface="Roboto" panose="02000000000000000000" pitchFamily="2" charset="0"/>
              </a:rPr>
              <a:t>ступінь освіти:</a:t>
            </a:r>
            <a:r>
              <a:rPr lang="uk-UA" b="0" i="0" dirty="0">
                <a:solidFill>
                  <a:srgbClr val="545454"/>
                </a:solidFill>
                <a:effectLst/>
                <a:latin typeface="Roboto" panose="02000000000000000000" pitchFamily="2" charset="0"/>
              </a:rPr>
              <a:t> освітньо-професійний ступінь фахового молодшого бакалавра або освітній ступінь вищої освіти молодшого бакалавра чи магістра (освітньо-кваліфікаційний рівень спеціаліста);</a:t>
            </a:r>
          </a:p>
          <a:p>
            <a:pPr algn="just"/>
            <a:r>
              <a:rPr lang="uk-UA" b="0" i="0" dirty="0">
                <a:solidFill>
                  <a:srgbClr val="545454"/>
                </a:solidFill>
                <a:effectLst/>
                <a:latin typeface="Roboto" panose="02000000000000000000" pitchFamily="2" charset="0"/>
              </a:rPr>
              <a:t>• </a:t>
            </a:r>
            <a:r>
              <a:rPr lang="uk-UA" b="1" i="0" dirty="0">
                <a:solidFill>
                  <a:srgbClr val="545454"/>
                </a:solidFill>
                <a:effectLst/>
                <a:latin typeface="Roboto" panose="02000000000000000000" pitchFamily="2" charset="0"/>
              </a:rPr>
              <a:t>стаж роботи:</a:t>
            </a:r>
            <a:r>
              <a:rPr lang="uk-UA" b="0" i="0" dirty="0">
                <a:solidFill>
                  <a:srgbClr val="545454"/>
                </a:solidFill>
                <a:effectLst/>
                <a:latin typeface="Roboto" panose="02000000000000000000" pitchFamily="2" charset="0"/>
              </a:rPr>
              <a:t> не менше ніж 5 років.</a:t>
            </a:r>
          </a:p>
        </p:txBody>
      </p:sp>
      <p:sp>
        <p:nvSpPr>
          <p:cNvPr id="19" name="TextBox 18">
            <a:extLst>
              <a:ext uri="{FF2B5EF4-FFF2-40B4-BE49-F238E27FC236}">
                <a16:creationId xmlns:a16="http://schemas.microsoft.com/office/drawing/2014/main" id="{5DBD8E25-0E66-48C9-8666-376D5800B0AB}"/>
              </a:ext>
            </a:extLst>
          </p:cNvPr>
          <p:cNvSpPr txBox="1"/>
          <p:nvPr/>
        </p:nvSpPr>
        <p:spPr>
          <a:xfrm>
            <a:off x="315828" y="4080120"/>
            <a:ext cx="11273590" cy="923330"/>
          </a:xfrm>
          <a:prstGeom prst="rect">
            <a:avLst/>
          </a:prstGeom>
          <a:noFill/>
        </p:spPr>
        <p:txBody>
          <a:bodyPr wrap="square">
            <a:spAutoFit/>
          </a:bodyPr>
          <a:lstStyle/>
          <a:p>
            <a:pPr algn="just"/>
            <a:r>
              <a:rPr lang="uk-UA" b="1" i="1" dirty="0">
                <a:solidFill>
                  <a:srgbClr val="545454"/>
                </a:solidFill>
                <a:effectLst/>
                <a:latin typeface="Roboto" panose="02000000000000000000" pitchFamily="2" charset="0"/>
              </a:rPr>
              <a:t>Спеціаліст вищої категорії»:</a:t>
            </a:r>
            <a:endParaRPr lang="uk-UA" b="0" i="0" dirty="0">
              <a:solidFill>
                <a:srgbClr val="545454"/>
              </a:solidFill>
              <a:effectLst/>
              <a:latin typeface="Roboto" panose="02000000000000000000" pitchFamily="2" charset="0"/>
            </a:endParaRPr>
          </a:p>
          <a:p>
            <a:pPr algn="just"/>
            <a:r>
              <a:rPr lang="uk-UA" b="0" i="0" dirty="0">
                <a:solidFill>
                  <a:srgbClr val="545454"/>
                </a:solidFill>
                <a:effectLst/>
                <a:latin typeface="Roboto" panose="02000000000000000000" pitchFamily="2" charset="0"/>
              </a:rPr>
              <a:t>• </a:t>
            </a:r>
            <a:r>
              <a:rPr lang="uk-UA" b="1" i="0" dirty="0">
                <a:solidFill>
                  <a:srgbClr val="545454"/>
                </a:solidFill>
                <a:effectLst/>
                <a:latin typeface="Roboto" panose="02000000000000000000" pitchFamily="2" charset="0"/>
              </a:rPr>
              <a:t>ступінь освіти:</a:t>
            </a:r>
            <a:r>
              <a:rPr lang="uk-UA" b="0" i="0" dirty="0">
                <a:solidFill>
                  <a:srgbClr val="545454"/>
                </a:solidFill>
                <a:effectLst/>
                <a:latin typeface="Roboto" panose="02000000000000000000" pitchFamily="2" charset="0"/>
              </a:rPr>
              <a:t> освітній ступінь вищої освіти магістра (освітньо-кваліфікаційний рівень спеціаліста);</a:t>
            </a:r>
          </a:p>
          <a:p>
            <a:pPr algn="just"/>
            <a:r>
              <a:rPr lang="uk-UA" b="0" i="0" dirty="0">
                <a:solidFill>
                  <a:srgbClr val="545454"/>
                </a:solidFill>
                <a:effectLst/>
                <a:latin typeface="Roboto" panose="02000000000000000000" pitchFamily="2" charset="0"/>
              </a:rPr>
              <a:t>• </a:t>
            </a:r>
            <a:r>
              <a:rPr lang="uk-UA" b="1" i="0" dirty="0">
                <a:solidFill>
                  <a:srgbClr val="545454"/>
                </a:solidFill>
                <a:effectLst/>
                <a:latin typeface="Roboto" panose="02000000000000000000" pitchFamily="2" charset="0"/>
              </a:rPr>
              <a:t>стаж роботи:</a:t>
            </a:r>
            <a:r>
              <a:rPr lang="uk-UA" b="0" i="0" dirty="0">
                <a:solidFill>
                  <a:srgbClr val="545454"/>
                </a:solidFill>
                <a:effectLst/>
                <a:latin typeface="Roboto" panose="02000000000000000000" pitchFamily="2" charset="0"/>
              </a:rPr>
              <a:t> не менше ніж 7 років.</a:t>
            </a:r>
          </a:p>
        </p:txBody>
      </p:sp>
    </p:spTree>
    <p:extLst>
      <p:ext uri="{BB962C8B-B14F-4D97-AF65-F5344CB8AC3E}">
        <p14:creationId xmlns:p14="http://schemas.microsoft.com/office/powerpoint/2010/main" val="3134674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988F12-BBAB-42F8-A12D-53CE2DE8EB3B}"/>
              </a:ext>
            </a:extLst>
          </p:cNvPr>
          <p:cNvSpPr txBox="1"/>
          <p:nvPr/>
        </p:nvSpPr>
        <p:spPr>
          <a:xfrm>
            <a:off x="469231" y="474345"/>
            <a:ext cx="11381873" cy="5078313"/>
          </a:xfrm>
          <a:prstGeom prst="rect">
            <a:avLst/>
          </a:prstGeom>
          <a:noFill/>
        </p:spPr>
        <p:txBody>
          <a:bodyPr wrap="square">
            <a:spAutoFit/>
          </a:bodyPr>
          <a:lstStyle/>
          <a:p>
            <a:pPr algn="ctr"/>
            <a:r>
              <a:rPr lang="ru-RU" sz="2400" b="0" i="0" dirty="0" err="1">
                <a:solidFill>
                  <a:srgbClr val="FF0000"/>
                </a:solidFill>
                <a:effectLst/>
                <a:latin typeface="Roboto" panose="02000000000000000000" pitchFamily="2" charset="0"/>
              </a:rPr>
              <a:t>Педагогічні</a:t>
            </a:r>
            <a:r>
              <a:rPr lang="ru-RU" sz="2400" b="0" i="0" dirty="0">
                <a:solidFill>
                  <a:srgbClr val="FF0000"/>
                </a:solidFill>
                <a:effectLst/>
                <a:latin typeface="Roboto" panose="02000000000000000000" pitchFamily="2" charset="0"/>
              </a:rPr>
              <a:t> </a:t>
            </a:r>
            <a:r>
              <a:rPr lang="ru-RU" sz="2400" b="0" i="0" dirty="0" err="1">
                <a:solidFill>
                  <a:srgbClr val="FF0000"/>
                </a:solidFill>
                <a:effectLst/>
                <a:latin typeface="Roboto" panose="02000000000000000000" pitchFamily="2" charset="0"/>
              </a:rPr>
              <a:t>звання</a:t>
            </a:r>
            <a:endParaRPr lang="ru-RU" sz="2400" b="0" i="0" dirty="0">
              <a:solidFill>
                <a:srgbClr val="FF0000"/>
              </a:solidFill>
              <a:effectLst/>
              <a:latin typeface="Roboto" panose="02000000000000000000" pitchFamily="2" charset="0"/>
            </a:endParaRPr>
          </a:p>
          <a:p>
            <a:pPr algn="l"/>
            <a:r>
              <a:rPr lang="ru-RU" sz="2000" b="1" i="1" dirty="0" err="1">
                <a:solidFill>
                  <a:srgbClr val="333333"/>
                </a:solidFill>
                <a:effectLst/>
                <a:latin typeface="Roboto" panose="02000000000000000000" pitchFamily="2" charset="0"/>
              </a:rPr>
              <a:t>Стислий</a:t>
            </a:r>
            <a:r>
              <a:rPr lang="ru-RU" sz="2000" b="1" i="1" dirty="0">
                <a:solidFill>
                  <a:srgbClr val="333333"/>
                </a:solidFill>
                <a:effectLst/>
                <a:latin typeface="Roboto" panose="02000000000000000000" pitchFamily="2" charset="0"/>
              </a:rPr>
              <a:t> </a:t>
            </a:r>
            <a:r>
              <a:rPr lang="ru-RU" sz="2000" b="1" i="1" dirty="0" err="1">
                <a:solidFill>
                  <a:srgbClr val="333333"/>
                </a:solidFill>
                <a:effectLst/>
                <a:latin typeface="Roboto" panose="02000000000000000000" pitchFamily="2" charset="0"/>
              </a:rPr>
              <a:t>огляд</a:t>
            </a:r>
            <a:r>
              <a:rPr lang="ru-RU" sz="2000" b="1" i="1" dirty="0">
                <a:solidFill>
                  <a:srgbClr val="333333"/>
                </a:solidFill>
                <a:effectLst/>
                <a:latin typeface="Roboto" panose="02000000000000000000" pitchFamily="2" charset="0"/>
              </a:rPr>
              <a:t> </a:t>
            </a:r>
            <a:r>
              <a:rPr lang="ru-RU" sz="2000" b="1" i="1" dirty="0" err="1">
                <a:solidFill>
                  <a:srgbClr val="333333"/>
                </a:solidFill>
                <a:effectLst/>
                <a:latin typeface="Roboto" panose="02000000000000000000" pitchFamily="2" charset="0"/>
              </a:rPr>
              <a:t>змін</a:t>
            </a:r>
            <a:r>
              <a:rPr lang="ru-RU" sz="2000" b="1" i="1" dirty="0">
                <a:solidFill>
                  <a:srgbClr val="333333"/>
                </a:solidFill>
                <a:effectLst/>
                <a:latin typeface="Roboto" panose="02000000000000000000" pitchFamily="2" charset="0"/>
              </a:rPr>
              <a:t>:</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конкретизовано</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вимоги</a:t>
            </a:r>
            <a:r>
              <a:rPr lang="ru-RU" sz="2000" b="0" i="0" dirty="0">
                <a:solidFill>
                  <a:srgbClr val="333333"/>
                </a:solidFill>
                <a:effectLst/>
                <a:latin typeface="Roboto" panose="02000000000000000000" pitchFamily="2" charset="0"/>
              </a:rPr>
              <a:t> до </a:t>
            </a:r>
            <a:r>
              <a:rPr lang="ru-RU" sz="2000" b="0" i="0" dirty="0" err="1">
                <a:solidFill>
                  <a:srgbClr val="333333"/>
                </a:solidFill>
                <a:effectLst/>
                <a:latin typeface="Roboto" panose="02000000000000000000" pitchFamily="2" charset="0"/>
              </a:rPr>
              <a:t>присвоєння</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підтвердження</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педагогічних</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звань</a:t>
            </a:r>
            <a:r>
              <a:rPr lang="ru-RU" sz="2000" b="0" i="0" dirty="0">
                <a:solidFill>
                  <a:srgbClr val="333333"/>
                </a:solidFill>
                <a:effectLst/>
                <a:latin typeface="Roboto" panose="02000000000000000000" pitchFamily="2" charset="0"/>
              </a:rPr>
              <a:t>. </a:t>
            </a:r>
          </a:p>
          <a:p>
            <a:pPr algn="l"/>
            <a:r>
              <a:rPr lang="ru-RU" sz="2000" b="1" i="1" dirty="0">
                <a:solidFill>
                  <a:srgbClr val="333333"/>
                </a:solidFill>
                <a:effectLst/>
                <a:latin typeface="Roboto" panose="02000000000000000000" pitchFamily="2" charset="0"/>
              </a:rPr>
              <a:t>Нова </a:t>
            </a:r>
            <a:r>
              <a:rPr lang="ru-RU" sz="2000" b="1" i="1" dirty="0" err="1">
                <a:solidFill>
                  <a:srgbClr val="333333"/>
                </a:solidFill>
                <a:effectLst/>
                <a:latin typeface="Roboto" panose="02000000000000000000" pitchFamily="2" charset="0"/>
              </a:rPr>
              <a:t>редакція</a:t>
            </a:r>
            <a:r>
              <a:rPr lang="ru-RU" sz="2000" b="1" i="1" dirty="0">
                <a:solidFill>
                  <a:srgbClr val="333333"/>
                </a:solidFill>
                <a:effectLst/>
                <a:latin typeface="Roboto" panose="02000000000000000000" pitchFamily="2" charset="0"/>
              </a:rPr>
              <a:t>:</a:t>
            </a:r>
            <a:endParaRPr lang="ru-RU" sz="2000" b="0" i="0" dirty="0">
              <a:solidFill>
                <a:srgbClr val="333333"/>
              </a:solidFill>
              <a:effectLst/>
              <a:latin typeface="Roboto" panose="02000000000000000000" pitchFamily="2" charset="0"/>
            </a:endParaRPr>
          </a:p>
          <a:p>
            <a:pPr algn="l"/>
            <a:r>
              <a:rPr lang="ru-RU" sz="2000" b="0" i="0" dirty="0">
                <a:solidFill>
                  <a:srgbClr val="333333"/>
                </a:solidFill>
                <a:effectLst/>
                <a:latin typeface="Roboto" panose="02000000000000000000" pitchFamily="2" charset="0"/>
              </a:rPr>
              <a:t>У </a:t>
            </a:r>
            <a:r>
              <a:rPr lang="ru-RU" sz="2000" b="0" i="0" dirty="0" err="1">
                <a:solidFill>
                  <a:srgbClr val="333333"/>
                </a:solidFill>
                <a:effectLst/>
                <a:latin typeface="Roboto" panose="02000000000000000000" pitchFamily="2" charset="0"/>
              </a:rPr>
              <a:t>Положенні</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визначено</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такі</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вимоги</a:t>
            </a:r>
            <a:r>
              <a:rPr lang="ru-RU" sz="2000" b="0" i="0" dirty="0">
                <a:solidFill>
                  <a:srgbClr val="333333"/>
                </a:solidFill>
                <a:effectLst/>
                <a:latin typeface="Roboto" panose="02000000000000000000" pitchFamily="2" charset="0"/>
              </a:rPr>
              <a:t> до </a:t>
            </a:r>
            <a:r>
              <a:rPr lang="ru-RU" sz="2000" b="0" i="0" dirty="0" err="1">
                <a:solidFill>
                  <a:srgbClr val="333333"/>
                </a:solidFill>
                <a:effectLst/>
                <a:latin typeface="Roboto" panose="02000000000000000000" pitchFamily="2" charset="0"/>
              </a:rPr>
              <a:t>присвоєння</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підтвердження</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педагогічних</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звань</a:t>
            </a:r>
            <a:r>
              <a:rPr lang="ru-RU" sz="2000" b="0" i="0" dirty="0">
                <a:solidFill>
                  <a:srgbClr val="333333"/>
                </a:solidFill>
                <a:effectLst/>
                <a:latin typeface="Roboto" panose="02000000000000000000" pitchFamily="2" charset="0"/>
              </a:rPr>
              <a:t>: </a:t>
            </a:r>
          </a:p>
          <a:p>
            <a:pPr algn="l">
              <a:buFont typeface="Arial" panose="020B0604020202020204" pitchFamily="34" charset="0"/>
              <a:buChar char="•"/>
            </a:pPr>
            <a:r>
              <a:rPr lang="ru-RU" sz="2000" b="0" i="0" dirty="0">
                <a:solidFill>
                  <a:srgbClr val="333333"/>
                </a:solidFill>
                <a:effectLst/>
                <a:latin typeface="Roboto" panose="02000000000000000000" pitchFamily="2" charset="0"/>
              </a:rPr>
              <a:t>«</a:t>
            </a:r>
            <a:r>
              <a:rPr lang="ru-RU" sz="2000" b="0" i="0" dirty="0" err="1">
                <a:solidFill>
                  <a:srgbClr val="333333"/>
                </a:solidFill>
                <a:effectLst/>
                <a:latin typeface="Roboto" panose="02000000000000000000" pitchFamily="2" charset="0"/>
              </a:rPr>
              <a:t>Майстер</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виробничого</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навчання</a:t>
            </a:r>
            <a:r>
              <a:rPr lang="ru-RU" sz="2000" b="0" i="0" dirty="0">
                <a:solidFill>
                  <a:srgbClr val="333333"/>
                </a:solidFill>
                <a:effectLst/>
                <a:latin typeface="Roboto" panose="02000000000000000000" pitchFamily="2" charset="0"/>
              </a:rPr>
              <a:t> II </a:t>
            </a:r>
            <a:r>
              <a:rPr lang="ru-RU" sz="2000" b="0" i="0" dirty="0" err="1">
                <a:solidFill>
                  <a:srgbClr val="333333"/>
                </a:solidFill>
                <a:effectLst/>
                <a:latin typeface="Roboto" panose="02000000000000000000" pitchFamily="2" charset="0"/>
              </a:rPr>
              <a:t>категорії</a:t>
            </a:r>
            <a:r>
              <a:rPr lang="ru-RU" sz="2000" b="0" i="0" dirty="0">
                <a:solidFill>
                  <a:srgbClr val="333333"/>
                </a:solidFill>
                <a:effectLst/>
                <a:latin typeface="Roboto" panose="02000000000000000000" pitchFamily="2" charset="0"/>
              </a:rPr>
              <a:t>»;</a:t>
            </a:r>
          </a:p>
          <a:p>
            <a:pPr algn="l">
              <a:buFont typeface="Arial" panose="020B0604020202020204" pitchFamily="34" charset="0"/>
              <a:buChar char="•"/>
            </a:pPr>
            <a:r>
              <a:rPr lang="ru-RU" sz="2000" b="0" i="0" dirty="0">
                <a:solidFill>
                  <a:srgbClr val="333333"/>
                </a:solidFill>
                <a:effectLst/>
                <a:latin typeface="Roboto" panose="02000000000000000000" pitchFamily="2" charset="0"/>
              </a:rPr>
              <a:t>«</a:t>
            </a:r>
            <a:r>
              <a:rPr lang="ru-RU" sz="2000" b="0" i="0" dirty="0" err="1">
                <a:solidFill>
                  <a:srgbClr val="333333"/>
                </a:solidFill>
                <a:effectLst/>
                <a:latin typeface="Roboto" panose="02000000000000000000" pitchFamily="2" charset="0"/>
              </a:rPr>
              <a:t>Майстер</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виробничого</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навчання</a:t>
            </a:r>
            <a:r>
              <a:rPr lang="ru-RU" sz="2000" b="0" i="0" dirty="0">
                <a:solidFill>
                  <a:srgbClr val="333333"/>
                </a:solidFill>
                <a:effectLst/>
                <a:latin typeface="Roboto" panose="02000000000000000000" pitchFamily="2" charset="0"/>
              </a:rPr>
              <a:t> I </a:t>
            </a:r>
            <a:r>
              <a:rPr lang="ru-RU" sz="2000" b="0" i="0" dirty="0" err="1">
                <a:solidFill>
                  <a:srgbClr val="333333"/>
                </a:solidFill>
                <a:effectLst/>
                <a:latin typeface="Roboto" panose="02000000000000000000" pitchFamily="2" charset="0"/>
              </a:rPr>
              <a:t>категорії</a:t>
            </a:r>
            <a:r>
              <a:rPr lang="ru-RU" sz="2000" b="0" i="0" dirty="0">
                <a:solidFill>
                  <a:srgbClr val="333333"/>
                </a:solidFill>
                <a:effectLst/>
                <a:latin typeface="Roboto" panose="02000000000000000000" pitchFamily="2" charset="0"/>
              </a:rPr>
              <a:t>»;</a:t>
            </a:r>
          </a:p>
          <a:p>
            <a:pPr algn="l">
              <a:buFont typeface="Arial" panose="020B0604020202020204" pitchFamily="34" charset="0"/>
              <a:buChar char="•"/>
            </a:pPr>
            <a:r>
              <a:rPr lang="ru-RU" sz="2000" b="0" i="0" dirty="0">
                <a:solidFill>
                  <a:srgbClr val="333333"/>
                </a:solidFill>
                <a:effectLst/>
                <a:latin typeface="Roboto" panose="02000000000000000000" pitchFamily="2" charset="0"/>
              </a:rPr>
              <a:t>«Старший </a:t>
            </a:r>
            <a:r>
              <a:rPr lang="ru-RU" sz="2000" b="0" i="0" dirty="0" err="1">
                <a:solidFill>
                  <a:srgbClr val="333333"/>
                </a:solidFill>
                <a:effectLst/>
                <a:latin typeface="Roboto" panose="02000000000000000000" pitchFamily="2" charset="0"/>
              </a:rPr>
              <a:t>викладач</a:t>
            </a:r>
            <a:r>
              <a:rPr lang="ru-RU" sz="2000" b="0" i="0" dirty="0">
                <a:solidFill>
                  <a:srgbClr val="333333"/>
                </a:solidFill>
                <a:effectLst/>
                <a:latin typeface="Roboto" panose="02000000000000000000" pitchFamily="2" charset="0"/>
              </a:rPr>
              <a:t>», «старший учитель», «старший </a:t>
            </a:r>
            <a:r>
              <a:rPr lang="ru-RU" sz="2000" b="0" i="0" dirty="0" err="1">
                <a:solidFill>
                  <a:srgbClr val="333333"/>
                </a:solidFill>
                <a:effectLst/>
                <a:latin typeface="Roboto" panose="02000000000000000000" pitchFamily="2" charset="0"/>
              </a:rPr>
              <a:t>вихователь</a:t>
            </a:r>
            <a:r>
              <a:rPr lang="ru-RU" sz="2000" b="0" i="0" dirty="0">
                <a:solidFill>
                  <a:srgbClr val="333333"/>
                </a:solidFill>
                <a:effectLst/>
                <a:latin typeface="Roboto" panose="02000000000000000000" pitchFamily="2" charset="0"/>
              </a:rPr>
              <a:t>»; </a:t>
            </a:r>
          </a:p>
          <a:p>
            <a:pPr algn="l">
              <a:buFont typeface="Arial" panose="020B0604020202020204" pitchFamily="34" charset="0"/>
              <a:buChar char="•"/>
            </a:pPr>
            <a:r>
              <a:rPr lang="ru-RU" sz="2000" b="0" i="0" dirty="0">
                <a:solidFill>
                  <a:srgbClr val="333333"/>
                </a:solidFill>
                <a:effectLst/>
                <a:latin typeface="Roboto" panose="02000000000000000000" pitchFamily="2" charset="0"/>
              </a:rPr>
              <a:t>«</a:t>
            </a:r>
            <a:r>
              <a:rPr lang="ru-RU" sz="2000" b="0" i="0" dirty="0" err="1">
                <a:solidFill>
                  <a:srgbClr val="333333"/>
                </a:solidFill>
                <a:effectLst/>
                <a:latin typeface="Roboto" panose="02000000000000000000" pitchFamily="2" charset="0"/>
              </a:rPr>
              <a:t>Викладач</a:t>
            </a:r>
            <a:r>
              <a:rPr lang="ru-RU" sz="2000" b="0" i="0" dirty="0">
                <a:solidFill>
                  <a:srgbClr val="333333"/>
                </a:solidFill>
                <a:effectLst/>
                <a:latin typeface="Roboto" panose="02000000000000000000" pitchFamily="2" charset="0"/>
              </a:rPr>
              <a:t>-методист», «учитель-методист», «</a:t>
            </a:r>
            <a:r>
              <a:rPr lang="ru-RU" sz="2000" b="0" i="0" dirty="0" err="1">
                <a:solidFill>
                  <a:srgbClr val="333333"/>
                </a:solidFill>
                <a:effectLst/>
                <a:latin typeface="Roboto" panose="02000000000000000000" pitchFamily="2" charset="0"/>
              </a:rPr>
              <a:t>вихователь</a:t>
            </a:r>
            <a:r>
              <a:rPr lang="ru-RU" sz="2000" b="0" i="0" dirty="0">
                <a:solidFill>
                  <a:srgbClr val="333333"/>
                </a:solidFill>
                <a:effectLst/>
                <a:latin typeface="Roboto" panose="02000000000000000000" pitchFamily="2" charset="0"/>
              </a:rPr>
              <a:t>-методист», «педагог-</a:t>
            </a:r>
            <a:r>
              <a:rPr lang="ru-RU" sz="2000" b="0" i="0" dirty="0" err="1">
                <a:solidFill>
                  <a:srgbClr val="333333"/>
                </a:solidFill>
                <a:effectLst/>
                <a:latin typeface="Roboto" panose="02000000000000000000" pitchFamily="2" charset="0"/>
              </a:rPr>
              <a:t>організатор</a:t>
            </a:r>
            <a:r>
              <a:rPr lang="ru-RU" sz="2000" b="0" i="0" dirty="0">
                <a:solidFill>
                  <a:srgbClr val="333333"/>
                </a:solidFill>
                <a:effectLst/>
                <a:latin typeface="Roboto" panose="02000000000000000000" pitchFamily="2" charset="0"/>
              </a:rPr>
              <a:t>-методист», «</a:t>
            </a:r>
            <a:r>
              <a:rPr lang="ru-RU" sz="2000" b="0" i="0" dirty="0" err="1">
                <a:solidFill>
                  <a:srgbClr val="333333"/>
                </a:solidFill>
                <a:effectLst/>
                <a:latin typeface="Roboto" panose="02000000000000000000" pitchFamily="2" charset="0"/>
              </a:rPr>
              <a:t>практичний</a:t>
            </a:r>
            <a:r>
              <a:rPr lang="ru-RU" sz="2000" b="0" i="0" dirty="0">
                <a:solidFill>
                  <a:srgbClr val="333333"/>
                </a:solidFill>
                <a:effectLst/>
                <a:latin typeface="Roboto" panose="02000000000000000000" pitchFamily="2" charset="0"/>
              </a:rPr>
              <a:t> психолог - методист», «</a:t>
            </a:r>
            <a:r>
              <a:rPr lang="ru-RU" sz="2000" b="0" i="0" dirty="0" err="1">
                <a:solidFill>
                  <a:srgbClr val="333333"/>
                </a:solidFill>
                <a:effectLst/>
                <a:latin typeface="Roboto" panose="02000000000000000000" pitchFamily="2" charset="0"/>
              </a:rPr>
              <a:t>керівник</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гуртка</a:t>
            </a:r>
            <a:r>
              <a:rPr lang="ru-RU" sz="2000" b="0" i="0" dirty="0">
                <a:solidFill>
                  <a:srgbClr val="333333"/>
                </a:solidFill>
                <a:effectLst/>
                <a:latin typeface="Roboto" panose="02000000000000000000" pitchFamily="2" charset="0"/>
              </a:rPr>
              <a:t> - методист», «старший </a:t>
            </a:r>
            <a:r>
              <a:rPr lang="ru-RU" sz="2000" b="0" i="0" dirty="0" err="1">
                <a:solidFill>
                  <a:srgbClr val="333333"/>
                </a:solidFill>
                <a:effectLst/>
                <a:latin typeface="Roboto" panose="02000000000000000000" pitchFamily="2" charset="0"/>
              </a:rPr>
              <a:t>вожатий</a:t>
            </a:r>
            <a:r>
              <a:rPr lang="ru-RU" sz="2000" b="0" i="0" dirty="0">
                <a:solidFill>
                  <a:srgbClr val="333333"/>
                </a:solidFill>
                <a:effectLst/>
                <a:latin typeface="Roboto" panose="02000000000000000000" pitchFamily="2" charset="0"/>
              </a:rPr>
              <a:t> - методист»;</a:t>
            </a:r>
          </a:p>
          <a:p>
            <a:pPr algn="l">
              <a:buFont typeface="Arial" panose="020B0604020202020204" pitchFamily="34" charset="0"/>
              <a:buChar char="•"/>
            </a:pPr>
            <a:r>
              <a:rPr lang="ru-RU" sz="2000" b="0" i="0" dirty="0">
                <a:solidFill>
                  <a:srgbClr val="333333"/>
                </a:solidFill>
                <a:effectLst/>
                <a:latin typeface="Roboto" panose="02000000000000000000" pitchFamily="2" charset="0"/>
              </a:rPr>
              <a:t>«Старший </a:t>
            </a:r>
            <a:r>
              <a:rPr lang="ru-RU" sz="2000" b="0" i="0" dirty="0" err="1">
                <a:solidFill>
                  <a:srgbClr val="333333"/>
                </a:solidFill>
                <a:effectLst/>
                <a:latin typeface="Roboto" panose="02000000000000000000" pitchFamily="2" charset="0"/>
              </a:rPr>
              <a:t>вихователь</a:t>
            </a:r>
            <a:r>
              <a:rPr lang="ru-RU" sz="2000" b="0" i="0" dirty="0">
                <a:solidFill>
                  <a:srgbClr val="333333"/>
                </a:solidFill>
                <a:effectLst/>
                <a:latin typeface="Roboto" panose="02000000000000000000" pitchFamily="2" charset="0"/>
              </a:rPr>
              <a:t>»;</a:t>
            </a:r>
          </a:p>
          <a:p>
            <a:pPr algn="l">
              <a:buFont typeface="Arial" panose="020B0604020202020204" pitchFamily="34" charset="0"/>
              <a:buChar char="•"/>
            </a:pPr>
            <a:r>
              <a:rPr lang="ru-RU" sz="2000" b="0" i="0" dirty="0">
                <a:solidFill>
                  <a:srgbClr val="333333"/>
                </a:solidFill>
                <a:effectLst/>
                <a:latin typeface="Roboto" panose="02000000000000000000" pitchFamily="2" charset="0"/>
              </a:rPr>
              <a:t>«</a:t>
            </a:r>
            <a:r>
              <a:rPr lang="ru-RU" sz="2000" b="0" i="0" dirty="0" err="1">
                <a:solidFill>
                  <a:srgbClr val="333333"/>
                </a:solidFill>
                <a:effectLst/>
                <a:latin typeface="Roboto" panose="02000000000000000000" pitchFamily="2" charset="0"/>
              </a:rPr>
              <a:t>Вихователь</a:t>
            </a:r>
            <a:r>
              <a:rPr lang="ru-RU" sz="2000" b="0" i="0" dirty="0">
                <a:solidFill>
                  <a:srgbClr val="333333"/>
                </a:solidFill>
                <a:effectLst/>
                <a:latin typeface="Roboto" panose="02000000000000000000" pitchFamily="2" charset="0"/>
              </a:rPr>
              <a:t>-методист»;</a:t>
            </a:r>
          </a:p>
          <a:p>
            <a:pPr algn="l">
              <a:buFont typeface="Arial" panose="020B0604020202020204" pitchFamily="34" charset="0"/>
              <a:buChar char="•"/>
            </a:pPr>
            <a:r>
              <a:rPr lang="ru-RU" sz="2000" b="0" i="0" dirty="0">
                <a:solidFill>
                  <a:srgbClr val="333333"/>
                </a:solidFill>
                <a:effectLst/>
                <a:latin typeface="Roboto" panose="02000000000000000000" pitchFamily="2" charset="0"/>
              </a:rPr>
              <a:t>«</a:t>
            </a:r>
            <a:r>
              <a:rPr lang="ru-RU" sz="2000" b="0" i="0" dirty="0" err="1">
                <a:solidFill>
                  <a:srgbClr val="333333"/>
                </a:solidFill>
                <a:effectLst/>
                <a:latin typeface="Roboto" panose="02000000000000000000" pitchFamily="2" charset="0"/>
              </a:rPr>
              <a:t>Керівник</a:t>
            </a:r>
            <a:r>
              <a:rPr lang="ru-RU" sz="2000" b="0" i="0" dirty="0">
                <a:solidFill>
                  <a:srgbClr val="333333"/>
                </a:solidFill>
                <a:effectLst/>
                <a:latin typeface="Roboto" panose="02000000000000000000" pitchFamily="2" charset="0"/>
              </a:rPr>
              <a:t> </a:t>
            </a:r>
            <a:r>
              <a:rPr lang="ru-RU" sz="2000" b="0" i="0" dirty="0" err="1">
                <a:solidFill>
                  <a:srgbClr val="333333"/>
                </a:solidFill>
                <a:effectLst/>
                <a:latin typeface="Roboto" panose="02000000000000000000" pitchFamily="2" charset="0"/>
              </a:rPr>
              <a:t>гуртка</a:t>
            </a:r>
            <a:r>
              <a:rPr lang="ru-RU" sz="2000" b="0" i="0" dirty="0">
                <a:solidFill>
                  <a:srgbClr val="333333"/>
                </a:solidFill>
                <a:effectLst/>
                <a:latin typeface="Roboto" panose="02000000000000000000" pitchFamily="2" charset="0"/>
              </a:rPr>
              <a:t> – методист».</a:t>
            </a:r>
          </a:p>
          <a:p>
            <a:pPr algn="l"/>
            <a:r>
              <a:rPr lang="ru-RU" sz="2000" b="0" i="0" dirty="0" err="1">
                <a:solidFill>
                  <a:srgbClr val="FF0000"/>
                </a:solidFill>
                <a:effectLst/>
                <a:latin typeface="Roboto" panose="02000000000000000000" pitchFamily="2" charset="0"/>
              </a:rPr>
              <a:t>Кваліфікаційні</a:t>
            </a:r>
            <a:r>
              <a:rPr lang="ru-RU" sz="2000" b="0" i="0" dirty="0">
                <a:solidFill>
                  <a:srgbClr val="FF0000"/>
                </a:solidFill>
                <a:effectLst/>
                <a:latin typeface="Roboto" panose="02000000000000000000" pitchFamily="2" charset="0"/>
              </a:rPr>
              <a:t> </a:t>
            </a:r>
            <a:r>
              <a:rPr lang="ru-RU" sz="2000" b="0" i="0" dirty="0" err="1">
                <a:solidFill>
                  <a:srgbClr val="FF0000"/>
                </a:solidFill>
                <a:effectLst/>
                <a:latin typeface="Roboto" panose="02000000000000000000" pitchFamily="2" charset="0"/>
              </a:rPr>
              <a:t>категорії</a:t>
            </a:r>
            <a:r>
              <a:rPr lang="ru-RU" sz="2000" b="0" i="0" dirty="0">
                <a:solidFill>
                  <a:srgbClr val="FF0000"/>
                </a:solidFill>
                <a:effectLst/>
                <a:latin typeface="Roboto" panose="02000000000000000000" pitchFamily="2" charset="0"/>
              </a:rPr>
              <a:t> та </a:t>
            </a:r>
            <a:r>
              <a:rPr lang="ru-RU" sz="2000" b="0" i="0" dirty="0" err="1">
                <a:solidFill>
                  <a:srgbClr val="FF0000"/>
                </a:solidFill>
                <a:effectLst/>
                <a:latin typeface="Roboto" panose="02000000000000000000" pitchFamily="2" charset="0"/>
              </a:rPr>
              <a:t>педагогічні</a:t>
            </a:r>
            <a:r>
              <a:rPr lang="ru-RU" sz="2000" b="0" i="0" dirty="0">
                <a:solidFill>
                  <a:srgbClr val="FF0000"/>
                </a:solidFill>
                <a:effectLst/>
                <a:latin typeface="Roboto" panose="02000000000000000000" pitchFamily="2" charset="0"/>
              </a:rPr>
              <a:t> </a:t>
            </a:r>
            <a:r>
              <a:rPr lang="ru-RU" sz="2000" b="0" i="0" dirty="0" err="1">
                <a:solidFill>
                  <a:srgbClr val="FF0000"/>
                </a:solidFill>
                <a:effectLst/>
                <a:latin typeface="Roboto" panose="02000000000000000000" pitchFamily="2" charset="0"/>
              </a:rPr>
              <a:t>звання</a:t>
            </a:r>
            <a:r>
              <a:rPr lang="ru-RU" sz="2000" b="0" i="0" dirty="0">
                <a:solidFill>
                  <a:srgbClr val="FF0000"/>
                </a:solidFill>
                <a:effectLst/>
                <a:latin typeface="Roboto" panose="02000000000000000000" pitchFamily="2" charset="0"/>
              </a:rPr>
              <a:t> </a:t>
            </a:r>
            <a:r>
              <a:rPr lang="ru-RU" sz="2000" b="0" i="0" dirty="0" err="1">
                <a:solidFill>
                  <a:srgbClr val="FF0000"/>
                </a:solidFill>
                <a:effectLst/>
                <a:latin typeface="Roboto" panose="02000000000000000000" pitchFamily="2" charset="0"/>
              </a:rPr>
              <a:t>присвоюються</a:t>
            </a:r>
            <a:r>
              <a:rPr lang="ru-RU" sz="2000" b="0" i="0" dirty="0">
                <a:solidFill>
                  <a:srgbClr val="FF0000"/>
                </a:solidFill>
                <a:effectLst/>
                <a:latin typeface="Roboto" panose="02000000000000000000" pitchFamily="2" charset="0"/>
              </a:rPr>
              <a:t> за результатами </a:t>
            </a:r>
            <a:r>
              <a:rPr lang="ru-RU" sz="2000" b="0" i="0" dirty="0" err="1">
                <a:solidFill>
                  <a:srgbClr val="FF0000"/>
                </a:solidFill>
                <a:effectLst/>
                <a:latin typeface="Roboto" panose="02000000000000000000" pitchFamily="2" charset="0"/>
              </a:rPr>
              <a:t>атестації</a:t>
            </a:r>
            <a:r>
              <a:rPr lang="ru-RU" sz="2000" b="0" i="0" dirty="0">
                <a:solidFill>
                  <a:srgbClr val="FF0000"/>
                </a:solidFill>
                <a:effectLst/>
                <a:latin typeface="Roboto" panose="02000000000000000000" pitchFamily="2" charset="0"/>
              </a:rPr>
              <a:t> як правило </a:t>
            </a:r>
            <a:r>
              <a:rPr lang="ru-RU" sz="2000" b="0" i="0" dirty="0" err="1">
                <a:solidFill>
                  <a:srgbClr val="FF0000"/>
                </a:solidFill>
                <a:effectLst/>
                <a:latin typeface="Roboto" panose="02000000000000000000" pitchFamily="2" charset="0"/>
              </a:rPr>
              <a:t>послідовно</a:t>
            </a:r>
            <a:r>
              <a:rPr lang="ru-RU" sz="2000" b="0" i="0" dirty="0">
                <a:solidFill>
                  <a:srgbClr val="FF0000"/>
                </a:solidFill>
                <a:effectLst/>
                <a:latin typeface="Roboto" panose="02000000000000000000" pitchFamily="2" charset="0"/>
              </a:rPr>
              <a:t>.</a:t>
            </a:r>
          </a:p>
        </p:txBody>
      </p:sp>
    </p:spTree>
    <p:extLst>
      <p:ext uri="{BB962C8B-B14F-4D97-AF65-F5344CB8AC3E}">
        <p14:creationId xmlns:p14="http://schemas.microsoft.com/office/powerpoint/2010/main" val="4042014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3087D8-313D-4798-A494-08A828D88162}"/>
              </a:ext>
            </a:extLst>
          </p:cNvPr>
          <p:cNvSpPr txBox="1"/>
          <p:nvPr/>
        </p:nvSpPr>
        <p:spPr>
          <a:xfrm>
            <a:off x="3564355" y="453008"/>
            <a:ext cx="6093994" cy="400110"/>
          </a:xfrm>
          <a:prstGeom prst="rect">
            <a:avLst/>
          </a:prstGeom>
          <a:noFill/>
        </p:spPr>
        <p:txBody>
          <a:bodyPr wrap="square">
            <a:spAutoFit/>
          </a:bodyPr>
          <a:lstStyle/>
          <a:p>
            <a:pPr algn="l"/>
            <a:r>
              <a:rPr lang="uk-UA" sz="2000" b="1" i="0" dirty="0">
                <a:solidFill>
                  <a:srgbClr val="333333"/>
                </a:solidFill>
                <a:effectLst/>
                <a:latin typeface="Roboto" panose="02000000000000000000" pitchFamily="2" charset="0"/>
              </a:rPr>
              <a:t>Рівні атестаційних комісій</a:t>
            </a:r>
          </a:p>
        </p:txBody>
      </p:sp>
      <p:sp>
        <p:nvSpPr>
          <p:cNvPr id="5" name="TextBox 4">
            <a:extLst>
              <a:ext uri="{FF2B5EF4-FFF2-40B4-BE49-F238E27FC236}">
                <a16:creationId xmlns:a16="http://schemas.microsoft.com/office/drawing/2014/main" id="{40AF15F5-EFB0-4847-AC01-47D79FF955F0}"/>
              </a:ext>
            </a:extLst>
          </p:cNvPr>
          <p:cNvSpPr txBox="1"/>
          <p:nvPr/>
        </p:nvSpPr>
        <p:spPr>
          <a:xfrm>
            <a:off x="412080" y="1042010"/>
            <a:ext cx="10620877" cy="923330"/>
          </a:xfrm>
          <a:prstGeom prst="rect">
            <a:avLst/>
          </a:prstGeom>
          <a:noFill/>
        </p:spPr>
        <p:txBody>
          <a:bodyPr wrap="square">
            <a:spAutoFit/>
          </a:bodyPr>
          <a:lstStyle/>
          <a:p>
            <a:r>
              <a:rPr lang="uk-UA" b="1" i="0" dirty="0">
                <a:solidFill>
                  <a:srgbClr val="333333"/>
                </a:solidFill>
                <a:effectLst/>
                <a:latin typeface="Roboto" panose="02000000000000000000" pitchFamily="2" charset="0"/>
              </a:rPr>
              <a:t>Атестаційна комісія </a:t>
            </a:r>
            <a:r>
              <a:rPr lang="en-US" b="1" i="0" dirty="0">
                <a:solidFill>
                  <a:srgbClr val="333333"/>
                </a:solidFill>
                <a:effectLst/>
                <a:latin typeface="Roboto" panose="02000000000000000000" pitchFamily="2" charset="0"/>
              </a:rPr>
              <a:t>I </a:t>
            </a:r>
            <a:r>
              <a:rPr lang="uk-UA" b="1" i="0" dirty="0">
                <a:solidFill>
                  <a:srgbClr val="333333"/>
                </a:solidFill>
                <a:effectLst/>
                <a:latin typeface="Roboto" panose="02000000000000000000" pitchFamily="2" charset="0"/>
              </a:rPr>
              <a:t>рівня</a:t>
            </a:r>
            <a:r>
              <a:rPr lang="uk-UA" b="0" i="0" dirty="0">
                <a:solidFill>
                  <a:srgbClr val="333333"/>
                </a:solidFill>
                <a:effectLst/>
                <a:latin typeface="Roboto" panose="02000000000000000000" pitchFamily="2" charset="0"/>
              </a:rPr>
              <a:t> (створюється в закладах освіти, відокремлених структурних підрозділах, у яких працює </a:t>
            </a:r>
            <a:r>
              <a:rPr lang="uk-UA" b="1" i="0" dirty="0">
                <a:solidFill>
                  <a:srgbClr val="333333"/>
                </a:solidFill>
                <a:effectLst/>
                <a:latin typeface="Roboto" panose="02000000000000000000" pitchFamily="2" charset="0"/>
              </a:rPr>
              <a:t>15 та більше педагогічних працівників</a:t>
            </a:r>
            <a:r>
              <a:rPr lang="uk-UA" b="0" i="0" dirty="0">
                <a:solidFill>
                  <a:srgbClr val="333333"/>
                </a:solidFill>
                <a:effectLst/>
                <a:latin typeface="Roboto" panose="02000000000000000000" pitchFamily="2" charset="0"/>
              </a:rPr>
              <a:t>) – атестує педагогічних працівників (крім керівників) закладу освіти.</a:t>
            </a:r>
            <a:endParaRPr lang="uk-UA" dirty="0"/>
          </a:p>
        </p:txBody>
      </p:sp>
      <p:sp>
        <p:nvSpPr>
          <p:cNvPr id="7" name="TextBox 6">
            <a:extLst>
              <a:ext uri="{FF2B5EF4-FFF2-40B4-BE49-F238E27FC236}">
                <a16:creationId xmlns:a16="http://schemas.microsoft.com/office/drawing/2014/main" id="{2A918568-A735-4E8D-A369-92C0992D8009}"/>
              </a:ext>
            </a:extLst>
          </p:cNvPr>
          <p:cNvSpPr txBox="1"/>
          <p:nvPr/>
        </p:nvSpPr>
        <p:spPr>
          <a:xfrm>
            <a:off x="4683291" y="2154232"/>
            <a:ext cx="6093994" cy="1477328"/>
          </a:xfrm>
          <a:prstGeom prst="rect">
            <a:avLst/>
          </a:prstGeom>
          <a:noFill/>
        </p:spPr>
        <p:txBody>
          <a:bodyPr wrap="square">
            <a:spAutoFit/>
          </a:bodyPr>
          <a:lstStyle/>
          <a:p>
            <a:pPr algn="l">
              <a:buFont typeface="Arial" panose="020B0604020202020204" pitchFamily="34" charset="0"/>
              <a:buChar char="•"/>
            </a:pPr>
            <a:r>
              <a:rPr lang="uk-UA" b="0" i="0" dirty="0">
                <a:solidFill>
                  <a:srgbClr val="333333"/>
                </a:solidFill>
                <a:effectLst/>
                <a:latin typeface="Roboto" panose="02000000000000000000" pitchFamily="2" charset="0"/>
              </a:rPr>
              <a:t>Атестація педпрацівників філій закладів загальної середньої освіти, зокрема й завідувача та його заступника, здійснюється в закладі загальної середньої освіти, який є юридичною особою, що створила філію.</a:t>
            </a:r>
          </a:p>
        </p:txBody>
      </p:sp>
    </p:spTree>
    <p:extLst>
      <p:ext uri="{BB962C8B-B14F-4D97-AF65-F5344CB8AC3E}">
        <p14:creationId xmlns:p14="http://schemas.microsoft.com/office/powerpoint/2010/main" val="2388538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5773E5-A54A-43D2-B08C-7ED4820AC26B}"/>
              </a:ext>
            </a:extLst>
          </p:cNvPr>
          <p:cNvSpPr txBox="1"/>
          <p:nvPr/>
        </p:nvSpPr>
        <p:spPr>
          <a:xfrm>
            <a:off x="577516" y="612845"/>
            <a:ext cx="11381873" cy="5078092"/>
          </a:xfrm>
          <a:prstGeom prst="rect">
            <a:avLst/>
          </a:prstGeom>
          <a:noFill/>
        </p:spPr>
        <p:txBody>
          <a:bodyPr wrap="square">
            <a:spAutoFit/>
          </a:bodyPr>
          <a:lstStyle/>
          <a:p>
            <a:pPr algn="l" rtl="0" fontAlgn="base" latinLnBrk="0"/>
            <a:r>
              <a:rPr lang="uk-UA" sz="2400" b="1" i="0" dirty="0">
                <a:solidFill>
                  <a:srgbClr val="FF0000"/>
                </a:solidFill>
                <a:effectLst/>
                <a:latin typeface="innerspace"/>
              </a:rPr>
              <a:t>Що змінено:</a:t>
            </a:r>
          </a:p>
          <a:p>
            <a:pPr algn="l" rtl="0" fontAlgn="base" latinLnBrk="0">
              <a:lnSpc>
                <a:spcPct val="150000"/>
              </a:lnSpc>
              <a:buFont typeface="Arial" panose="020B0604020202020204" pitchFamily="34" charset="0"/>
              <a:buChar char="•"/>
            </a:pPr>
            <a:r>
              <a:rPr lang="uk-UA" b="0" i="0" dirty="0">
                <a:solidFill>
                  <a:srgbClr val="333333"/>
                </a:solidFill>
                <a:effectLst/>
                <a:latin typeface="innerspace"/>
              </a:rPr>
              <a:t>Урегульовано питання присвоєння </a:t>
            </a:r>
            <a:r>
              <a:rPr lang="uk-UA" b="0" i="0" dirty="0">
                <a:solidFill>
                  <a:srgbClr val="FF0000"/>
                </a:solidFill>
                <a:effectLst/>
                <a:latin typeface="innerspace"/>
              </a:rPr>
              <a:t>педагогічних звань і кваліфікаційних категорій </a:t>
            </a:r>
            <a:r>
              <a:rPr lang="uk-UA" b="0" i="0" dirty="0">
                <a:solidFill>
                  <a:srgbClr val="333333"/>
                </a:solidFill>
                <a:effectLst/>
                <a:latin typeface="innerspace"/>
              </a:rPr>
              <a:t>учителям, які не мають вищої освіти.</a:t>
            </a:r>
          </a:p>
          <a:p>
            <a:pPr algn="l" rtl="0" fontAlgn="base" latinLnBrk="0">
              <a:lnSpc>
                <a:spcPct val="150000"/>
              </a:lnSpc>
              <a:buFont typeface="Arial" panose="020B0604020202020204" pitchFamily="34" charset="0"/>
              <a:buChar char="•"/>
            </a:pPr>
            <a:r>
              <a:rPr lang="uk-UA" b="0" i="0" dirty="0">
                <a:solidFill>
                  <a:srgbClr val="333333"/>
                </a:solidFill>
                <a:effectLst/>
                <a:latin typeface="innerspace"/>
              </a:rPr>
              <a:t>Визначено, що за педагогами, які переходять на роботу в інші заклади освіти на ті ж посади або переривають свою роботу, </a:t>
            </a:r>
            <a:r>
              <a:rPr lang="uk-UA" b="0" i="0" u="sng" dirty="0">
                <a:solidFill>
                  <a:srgbClr val="FF0000"/>
                </a:solidFill>
                <a:effectLst/>
                <a:latin typeface="innerspace"/>
              </a:rPr>
              <a:t>зберігаються педагогічні звання і кваліфікаційні категорії до наступної атестації</a:t>
            </a:r>
            <a:r>
              <a:rPr lang="uk-UA" b="0" i="0" dirty="0">
                <a:solidFill>
                  <a:srgbClr val="333333"/>
                </a:solidFill>
                <a:effectLst/>
                <a:latin typeface="innerspace"/>
              </a:rPr>
              <a:t>.</a:t>
            </a:r>
          </a:p>
          <a:p>
            <a:pPr algn="l" rtl="0" fontAlgn="base" latinLnBrk="0">
              <a:lnSpc>
                <a:spcPct val="150000"/>
              </a:lnSpc>
              <a:buFont typeface="Arial" panose="020B0604020202020204" pitchFamily="34" charset="0"/>
              <a:buChar char="•"/>
            </a:pPr>
            <a:r>
              <a:rPr lang="uk-UA" b="0" i="0" dirty="0">
                <a:solidFill>
                  <a:srgbClr val="333333"/>
                </a:solidFill>
                <a:effectLst/>
                <a:latin typeface="innerspace"/>
              </a:rPr>
              <a:t>Удосконалено порядок  створення атестаційних комісій та визначено перелік </a:t>
            </a:r>
            <a:r>
              <a:rPr lang="uk-UA" b="0" i="0" dirty="0" err="1">
                <a:solidFill>
                  <a:srgbClr val="333333"/>
                </a:solidFill>
                <a:effectLst/>
                <a:latin typeface="innerspace"/>
              </a:rPr>
              <a:t>субʼєктів</a:t>
            </a:r>
            <a:r>
              <a:rPr lang="uk-UA" b="0" i="0" dirty="0">
                <a:solidFill>
                  <a:srgbClr val="333333"/>
                </a:solidFill>
                <a:effectLst/>
                <a:latin typeface="innerspace"/>
              </a:rPr>
              <a:t>, які їх можуть створювати. Зокрема, передбачено можливість створення атестаційних комісій  приватними закладами освіти та/або їхніми засновниками.</a:t>
            </a:r>
          </a:p>
          <a:p>
            <a:pPr algn="l" rtl="0" fontAlgn="base" latinLnBrk="0">
              <a:lnSpc>
                <a:spcPct val="150000"/>
              </a:lnSpc>
              <a:buFont typeface="Arial" panose="020B0604020202020204" pitchFamily="34" charset="0"/>
              <a:buChar char="•"/>
            </a:pPr>
            <a:r>
              <a:rPr lang="uk-UA" b="0" i="0" dirty="0">
                <a:solidFill>
                  <a:srgbClr val="333333"/>
                </a:solidFill>
                <a:effectLst/>
                <a:latin typeface="innerspace"/>
              </a:rPr>
              <a:t>Урегульовано присвоєння педагогічних звань </a:t>
            </a:r>
            <a:r>
              <a:rPr lang="uk-UA" b="0" i="0" dirty="0">
                <a:solidFill>
                  <a:srgbClr val="FF0000"/>
                </a:solidFill>
                <a:effectLst/>
                <a:latin typeface="innerspace"/>
              </a:rPr>
              <a:t>«старший викладач», «старший учитель» і «старший вихователь</a:t>
            </a:r>
            <a:r>
              <a:rPr lang="uk-UA" b="0" i="0" dirty="0">
                <a:solidFill>
                  <a:srgbClr val="333333"/>
                </a:solidFill>
                <a:effectLst/>
                <a:latin typeface="innerspace"/>
              </a:rPr>
              <a:t>».</a:t>
            </a:r>
          </a:p>
          <a:p>
            <a:pPr algn="l" rtl="0" fontAlgn="base" latinLnBrk="0">
              <a:lnSpc>
                <a:spcPct val="150000"/>
              </a:lnSpc>
              <a:buFont typeface="Arial" panose="020B0604020202020204" pitchFamily="34" charset="0"/>
              <a:buChar char="•"/>
            </a:pPr>
            <a:r>
              <a:rPr lang="uk-UA" b="0" i="0" dirty="0">
                <a:solidFill>
                  <a:srgbClr val="333333"/>
                </a:solidFill>
                <a:effectLst/>
                <a:latin typeface="innerspace"/>
              </a:rPr>
              <a:t> Їх присвоюють педагогам, яким за результатами попередньої атестації присвоєно (підтверджено) кваліфікаційну категорію </a:t>
            </a:r>
            <a:r>
              <a:rPr lang="uk-UA" b="0" i="0" dirty="0">
                <a:solidFill>
                  <a:srgbClr val="FF0000"/>
                </a:solidFill>
                <a:effectLst/>
                <a:latin typeface="innerspace"/>
              </a:rPr>
              <a:t>не нижче ніж «спеціаліст другої категорії</a:t>
            </a:r>
            <a:r>
              <a:rPr lang="uk-UA" b="0" i="0" dirty="0">
                <a:solidFill>
                  <a:srgbClr val="333333"/>
                </a:solidFill>
                <a:effectLst/>
                <a:latin typeface="innerspace"/>
              </a:rPr>
              <a:t>» (або встановлений відповідний тарифний розряд) та стаж роботи яких понад 3 роки.</a:t>
            </a:r>
          </a:p>
        </p:txBody>
      </p:sp>
    </p:spTree>
    <p:extLst>
      <p:ext uri="{BB962C8B-B14F-4D97-AF65-F5344CB8AC3E}">
        <p14:creationId xmlns:p14="http://schemas.microsoft.com/office/powerpoint/2010/main" val="158962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F11C41-1F2B-4FC5-B7E2-728DDACF5E16}"/>
              </a:ext>
            </a:extLst>
          </p:cNvPr>
          <p:cNvSpPr txBox="1"/>
          <p:nvPr/>
        </p:nvSpPr>
        <p:spPr>
          <a:xfrm>
            <a:off x="673769" y="451373"/>
            <a:ext cx="10948736" cy="4832092"/>
          </a:xfrm>
          <a:prstGeom prst="rect">
            <a:avLst/>
          </a:prstGeom>
          <a:noFill/>
        </p:spPr>
        <p:txBody>
          <a:bodyPr wrap="square">
            <a:spAutoFit/>
          </a:bodyPr>
          <a:lstStyle/>
          <a:p>
            <a:pPr algn="l"/>
            <a:r>
              <a:rPr lang="uk-UA" sz="2800" b="0" i="0" dirty="0">
                <a:solidFill>
                  <a:srgbClr val="FF0000"/>
                </a:solidFill>
                <a:effectLst/>
                <a:latin typeface="Roboto" panose="02000000000000000000" pitchFamily="2" charset="0"/>
              </a:rPr>
              <a:t>За результатами атестації педагогічного працівника, незалежно </a:t>
            </a:r>
            <a:r>
              <a:rPr lang="uk-UA" sz="2800" b="0" i="0" dirty="0">
                <a:solidFill>
                  <a:srgbClr val="333333"/>
                </a:solidFill>
                <a:effectLst/>
                <a:latin typeface="Roboto" panose="02000000000000000000" pitchFamily="2" charset="0"/>
              </a:rPr>
              <a:t>від обсягу його педагогічного навантаження атестаційними комісіями (</a:t>
            </a:r>
            <a:r>
              <a:rPr lang="en-US" sz="2800" b="0" i="0" u="sng" dirty="0">
                <a:solidFill>
                  <a:srgbClr val="FF0000"/>
                </a:solidFill>
                <a:effectLst/>
                <a:latin typeface="Roboto" panose="02000000000000000000" pitchFamily="2" charset="0"/>
              </a:rPr>
              <a:t>I </a:t>
            </a:r>
            <a:r>
              <a:rPr lang="uk-UA" sz="2800" b="0" i="0" u="sng" dirty="0">
                <a:solidFill>
                  <a:srgbClr val="FF0000"/>
                </a:solidFill>
                <a:effectLst/>
                <a:latin typeface="Roboto" panose="02000000000000000000" pitchFamily="2" charset="0"/>
              </a:rPr>
              <a:t>рівня - не пізніше ніж 01 квітня</a:t>
            </a:r>
            <a:r>
              <a:rPr lang="uk-UA" sz="2800" b="0" i="0" dirty="0">
                <a:solidFill>
                  <a:srgbClr val="333333"/>
                </a:solidFill>
                <a:effectLst/>
                <a:latin typeface="Roboto" panose="02000000000000000000" pitchFamily="2" charset="0"/>
              </a:rPr>
              <a:t>, </a:t>
            </a:r>
            <a:r>
              <a:rPr lang="en-US" sz="2800" b="0" i="0" dirty="0">
                <a:solidFill>
                  <a:srgbClr val="333333"/>
                </a:solidFill>
                <a:effectLst/>
                <a:latin typeface="Roboto" panose="02000000000000000000" pitchFamily="2" charset="0"/>
              </a:rPr>
              <a:t>II </a:t>
            </a:r>
            <a:r>
              <a:rPr lang="uk-UA" sz="2800" b="0" i="0" dirty="0">
                <a:solidFill>
                  <a:srgbClr val="333333"/>
                </a:solidFill>
                <a:effectLst/>
                <a:latin typeface="Roboto" panose="02000000000000000000" pitchFamily="2" charset="0"/>
              </a:rPr>
              <a:t>та </a:t>
            </a:r>
            <a:r>
              <a:rPr lang="en-US" sz="2800" b="0" i="0" dirty="0">
                <a:solidFill>
                  <a:srgbClr val="333333"/>
                </a:solidFill>
                <a:effectLst/>
                <a:latin typeface="Roboto" panose="02000000000000000000" pitchFamily="2" charset="0"/>
              </a:rPr>
              <a:t>III </a:t>
            </a:r>
            <a:r>
              <a:rPr lang="uk-UA" sz="2800" b="0" i="0" dirty="0">
                <a:solidFill>
                  <a:srgbClr val="333333"/>
                </a:solidFill>
                <a:effectLst/>
                <a:latin typeface="Roboto" panose="02000000000000000000" pitchFamily="2" charset="0"/>
              </a:rPr>
              <a:t>рівня – не пізніше ніж 25 квітня) приймається рішення щодо:</a:t>
            </a:r>
          </a:p>
          <a:p>
            <a:pPr algn="l">
              <a:buFont typeface="Arial" panose="020B0604020202020204" pitchFamily="34" charset="0"/>
              <a:buChar char="•"/>
            </a:pPr>
            <a:r>
              <a:rPr lang="uk-UA" sz="2800" b="0" i="0" dirty="0">
                <a:solidFill>
                  <a:srgbClr val="333333"/>
                </a:solidFill>
                <a:effectLst/>
                <a:latin typeface="Roboto" panose="02000000000000000000" pitchFamily="2" charset="0"/>
              </a:rPr>
              <a:t>відповідності (невідповідності) педагогічного працівника займаній посаді;</a:t>
            </a:r>
          </a:p>
          <a:p>
            <a:pPr algn="l">
              <a:buFont typeface="Arial" panose="020B0604020202020204" pitchFamily="34" charset="0"/>
              <a:buChar char="•"/>
            </a:pPr>
            <a:r>
              <a:rPr lang="uk-UA" sz="2800" b="0" i="0" dirty="0">
                <a:solidFill>
                  <a:srgbClr val="333333"/>
                </a:solidFill>
                <a:effectLst/>
                <a:latin typeface="Roboto" panose="02000000000000000000" pitchFamily="2" charset="0"/>
              </a:rPr>
              <a:t>присвоєння (підтвердження) педагогічному працівникові кваліфікаційної категорії або про відмову в такому присвоєнні (підтвердженні);</a:t>
            </a:r>
          </a:p>
          <a:p>
            <a:pPr algn="l">
              <a:buFont typeface="Arial" panose="020B0604020202020204" pitchFamily="34" charset="0"/>
              <a:buChar char="•"/>
            </a:pPr>
            <a:r>
              <a:rPr lang="uk-UA" sz="2800" b="0" i="0" dirty="0">
                <a:solidFill>
                  <a:srgbClr val="333333"/>
                </a:solidFill>
                <a:effectLst/>
                <a:latin typeface="Roboto" panose="02000000000000000000" pitchFamily="2" charset="0"/>
              </a:rPr>
              <a:t>присвоєння педагогічному працівникові педагогічного звання або про відмову в такому присвоєнні (підтвердженні). </a:t>
            </a:r>
          </a:p>
        </p:txBody>
      </p:sp>
    </p:spTree>
    <p:extLst>
      <p:ext uri="{BB962C8B-B14F-4D97-AF65-F5344CB8AC3E}">
        <p14:creationId xmlns:p14="http://schemas.microsoft.com/office/powerpoint/2010/main" val="2823365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23A03D-3575-4F45-9D52-08A45F95E18D}"/>
              </a:ext>
            </a:extLst>
          </p:cNvPr>
          <p:cNvSpPr txBox="1"/>
          <p:nvPr/>
        </p:nvSpPr>
        <p:spPr>
          <a:xfrm>
            <a:off x="553451" y="670736"/>
            <a:ext cx="11105149" cy="4893647"/>
          </a:xfrm>
          <a:prstGeom prst="rect">
            <a:avLst/>
          </a:prstGeom>
          <a:noFill/>
        </p:spPr>
        <p:txBody>
          <a:bodyPr wrap="square">
            <a:spAutoFit/>
          </a:bodyPr>
          <a:lstStyle/>
          <a:p>
            <a:pPr algn="ctr"/>
            <a:r>
              <a:rPr lang="uk-UA" sz="3200" b="1" i="0" dirty="0">
                <a:solidFill>
                  <a:srgbClr val="FF0000"/>
                </a:solidFill>
                <a:effectLst/>
                <a:latin typeface="Times New Roman" panose="02020603050405020304" pitchFamily="18" charset="0"/>
                <a:cs typeface="Times New Roman" panose="02020603050405020304" pitchFamily="18" charset="0"/>
              </a:rPr>
              <a:t>Особливості проведення чергової атестації</a:t>
            </a:r>
          </a:p>
          <a:p>
            <a:pPr algn="l"/>
            <a:r>
              <a:rPr lang="uk-UA" sz="2800" b="1" i="1" dirty="0">
                <a:solidFill>
                  <a:srgbClr val="333333"/>
                </a:solidFill>
                <a:effectLst/>
                <a:latin typeface="Roboto" panose="02000000000000000000" pitchFamily="2" charset="0"/>
              </a:rPr>
              <a:t>Стислий огляд змін:</a:t>
            </a:r>
            <a:r>
              <a:rPr lang="uk-UA" sz="2800" b="0" i="0" dirty="0">
                <a:solidFill>
                  <a:srgbClr val="333333"/>
                </a:solidFill>
                <a:effectLst/>
                <a:latin typeface="Roboto" panose="02000000000000000000" pitchFamily="2" charset="0"/>
              </a:rPr>
              <a:t> визначено термін надання списків працівників, які підлягають черговій атестації.</a:t>
            </a:r>
          </a:p>
          <a:p>
            <a:pPr algn="l"/>
            <a:r>
              <a:rPr lang="uk-UA" sz="2800" b="1" i="1" dirty="0">
                <a:solidFill>
                  <a:srgbClr val="333333"/>
                </a:solidFill>
                <a:effectLst/>
                <a:latin typeface="Roboto" panose="02000000000000000000" pitchFamily="2" charset="0"/>
              </a:rPr>
              <a:t>Нова редакція:</a:t>
            </a:r>
            <a:endParaRPr lang="uk-UA" sz="2800" b="0" i="0" dirty="0">
              <a:solidFill>
                <a:srgbClr val="333333"/>
              </a:solidFill>
              <a:effectLst/>
              <a:latin typeface="Roboto" panose="02000000000000000000" pitchFamily="2" charset="0"/>
            </a:endParaRPr>
          </a:p>
          <a:p>
            <a:pPr algn="l"/>
            <a:r>
              <a:rPr lang="uk-UA" sz="2800" b="0" i="0" dirty="0">
                <a:solidFill>
                  <a:srgbClr val="333333"/>
                </a:solidFill>
                <a:effectLst/>
                <a:latin typeface="Roboto" panose="02000000000000000000" pitchFamily="2" charset="0"/>
              </a:rPr>
              <a:t>Керівник закладу освіти може надати атестаційній комісії уточнені списки педагогічних працівників, які підлягають атестації, до 20 грудня поточного календарного року.</a:t>
            </a:r>
          </a:p>
          <a:p>
            <a:pPr algn="l"/>
            <a:r>
              <a:rPr lang="uk-UA" sz="2800" b="0" i="0" dirty="0">
                <a:solidFill>
                  <a:srgbClr val="333333"/>
                </a:solidFill>
                <a:effectLst/>
                <a:latin typeface="Roboto" panose="02000000000000000000" pitchFamily="2" charset="0"/>
              </a:rPr>
              <a:t> У закладах освіти, у яких працює </a:t>
            </a:r>
            <a:r>
              <a:rPr lang="uk-UA" sz="2800" b="1" i="0" dirty="0">
                <a:solidFill>
                  <a:srgbClr val="333333"/>
                </a:solidFill>
                <a:effectLst/>
                <a:latin typeface="Roboto" panose="02000000000000000000" pitchFamily="2" charset="0"/>
              </a:rPr>
              <a:t>менше ніж 15 педагогів,</a:t>
            </a:r>
            <a:r>
              <a:rPr lang="uk-UA" sz="2800" b="0" i="0" dirty="0">
                <a:solidFill>
                  <a:srgbClr val="333333"/>
                </a:solidFill>
                <a:effectLst/>
                <a:latin typeface="Roboto" panose="02000000000000000000" pitchFamily="2" charset="0"/>
              </a:rPr>
              <a:t> списки працівників, які підлягають черговій атестації, готує керівник закладу освіти та надає їх атестаційній комісії відповідного рівня </a:t>
            </a:r>
            <a:r>
              <a:rPr lang="uk-UA" sz="2800" b="1" i="0" dirty="0">
                <a:solidFill>
                  <a:srgbClr val="333333"/>
                </a:solidFill>
                <a:effectLst/>
                <a:latin typeface="Roboto" panose="02000000000000000000" pitchFamily="2" charset="0"/>
              </a:rPr>
              <a:t>до 01 жовтня</a:t>
            </a:r>
            <a:r>
              <a:rPr lang="uk-UA" sz="2800" b="0" i="0" dirty="0">
                <a:solidFill>
                  <a:srgbClr val="333333"/>
                </a:solidFill>
                <a:effectLst/>
                <a:latin typeface="Roboto" panose="02000000000000000000" pitchFamily="2" charset="0"/>
              </a:rPr>
              <a:t> поточного року.</a:t>
            </a:r>
          </a:p>
        </p:txBody>
      </p:sp>
    </p:spTree>
    <p:extLst>
      <p:ext uri="{BB962C8B-B14F-4D97-AF65-F5344CB8AC3E}">
        <p14:creationId xmlns:p14="http://schemas.microsoft.com/office/powerpoint/2010/main" val="3487190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00F29D-48DC-4AC2-897A-8915B8CD5268}"/>
              </a:ext>
            </a:extLst>
          </p:cNvPr>
          <p:cNvSpPr txBox="1"/>
          <p:nvPr/>
        </p:nvSpPr>
        <p:spPr>
          <a:xfrm>
            <a:off x="1070810" y="434279"/>
            <a:ext cx="10142622" cy="3046988"/>
          </a:xfrm>
          <a:prstGeom prst="rect">
            <a:avLst/>
          </a:prstGeom>
          <a:noFill/>
        </p:spPr>
        <p:txBody>
          <a:bodyPr wrap="square">
            <a:spAutoFit/>
          </a:bodyPr>
          <a:lstStyle/>
          <a:p>
            <a:r>
              <a:rPr lang="uk-UA" sz="3200" b="0" i="0" dirty="0">
                <a:solidFill>
                  <a:srgbClr val="545454"/>
                </a:solidFill>
                <a:effectLst/>
                <a:latin typeface="Roboto" panose="02000000000000000000" pitchFamily="2" charset="0"/>
              </a:rPr>
              <a:t>Атестаційна комісія може прийняти рішення про </a:t>
            </a:r>
            <a:r>
              <a:rPr lang="uk-UA" sz="3200" b="1" i="0" dirty="0">
                <a:solidFill>
                  <a:srgbClr val="545454"/>
                </a:solidFill>
                <a:effectLst/>
                <a:latin typeface="Roboto" panose="02000000000000000000" pitchFamily="2" charset="0"/>
              </a:rPr>
              <a:t>вивчення практичного досвіду роботи</a:t>
            </a:r>
            <a:r>
              <a:rPr lang="uk-UA" sz="3200" b="0" i="0" dirty="0">
                <a:solidFill>
                  <a:srgbClr val="545454"/>
                </a:solidFill>
                <a:effectLst/>
                <a:latin typeface="Roboto" panose="02000000000000000000" pitchFamily="2" charset="0"/>
              </a:rPr>
              <a:t>. Для цього вона має визначити зі свого складу осіб або залучити інших педагогів і затвердити графік заходів з вивчення й оцінювання його діяльності та професійних компетентностей.</a:t>
            </a:r>
            <a:endParaRPr lang="uk-UA" sz="3200" dirty="0"/>
          </a:p>
        </p:txBody>
      </p:sp>
    </p:spTree>
    <p:extLst>
      <p:ext uri="{BB962C8B-B14F-4D97-AF65-F5344CB8AC3E}">
        <p14:creationId xmlns:p14="http://schemas.microsoft.com/office/powerpoint/2010/main" val="3426653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997306-81DA-4FA8-8B58-0E14317B6341}"/>
              </a:ext>
            </a:extLst>
          </p:cNvPr>
          <p:cNvSpPr txBox="1"/>
          <p:nvPr/>
        </p:nvSpPr>
        <p:spPr>
          <a:xfrm>
            <a:off x="360946" y="1012954"/>
            <a:ext cx="11514221" cy="4524315"/>
          </a:xfrm>
          <a:prstGeom prst="rect">
            <a:avLst/>
          </a:prstGeom>
          <a:noFill/>
        </p:spPr>
        <p:txBody>
          <a:bodyPr wrap="square">
            <a:spAutoFit/>
          </a:bodyPr>
          <a:lstStyle/>
          <a:p>
            <a:pPr algn="ctr"/>
            <a:r>
              <a:rPr lang="uk-UA" sz="2400" b="1" i="0" dirty="0">
                <a:solidFill>
                  <a:srgbClr val="333333"/>
                </a:solidFill>
                <a:effectLst/>
                <a:latin typeface="Roboto" panose="02000000000000000000" pitchFamily="2" charset="0"/>
              </a:rPr>
              <a:t>Видання наказу за результатами атестації</a:t>
            </a:r>
          </a:p>
          <a:p>
            <a:pPr algn="l"/>
            <a:r>
              <a:rPr lang="uk-UA" sz="2400" b="1" i="1" dirty="0">
                <a:solidFill>
                  <a:srgbClr val="333333"/>
                </a:solidFill>
                <a:effectLst/>
                <a:latin typeface="Roboto" panose="02000000000000000000" pitchFamily="2" charset="0"/>
              </a:rPr>
              <a:t>Стислий огляд змін:</a:t>
            </a:r>
            <a:r>
              <a:rPr lang="uk-UA" sz="2400" b="0" i="0" dirty="0">
                <a:solidFill>
                  <a:srgbClr val="333333"/>
                </a:solidFill>
                <a:effectLst/>
                <a:latin typeface="Roboto" panose="02000000000000000000" pitchFamily="2" charset="0"/>
              </a:rPr>
              <a:t> визначено, що витяг з наказу про результати атестації є документом, який підтверджує присвоєння (підтвердження) педагогічному працівнику відповідної кваліфікаційної категорії, педагогічного звання.</a:t>
            </a:r>
          </a:p>
          <a:p>
            <a:pPr algn="l"/>
            <a:r>
              <a:rPr lang="uk-UA" sz="2400" b="1" i="1" dirty="0">
                <a:solidFill>
                  <a:srgbClr val="333333"/>
                </a:solidFill>
                <a:effectLst/>
                <a:latin typeface="Roboto" panose="02000000000000000000" pitchFamily="2" charset="0"/>
              </a:rPr>
              <a:t>Нова редакція:</a:t>
            </a:r>
            <a:endParaRPr lang="uk-UA" sz="2400" b="0" i="0" dirty="0">
              <a:solidFill>
                <a:srgbClr val="333333"/>
              </a:solidFill>
              <a:effectLst/>
              <a:latin typeface="Roboto" panose="02000000000000000000" pitchFamily="2" charset="0"/>
            </a:endParaRPr>
          </a:p>
          <a:p>
            <a:pPr algn="l"/>
            <a:r>
              <a:rPr lang="uk-UA" sz="2400" b="0" i="0" dirty="0">
                <a:solidFill>
                  <a:srgbClr val="333333"/>
                </a:solidFill>
                <a:effectLst/>
                <a:latin typeface="Roboto" panose="02000000000000000000" pitchFamily="2" charset="0"/>
              </a:rPr>
              <a:t>На підставі рішення атестаційної комісії в строк, що не перевищує </a:t>
            </a:r>
            <a:r>
              <a:rPr lang="uk-UA" sz="2400" b="0" i="0" dirty="0">
                <a:solidFill>
                  <a:srgbClr val="FF0000"/>
                </a:solidFill>
                <a:effectLst/>
                <a:latin typeface="Roboto" panose="02000000000000000000" pitchFamily="2" charset="0"/>
              </a:rPr>
              <a:t>7 робочих </a:t>
            </a:r>
            <a:r>
              <a:rPr lang="uk-UA" sz="2400" b="0" i="0" dirty="0">
                <a:solidFill>
                  <a:srgbClr val="333333"/>
                </a:solidFill>
                <a:effectLst/>
                <a:latin typeface="Roboto" panose="02000000000000000000" pitchFamily="2" charset="0"/>
              </a:rPr>
              <a:t>днів з дня його прийняття, керівник закладу освіти видає відповідний наказ та </a:t>
            </a:r>
            <a:r>
              <a:rPr lang="uk-UA" sz="2400" b="0" i="0" dirty="0">
                <a:solidFill>
                  <a:srgbClr val="FF0000"/>
                </a:solidFill>
                <a:effectLst/>
                <a:latin typeface="Roboto" panose="02000000000000000000" pitchFamily="2" charset="0"/>
              </a:rPr>
              <a:t>впродовж 3 робочих днів із дати </a:t>
            </a:r>
            <a:r>
              <a:rPr lang="uk-UA" sz="2400" b="0" i="0" dirty="0">
                <a:solidFill>
                  <a:srgbClr val="333333"/>
                </a:solidFill>
                <a:effectLst/>
                <a:latin typeface="Roboto" panose="02000000000000000000" pitchFamily="2" charset="0"/>
              </a:rPr>
              <a:t>його видання ознайомлює з ним педагогічного працівника під підпис та подає його до бухгалтерії для нарахування заробітної плати та проведення відповідного перерахунку. </a:t>
            </a:r>
            <a:r>
              <a:rPr lang="uk-UA" sz="2400" b="0" i="0" dirty="0">
                <a:solidFill>
                  <a:srgbClr val="FF0000"/>
                </a:solidFill>
                <a:effectLst/>
                <a:latin typeface="Roboto" panose="02000000000000000000" pitchFamily="2" charset="0"/>
              </a:rPr>
              <a:t>Оплата праці з урахуванням результатів атестації проводиться з дати прийняття атестаційною комісією рішення за результатами атестації.</a:t>
            </a:r>
          </a:p>
        </p:txBody>
      </p:sp>
    </p:spTree>
    <p:extLst>
      <p:ext uri="{BB962C8B-B14F-4D97-AF65-F5344CB8AC3E}">
        <p14:creationId xmlns:p14="http://schemas.microsoft.com/office/powerpoint/2010/main" val="19408047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87FE5D-7C62-468E-A399-C2C5845FEACA}"/>
              </a:ext>
            </a:extLst>
          </p:cNvPr>
          <p:cNvSpPr txBox="1"/>
          <p:nvPr/>
        </p:nvSpPr>
        <p:spPr>
          <a:xfrm>
            <a:off x="830179" y="566627"/>
            <a:ext cx="9781674" cy="923330"/>
          </a:xfrm>
          <a:prstGeom prst="rect">
            <a:avLst/>
          </a:prstGeom>
          <a:noFill/>
        </p:spPr>
        <p:txBody>
          <a:bodyPr wrap="square">
            <a:spAutoFit/>
          </a:bodyPr>
          <a:lstStyle/>
          <a:p>
            <a:r>
              <a:rPr lang="uk-UA" b="1" i="0" dirty="0">
                <a:solidFill>
                  <a:srgbClr val="333333"/>
                </a:solidFill>
                <a:effectLst/>
                <a:latin typeface="Roboto" panose="02000000000000000000" pitchFamily="2" charset="0"/>
              </a:rPr>
              <a:t>Витяг з наказу</a:t>
            </a:r>
            <a:r>
              <a:rPr lang="uk-UA" b="0" i="0" dirty="0">
                <a:solidFill>
                  <a:srgbClr val="333333"/>
                </a:solidFill>
                <a:effectLst/>
                <a:latin typeface="Roboto" panose="02000000000000000000" pitchFamily="2" charset="0"/>
              </a:rPr>
              <a:t> видається педагогу при звільненні чи переведенні на роботу в інший заклад освіти та є документом, який </a:t>
            </a:r>
            <a:r>
              <a:rPr lang="uk-UA" b="1" i="0" dirty="0">
                <a:solidFill>
                  <a:srgbClr val="333333"/>
                </a:solidFill>
                <a:effectLst/>
                <a:latin typeface="Roboto" panose="02000000000000000000" pitchFamily="2" charset="0"/>
              </a:rPr>
              <a:t>підтверджує</a:t>
            </a:r>
            <a:r>
              <a:rPr lang="uk-UA" b="0" i="0" dirty="0">
                <a:solidFill>
                  <a:srgbClr val="333333"/>
                </a:solidFill>
                <a:effectLst/>
                <a:latin typeface="Roboto" panose="02000000000000000000" pitchFamily="2" charset="0"/>
              </a:rPr>
              <a:t> присвоєння (підтвердження) педагогічному працівнику відповідної кваліфікаційної категорії, педагогічного звання.</a:t>
            </a:r>
            <a:endParaRPr lang="uk-UA" dirty="0"/>
          </a:p>
        </p:txBody>
      </p:sp>
    </p:spTree>
    <p:extLst>
      <p:ext uri="{BB962C8B-B14F-4D97-AF65-F5344CB8AC3E}">
        <p14:creationId xmlns:p14="http://schemas.microsoft.com/office/powerpoint/2010/main" val="4243491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AF39CC-E6F5-49F3-B6F5-96390B885213}"/>
              </a:ext>
            </a:extLst>
          </p:cNvPr>
          <p:cNvSpPr txBox="1"/>
          <p:nvPr/>
        </p:nvSpPr>
        <p:spPr>
          <a:xfrm>
            <a:off x="374984" y="397042"/>
            <a:ext cx="11442031" cy="5565947"/>
          </a:xfrm>
          <a:prstGeom prst="rect">
            <a:avLst/>
          </a:prstGeom>
          <a:noFill/>
        </p:spPr>
        <p:txBody>
          <a:bodyPr wrap="square">
            <a:spAutoFit/>
          </a:bodyPr>
          <a:lstStyle/>
          <a:p>
            <a:pPr algn="l" rtl="0" fontAlgn="base" latinLnBrk="0">
              <a:lnSpc>
                <a:spcPct val="150000"/>
              </a:lnSpc>
              <a:buFont typeface="Arial" panose="020B0604020202020204" pitchFamily="34" charset="0"/>
              <a:buChar char="•"/>
            </a:pPr>
            <a:r>
              <a:rPr lang="uk-UA" sz="2400" dirty="0">
                <a:solidFill>
                  <a:srgbClr val="333333"/>
                </a:solidFill>
                <a:latin typeface="Times New Roman" panose="02020603050405020304" pitchFamily="18" charset="0"/>
                <a:cs typeface="Times New Roman" panose="02020603050405020304" pitchFamily="18" charset="0"/>
              </a:rPr>
              <a:t>У</a:t>
            </a:r>
            <a:r>
              <a:rPr lang="uk-UA" sz="2400" b="0" i="0" dirty="0">
                <a:solidFill>
                  <a:srgbClr val="333333"/>
                </a:solidFill>
                <a:effectLst/>
                <a:latin typeface="Times New Roman" panose="02020603050405020304" pitchFamily="18" charset="0"/>
                <a:cs typeface="Times New Roman" panose="02020603050405020304" pitchFamily="18" charset="0"/>
              </a:rPr>
              <a:t>нормовано присвоєння таких педагогічних звань: «викладач-методист», «учитель-методист», «вихователь-методист», «педагог-організатор-методист», «практичний психолог — методист», «керівник гуртка — методист», «старший вожатий — методист». </a:t>
            </a:r>
            <a:r>
              <a:rPr lang="uk-UA" sz="2400" b="0" i="0" dirty="0">
                <a:solidFill>
                  <a:srgbClr val="FF0000"/>
                </a:solidFill>
                <a:effectLst/>
                <a:latin typeface="Times New Roman" panose="02020603050405020304" pitchFamily="18" charset="0"/>
                <a:cs typeface="Times New Roman" panose="02020603050405020304" pitchFamily="18" charset="0"/>
              </a:rPr>
              <a:t>Їх присвоюють педагогам, які працюють на відповідних посадах та які за результатами попередньої атестації мають кваліфікаційну категорію не нижче ніж «спеціаліст вищої категорії» (або встановлено відповідний тарифний розряд), вищу освіту та стаж роботи понад 5 років.</a:t>
            </a:r>
          </a:p>
          <a:p>
            <a:pPr algn="l" rtl="0" fontAlgn="base" latinLnBrk="0">
              <a:lnSpc>
                <a:spcPct val="150000"/>
              </a:lnSpc>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Не тільки проходження курсів професійного розвитку, а й здобуття освіти в закладі вищої, фахової </a:t>
            </a:r>
            <a:r>
              <a:rPr lang="uk-UA" sz="2400" b="0" i="0" dirty="0" err="1">
                <a:solidFill>
                  <a:srgbClr val="333333"/>
                </a:solidFill>
                <a:effectLst/>
                <a:latin typeface="Times New Roman" panose="02020603050405020304" pitchFamily="18" charset="0"/>
                <a:cs typeface="Times New Roman" panose="02020603050405020304" pitchFamily="18" charset="0"/>
              </a:rPr>
              <a:t>передвищої</a:t>
            </a:r>
            <a:r>
              <a:rPr lang="uk-UA" sz="2400" b="0" i="0" dirty="0">
                <a:solidFill>
                  <a:srgbClr val="333333"/>
                </a:solidFill>
                <a:effectLst/>
                <a:latin typeface="Times New Roman" panose="02020603050405020304" pitchFamily="18" charset="0"/>
                <a:cs typeface="Times New Roman" panose="02020603050405020304" pitchFamily="18" charset="0"/>
              </a:rPr>
              <a:t> освіти наступні 5 років зараховуватимуть як підвищення кваліфікації.</a:t>
            </a:r>
          </a:p>
        </p:txBody>
      </p:sp>
    </p:spTree>
    <p:extLst>
      <p:ext uri="{BB962C8B-B14F-4D97-AF65-F5344CB8AC3E}">
        <p14:creationId xmlns:p14="http://schemas.microsoft.com/office/powerpoint/2010/main" val="1127711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9B14DC-50BE-4870-9E7F-3D8FB8685A00}"/>
              </a:ext>
            </a:extLst>
          </p:cNvPr>
          <p:cNvSpPr txBox="1"/>
          <p:nvPr/>
        </p:nvSpPr>
        <p:spPr>
          <a:xfrm>
            <a:off x="288758" y="184057"/>
            <a:ext cx="11658600" cy="6119945"/>
          </a:xfrm>
          <a:prstGeom prst="rect">
            <a:avLst/>
          </a:prstGeom>
          <a:noFill/>
        </p:spPr>
        <p:txBody>
          <a:bodyPr wrap="square">
            <a:spAutoFit/>
          </a:bodyPr>
          <a:lstStyle/>
          <a:p>
            <a:pPr algn="l" rtl="0" fontAlgn="base" latinLnBrk="0">
              <a:lnSpc>
                <a:spcPct val="150000"/>
              </a:lnSpc>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Урегульовано питання атестації педагогічних працівників, які мають навантаження з кількох навчальних предметів.</a:t>
            </a:r>
          </a:p>
          <a:p>
            <a:pPr algn="l" rtl="0" fontAlgn="base" latinLnBrk="0">
              <a:lnSpc>
                <a:spcPct val="150000"/>
              </a:lnSpc>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Відтепер у разі викладання кількох навчальних предметів педагоги самостійно обирають послідовність підвищення кваліфікації в межах загального обсягу підвищення кваліфікації (150 годин або 30 кредитів ЄКТС).</a:t>
            </a:r>
          </a:p>
          <a:p>
            <a:pPr algn="l" rtl="0" fontAlgn="base" latinLnBrk="0">
              <a:lnSpc>
                <a:spcPct val="150000"/>
              </a:lnSpc>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Визначено, що атестаційні комісії І рівня можна створювати в закладах освіти і відокремлених структурних підрозділах, у яких є щонайменше 15 педагогічних працівників.</a:t>
            </a:r>
          </a:p>
          <a:p>
            <a:pPr algn="l" rtl="0" fontAlgn="base" latinLnBrk="0">
              <a:lnSpc>
                <a:spcPct val="150000"/>
              </a:lnSpc>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Після оформлення атестаційного листа про рішення комісії керівник закладу освіти має видати відповідний наказ, який є документом, що підтверджує присвоєння педагогічному працівникові кваліфікаційної категорії чи педагогічного звання.</a:t>
            </a:r>
          </a:p>
        </p:txBody>
      </p:sp>
    </p:spTree>
    <p:extLst>
      <p:ext uri="{BB962C8B-B14F-4D97-AF65-F5344CB8AC3E}">
        <p14:creationId xmlns:p14="http://schemas.microsoft.com/office/powerpoint/2010/main" val="2566909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159AB3-83C2-4735-AE51-2B9138469F5C}"/>
              </a:ext>
            </a:extLst>
          </p:cNvPr>
          <p:cNvSpPr txBox="1"/>
          <p:nvPr/>
        </p:nvSpPr>
        <p:spPr>
          <a:xfrm>
            <a:off x="613612" y="1012954"/>
            <a:ext cx="11177336" cy="5201424"/>
          </a:xfrm>
          <a:prstGeom prst="rect">
            <a:avLst/>
          </a:prstGeom>
          <a:noFill/>
        </p:spPr>
        <p:txBody>
          <a:bodyPr wrap="square">
            <a:spAutoFit/>
          </a:bodyPr>
          <a:lstStyle/>
          <a:p>
            <a:pPr algn="ctr"/>
            <a:r>
              <a:rPr lang="uk-UA" sz="2000" b="1" i="0" dirty="0" err="1">
                <a:solidFill>
                  <a:srgbClr val="333333"/>
                </a:solidFill>
                <a:effectLst/>
                <a:latin typeface="Roboto" panose="02000000000000000000" pitchFamily="2" charset="0"/>
              </a:rPr>
              <a:t>Міжатестаційний</a:t>
            </a:r>
            <a:r>
              <a:rPr lang="uk-UA" sz="2000" b="1" i="0" dirty="0">
                <a:solidFill>
                  <a:srgbClr val="333333"/>
                </a:solidFill>
                <a:effectLst/>
                <a:latin typeface="Roboto" panose="02000000000000000000" pitchFamily="2" charset="0"/>
              </a:rPr>
              <a:t> період</a:t>
            </a:r>
          </a:p>
          <a:p>
            <a:pPr algn="l"/>
            <a:r>
              <a:rPr lang="uk-UA" sz="2400" b="1" i="1" dirty="0">
                <a:solidFill>
                  <a:srgbClr val="333333"/>
                </a:solidFill>
                <a:effectLst/>
                <a:latin typeface="Times New Roman" panose="02020603050405020304" pitchFamily="18" charset="0"/>
                <a:cs typeface="Times New Roman" panose="02020603050405020304" pitchFamily="18" charset="0"/>
              </a:rPr>
              <a:t>Стислий огляд змін:</a:t>
            </a:r>
            <a:r>
              <a:rPr lang="uk-UA" sz="2400" b="0" i="0" dirty="0">
                <a:solidFill>
                  <a:srgbClr val="333333"/>
                </a:solidFill>
                <a:effectLst/>
                <a:latin typeface="Times New Roman" panose="02020603050405020304" pitchFamily="18" charset="0"/>
                <a:cs typeface="Times New Roman" panose="02020603050405020304" pitchFamily="18" charset="0"/>
              </a:rPr>
              <a:t> визначено час, який не зараховується до </a:t>
            </a:r>
            <a:r>
              <a:rPr lang="uk-UA" sz="2400" b="0" i="0" dirty="0" err="1">
                <a:solidFill>
                  <a:srgbClr val="333333"/>
                </a:solidFill>
                <a:effectLst/>
                <a:latin typeface="Times New Roman" panose="02020603050405020304" pitchFamily="18" charset="0"/>
                <a:cs typeface="Times New Roman" panose="02020603050405020304" pitchFamily="18" charset="0"/>
              </a:rPr>
              <a:t>міжатестаційного</a:t>
            </a:r>
            <a:r>
              <a:rPr lang="uk-UA" sz="2400" b="0" i="0" dirty="0">
                <a:solidFill>
                  <a:srgbClr val="333333"/>
                </a:solidFill>
                <a:effectLst/>
                <a:latin typeface="Times New Roman" panose="02020603050405020304" pitchFamily="18" charset="0"/>
                <a:cs typeface="Times New Roman" panose="02020603050405020304" pitchFamily="18" charset="0"/>
              </a:rPr>
              <a:t> періоду.</a:t>
            </a:r>
          </a:p>
          <a:p>
            <a:pPr algn="l"/>
            <a:r>
              <a:rPr lang="uk-UA" sz="2400" b="1" i="1" dirty="0">
                <a:solidFill>
                  <a:srgbClr val="333333"/>
                </a:solidFill>
                <a:effectLst/>
                <a:latin typeface="Times New Roman" panose="02020603050405020304" pitchFamily="18" charset="0"/>
                <a:cs typeface="Times New Roman" panose="02020603050405020304" pitchFamily="18" charset="0"/>
              </a:rPr>
              <a:t>Нова редакція:</a:t>
            </a:r>
            <a:endParaRPr lang="uk-UA" sz="2400" b="0" i="0" dirty="0">
              <a:solidFill>
                <a:srgbClr val="333333"/>
              </a:solidFill>
              <a:effectLst/>
              <a:latin typeface="Times New Roman" panose="02020603050405020304" pitchFamily="18" charset="0"/>
              <a:cs typeface="Times New Roman" panose="02020603050405020304" pitchFamily="18" charset="0"/>
            </a:endParaRPr>
          </a:p>
          <a:p>
            <a:pPr algn="l"/>
            <a:r>
              <a:rPr lang="uk-UA" sz="2400" b="0" i="0" dirty="0" err="1">
                <a:solidFill>
                  <a:srgbClr val="333333"/>
                </a:solidFill>
                <a:effectLst/>
                <a:latin typeface="Times New Roman" panose="02020603050405020304" pitchFamily="18" charset="0"/>
                <a:cs typeface="Times New Roman" panose="02020603050405020304" pitchFamily="18" charset="0"/>
              </a:rPr>
              <a:t>Міжатестаційний</a:t>
            </a:r>
            <a:r>
              <a:rPr lang="uk-UA" sz="2400" b="0" i="0" dirty="0">
                <a:solidFill>
                  <a:srgbClr val="333333"/>
                </a:solidFill>
                <a:effectLst/>
                <a:latin typeface="Times New Roman" panose="02020603050405020304" pitchFamily="18" charset="0"/>
                <a:cs typeface="Times New Roman" panose="02020603050405020304" pitchFamily="18" charset="0"/>
              </a:rPr>
              <a:t> період не може </a:t>
            </a:r>
            <a:r>
              <a:rPr lang="uk-UA" sz="2400" b="0" i="0" dirty="0">
                <a:solidFill>
                  <a:srgbClr val="FF0000"/>
                </a:solidFill>
                <a:effectLst/>
                <a:latin typeface="Times New Roman" panose="02020603050405020304" pitchFamily="18" charset="0"/>
                <a:cs typeface="Times New Roman" panose="02020603050405020304" pitchFamily="18" charset="0"/>
              </a:rPr>
              <a:t>бути меншим ніж 3 роки</a:t>
            </a:r>
            <a:r>
              <a:rPr lang="uk-UA" sz="2400" b="0" i="0" dirty="0">
                <a:solidFill>
                  <a:srgbClr val="333333"/>
                </a:solidFill>
                <a:effectLst/>
                <a:latin typeface="Times New Roman" panose="02020603050405020304" pitchFamily="18" charset="0"/>
                <a:cs typeface="Times New Roman" panose="02020603050405020304" pitchFamily="18" charset="0"/>
              </a:rPr>
              <a:t>, крім випадків проведення </a:t>
            </a:r>
            <a:r>
              <a:rPr lang="uk-UA" sz="2400" b="1" i="0" dirty="0">
                <a:solidFill>
                  <a:srgbClr val="333333"/>
                </a:solidFill>
                <a:effectLst/>
                <a:latin typeface="Times New Roman" panose="02020603050405020304" pitchFamily="18" charset="0"/>
                <a:cs typeface="Times New Roman" panose="02020603050405020304" pitchFamily="18" charset="0"/>
              </a:rPr>
              <a:t>позачергової атестації за ініціативою педагогічного працівника</a:t>
            </a:r>
            <a:r>
              <a:rPr lang="uk-UA" sz="2400" b="0" i="0" dirty="0">
                <a:solidFill>
                  <a:srgbClr val="333333"/>
                </a:solidFill>
                <a:effectLst/>
                <a:latin typeface="Times New Roman" panose="02020603050405020304" pitchFamily="18" charset="0"/>
                <a:cs typeface="Times New Roman" panose="02020603050405020304" pitchFamily="18" charset="0"/>
              </a:rPr>
              <a:t>. До </a:t>
            </a:r>
            <a:r>
              <a:rPr lang="uk-UA" sz="2400" b="0" i="0" dirty="0" err="1">
                <a:solidFill>
                  <a:srgbClr val="333333"/>
                </a:solidFill>
                <a:effectLst/>
                <a:latin typeface="Times New Roman" panose="02020603050405020304" pitchFamily="18" charset="0"/>
                <a:cs typeface="Times New Roman" panose="02020603050405020304" pitchFamily="18" charset="0"/>
              </a:rPr>
              <a:t>міжатестаційного</a:t>
            </a:r>
            <a:r>
              <a:rPr lang="uk-UA" sz="2400" b="0" i="0" dirty="0">
                <a:solidFill>
                  <a:srgbClr val="333333"/>
                </a:solidFill>
                <a:effectLst/>
                <a:latin typeface="Times New Roman" panose="02020603050405020304" pitchFamily="18" charset="0"/>
                <a:cs typeface="Times New Roman" panose="02020603050405020304" pitchFamily="18" charset="0"/>
              </a:rPr>
              <a:t> періоду </a:t>
            </a:r>
            <a:r>
              <a:rPr lang="uk-UA" sz="2400" b="1" i="0" dirty="0">
                <a:solidFill>
                  <a:srgbClr val="FF0000"/>
                </a:solidFill>
                <a:effectLst/>
                <a:latin typeface="Times New Roman" panose="02020603050405020304" pitchFamily="18" charset="0"/>
                <a:cs typeface="Times New Roman" panose="02020603050405020304" pitchFamily="18" charset="0"/>
              </a:rPr>
              <a:t>не зараховуються</a:t>
            </a:r>
            <a:r>
              <a:rPr lang="uk-UA" sz="2400" b="0" i="0" dirty="0">
                <a:solidFill>
                  <a:srgbClr val="FF0000"/>
                </a:solidFill>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соціальні відпустки;</a:t>
            </a:r>
          </a:p>
          <a:p>
            <a:pPr algn="l">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відпустки без збереження заробітної плати тривалістю понад 1 рік:</a:t>
            </a:r>
          </a:p>
          <a:p>
            <a:pPr algn="l">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час перебування на обліку в службі зайнятості;</a:t>
            </a:r>
          </a:p>
          <a:p>
            <a:pPr algn="l">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інші випадки, коли переривається трудова діяльність;</a:t>
            </a:r>
          </a:p>
          <a:p>
            <a:pPr algn="l">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увільнення працівника від виконання обов'язків;</a:t>
            </a:r>
          </a:p>
          <a:p>
            <a:pPr algn="l">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мобілізація;</a:t>
            </a:r>
          </a:p>
          <a:p>
            <a:pPr algn="l">
              <a:buFont typeface="Arial" panose="020B0604020202020204" pitchFamily="34" charset="0"/>
              <a:buChar char="•"/>
            </a:pPr>
            <a:r>
              <a:rPr lang="uk-UA" sz="2400" b="0" i="0" dirty="0">
                <a:solidFill>
                  <a:srgbClr val="333333"/>
                </a:solidFill>
                <a:effectLst/>
                <a:latin typeface="Times New Roman" panose="02020603050405020304" pitchFamily="18" charset="0"/>
                <a:cs typeface="Times New Roman" panose="02020603050405020304" pitchFamily="18" charset="0"/>
              </a:rPr>
              <a:t>період, на який переноситься атестація.</a:t>
            </a:r>
          </a:p>
        </p:txBody>
      </p:sp>
    </p:spTree>
    <p:extLst>
      <p:ext uri="{BB962C8B-B14F-4D97-AF65-F5344CB8AC3E}">
        <p14:creationId xmlns:p14="http://schemas.microsoft.com/office/powerpoint/2010/main" val="706887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D6DE21-D84C-4E1B-AF7D-8116BDF3ED01}"/>
              </a:ext>
            </a:extLst>
          </p:cNvPr>
          <p:cNvSpPr txBox="1"/>
          <p:nvPr/>
        </p:nvSpPr>
        <p:spPr>
          <a:xfrm>
            <a:off x="453189" y="360710"/>
            <a:ext cx="11285621" cy="4955203"/>
          </a:xfrm>
          <a:prstGeom prst="rect">
            <a:avLst/>
          </a:prstGeom>
          <a:noFill/>
        </p:spPr>
        <p:txBody>
          <a:bodyPr wrap="square">
            <a:spAutoFit/>
          </a:bodyPr>
          <a:lstStyle/>
          <a:p>
            <a:pPr algn="ctr"/>
            <a:r>
              <a:rPr lang="uk-UA" sz="2800" b="1" i="0" dirty="0">
                <a:solidFill>
                  <a:srgbClr val="333333"/>
                </a:solidFill>
                <a:effectLst/>
                <a:latin typeface="Roboto" panose="02000000000000000000" pitchFamily="2" charset="0"/>
              </a:rPr>
              <a:t>Підвищення кваліфікації педагогічних працівників</a:t>
            </a:r>
          </a:p>
          <a:p>
            <a:pPr algn="l"/>
            <a:r>
              <a:rPr lang="uk-UA" sz="3200" b="1" i="1" dirty="0">
                <a:solidFill>
                  <a:srgbClr val="333333"/>
                </a:solidFill>
                <a:effectLst/>
                <a:latin typeface="Roboto" panose="02000000000000000000" pitchFamily="2" charset="0"/>
              </a:rPr>
              <a:t>Стислий огляд змін:</a:t>
            </a:r>
            <a:r>
              <a:rPr lang="uk-UA" sz="3200" b="0" i="0" dirty="0">
                <a:solidFill>
                  <a:srgbClr val="333333"/>
                </a:solidFill>
                <a:effectLst/>
                <a:latin typeface="Roboto" panose="02000000000000000000" pitchFamily="2" charset="0"/>
              </a:rPr>
              <a:t> зазначено, що подальше здобуття вищої освіти зараховується в загальний обсяг підвищення кваліфікації.</a:t>
            </a:r>
          </a:p>
          <a:p>
            <a:pPr algn="l"/>
            <a:r>
              <a:rPr lang="uk-UA" sz="3200" b="1" i="1" dirty="0">
                <a:solidFill>
                  <a:srgbClr val="333333"/>
                </a:solidFill>
                <a:effectLst/>
                <a:latin typeface="Roboto" panose="02000000000000000000" pitchFamily="2" charset="0"/>
              </a:rPr>
              <a:t>Нова редакція:</a:t>
            </a:r>
            <a:endParaRPr lang="uk-UA" sz="3200" b="0" i="0" dirty="0">
              <a:solidFill>
                <a:srgbClr val="333333"/>
              </a:solidFill>
              <a:effectLst/>
              <a:latin typeface="Roboto" panose="02000000000000000000" pitchFamily="2" charset="0"/>
            </a:endParaRPr>
          </a:p>
          <a:p>
            <a:pPr algn="l"/>
            <a:r>
              <a:rPr lang="uk-UA" sz="3200" b="0" i="0" dirty="0">
                <a:solidFill>
                  <a:srgbClr val="333333"/>
                </a:solidFill>
                <a:effectLst/>
                <a:latin typeface="Roboto" panose="02000000000000000000" pitchFamily="2" charset="0"/>
              </a:rPr>
              <a:t>Підвищення кваліфікації проводиться відповідно до законодавства та є </a:t>
            </a:r>
            <a:r>
              <a:rPr lang="uk-UA" sz="3200" b="1" i="0" dirty="0">
                <a:solidFill>
                  <a:srgbClr val="333333"/>
                </a:solidFill>
                <a:effectLst/>
                <a:latin typeface="Roboto" panose="02000000000000000000" pitchFamily="2" charset="0"/>
              </a:rPr>
              <a:t>необхідною</a:t>
            </a:r>
            <a:r>
              <a:rPr lang="uk-UA" sz="3200" b="0" i="0" dirty="0">
                <a:solidFill>
                  <a:srgbClr val="333333"/>
                </a:solidFill>
                <a:effectLst/>
                <a:latin typeface="Roboto" panose="02000000000000000000" pitchFamily="2" charset="0"/>
              </a:rPr>
              <a:t> умовою атестації. Здобуття освіти в закладі вищої, фахової </a:t>
            </a:r>
            <a:r>
              <a:rPr lang="uk-UA" sz="3200" b="0" i="0" dirty="0" err="1">
                <a:solidFill>
                  <a:srgbClr val="333333"/>
                </a:solidFill>
                <a:effectLst/>
                <a:latin typeface="Roboto" panose="02000000000000000000" pitchFamily="2" charset="0"/>
              </a:rPr>
              <a:t>передвищої</a:t>
            </a:r>
            <a:r>
              <a:rPr lang="uk-UA" sz="3200" b="0" i="0" dirty="0">
                <a:solidFill>
                  <a:srgbClr val="333333"/>
                </a:solidFill>
                <a:effectLst/>
                <a:latin typeface="Roboto" panose="02000000000000000000" pitchFamily="2" charset="0"/>
              </a:rPr>
              <a:t> освіти наступні 5 років </a:t>
            </a:r>
            <a:r>
              <a:rPr lang="uk-UA" sz="3200" b="1" i="0" dirty="0">
                <a:solidFill>
                  <a:srgbClr val="333333"/>
                </a:solidFill>
                <a:effectLst/>
                <a:latin typeface="Roboto" panose="02000000000000000000" pitchFamily="2" charset="0"/>
              </a:rPr>
              <a:t>зараховується</a:t>
            </a:r>
            <a:r>
              <a:rPr lang="uk-UA" sz="3200" b="0" i="0" dirty="0">
                <a:solidFill>
                  <a:srgbClr val="333333"/>
                </a:solidFill>
                <a:effectLst/>
                <a:latin typeface="Roboto" panose="02000000000000000000" pitchFamily="2" charset="0"/>
              </a:rPr>
              <a:t> як підвищення кваліфікації відповідно до законодавства.</a:t>
            </a:r>
          </a:p>
        </p:txBody>
      </p:sp>
    </p:spTree>
    <p:extLst>
      <p:ext uri="{BB962C8B-B14F-4D97-AF65-F5344CB8AC3E}">
        <p14:creationId xmlns:p14="http://schemas.microsoft.com/office/powerpoint/2010/main" val="2132739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A00A3A-6946-4A9C-98BD-5E34E551CCFB}"/>
              </a:ext>
            </a:extLst>
          </p:cNvPr>
          <p:cNvSpPr txBox="1"/>
          <p:nvPr/>
        </p:nvSpPr>
        <p:spPr>
          <a:xfrm>
            <a:off x="300789" y="119823"/>
            <a:ext cx="11153274" cy="5950860"/>
          </a:xfrm>
          <a:prstGeom prst="rect">
            <a:avLst/>
          </a:prstGeom>
          <a:noFill/>
        </p:spPr>
        <p:txBody>
          <a:bodyPr wrap="square">
            <a:spAutoFit/>
          </a:bodyPr>
          <a:lstStyle/>
          <a:p>
            <a:pPr algn="ct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Атестація</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педагогічних</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працівників</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здійснюється</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виключно</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на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підставі</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заяви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педагогічного</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працівника</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r>
              <a:rPr lang="uk-UA" sz="2400" b="1" i="0" dirty="0">
                <a:solidFill>
                  <a:srgbClr val="545454"/>
                </a:solidFill>
                <a:effectLst/>
                <a:latin typeface="Times New Roman" panose="02020603050405020304" pitchFamily="18" charset="0"/>
                <a:cs typeface="Times New Roman" panose="02020603050405020304" pitchFamily="18" charset="0"/>
              </a:rPr>
              <a:t>Чергова атестація</a:t>
            </a:r>
          </a:p>
          <a:p>
            <a:pPr algn="ctr"/>
            <a:endParaRPr lang="uk-UA" sz="2400" b="0" i="0" dirty="0">
              <a:solidFill>
                <a:srgbClr val="545454"/>
              </a:solidFill>
              <a:effectLst/>
              <a:latin typeface="Times New Roman" panose="02020603050405020304" pitchFamily="18" charset="0"/>
              <a:cs typeface="Times New Roman" panose="02020603050405020304" pitchFamily="18" charset="0"/>
            </a:endParaRPr>
          </a:p>
          <a:p>
            <a:pPr algn="just"/>
            <a:r>
              <a:rPr lang="uk-UA" sz="2400" b="0" i="0" dirty="0">
                <a:solidFill>
                  <a:srgbClr val="545454"/>
                </a:solidFill>
                <a:effectLst/>
                <a:latin typeface="Roboto" panose="02000000000000000000" pitchFamily="2" charset="0"/>
              </a:rPr>
              <a:t>Чергова атестація проводиться </a:t>
            </a:r>
            <a:r>
              <a:rPr lang="uk-UA" sz="2400" b="0" i="0" u="sng" dirty="0">
                <a:solidFill>
                  <a:srgbClr val="FF0000"/>
                </a:solidFill>
                <a:effectLst/>
                <a:latin typeface="Roboto" panose="02000000000000000000" pitchFamily="2" charset="0"/>
              </a:rPr>
              <a:t>один раз на 5 років,</a:t>
            </a:r>
            <a:r>
              <a:rPr lang="uk-UA" sz="2400" b="0" i="0" dirty="0">
                <a:solidFill>
                  <a:srgbClr val="545454"/>
                </a:solidFill>
                <a:effectLst/>
                <a:latin typeface="Roboto" panose="02000000000000000000" pitchFamily="2" charset="0"/>
              </a:rPr>
              <a:t> крім випадків, визначених Положенням, зокрема:</a:t>
            </a:r>
          </a:p>
          <a:p>
            <a:pPr algn="just"/>
            <a:r>
              <a:rPr lang="uk-UA" sz="2400" b="0" i="0" dirty="0">
                <a:solidFill>
                  <a:srgbClr val="545454"/>
                </a:solidFill>
                <a:effectLst/>
                <a:latin typeface="Roboto" panose="02000000000000000000" pitchFamily="2" charset="0"/>
              </a:rPr>
              <a:t>• тимчасової непрацездатності педагогічного працівника, який атестується;</a:t>
            </a:r>
          </a:p>
          <a:p>
            <a:pPr algn="just"/>
            <a:r>
              <a:rPr lang="uk-UA" sz="2400" b="0" i="0" dirty="0">
                <a:solidFill>
                  <a:srgbClr val="545454"/>
                </a:solidFill>
                <a:effectLst/>
                <a:latin typeface="Roboto" panose="02000000000000000000" pitchFamily="2" charset="0"/>
              </a:rPr>
              <a:t>• настання інших обставин, що не залежать від його волі та перешкоджають проходженню ним атестації.</a:t>
            </a:r>
          </a:p>
          <a:p>
            <a:pPr algn="just"/>
            <a:r>
              <a:rPr lang="uk-UA" sz="2400" b="0" i="0" dirty="0">
                <a:solidFill>
                  <a:srgbClr val="545454"/>
                </a:solidFill>
                <a:effectLst/>
                <a:latin typeface="Roboto" panose="02000000000000000000" pitchFamily="2" charset="0"/>
              </a:rPr>
              <a:t>У разі надходження від педагогічного працівника </a:t>
            </a:r>
            <a:r>
              <a:rPr lang="uk-UA" sz="2400" b="1" i="0" dirty="0">
                <a:solidFill>
                  <a:srgbClr val="545454"/>
                </a:solidFill>
                <a:effectLst/>
                <a:latin typeface="Roboto" panose="02000000000000000000" pitchFamily="2" charset="0"/>
              </a:rPr>
              <a:t>заяви</a:t>
            </a:r>
            <a:r>
              <a:rPr lang="uk-UA" sz="2400" b="0" i="0" dirty="0">
                <a:solidFill>
                  <a:srgbClr val="545454"/>
                </a:solidFill>
                <a:effectLst/>
                <a:latin typeface="Roboto" panose="02000000000000000000" pitchFamily="2" charset="0"/>
              </a:rPr>
              <a:t> про перенесення строків чергової атестації, поданій у паперовій чи електронній формі, атестаційна комісія у строк, що не перевищує </a:t>
            </a:r>
            <a:r>
              <a:rPr lang="uk-UA" sz="2400" b="0" i="0" u="sng" dirty="0">
                <a:solidFill>
                  <a:srgbClr val="FF0000"/>
                </a:solidFill>
                <a:effectLst/>
                <a:latin typeface="Roboto" panose="02000000000000000000" pitchFamily="2" charset="0"/>
              </a:rPr>
              <a:t>10 календарних днів з дня </a:t>
            </a:r>
            <a:r>
              <a:rPr lang="uk-UA" sz="2400" b="0" i="0" dirty="0">
                <a:solidFill>
                  <a:srgbClr val="545454"/>
                </a:solidFill>
                <a:effectLst/>
                <a:latin typeface="Roboto" panose="02000000000000000000" pitchFamily="2" charset="0"/>
              </a:rPr>
              <a:t>її отримання, приймає рішення про таке перенесення та інформує про це педагогічного працівника. </a:t>
            </a:r>
          </a:p>
          <a:p>
            <a:pPr algn="just"/>
            <a:r>
              <a:rPr lang="uk-UA" sz="2400" b="0" i="0" dirty="0">
                <a:solidFill>
                  <a:srgbClr val="545454"/>
                </a:solidFill>
                <a:effectLst/>
                <a:latin typeface="Roboto" panose="02000000000000000000" pitchFamily="2" charset="0"/>
              </a:rPr>
              <a:t>Атестація має бути перенесена до припинення таких обставин, але </a:t>
            </a:r>
            <a:r>
              <a:rPr lang="uk-UA" sz="2400" b="1" i="0" dirty="0">
                <a:solidFill>
                  <a:srgbClr val="545454"/>
                </a:solidFill>
                <a:effectLst/>
                <a:latin typeface="Roboto" panose="02000000000000000000" pitchFamily="2" charset="0"/>
              </a:rPr>
              <a:t>не більше ніж на 1 рік</a:t>
            </a:r>
            <a:r>
              <a:rPr lang="uk-UA" sz="2400" b="0" i="0" dirty="0">
                <a:solidFill>
                  <a:srgbClr val="545454"/>
                </a:solidFill>
                <a:effectLst/>
                <a:latin typeface="Roboto" panose="02000000000000000000" pitchFamily="2" charset="0"/>
              </a:rPr>
              <a:t> (раніше присвоєна кваліфікаційна категорія (педагогічне звання) педагога зберігається). </a:t>
            </a:r>
          </a:p>
        </p:txBody>
      </p:sp>
    </p:spTree>
    <p:extLst>
      <p:ext uri="{BB962C8B-B14F-4D97-AF65-F5344CB8AC3E}">
        <p14:creationId xmlns:p14="http://schemas.microsoft.com/office/powerpoint/2010/main" val="3817658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A70501-6724-4B40-B99D-E7089A3D5CC0}"/>
              </a:ext>
            </a:extLst>
          </p:cNvPr>
          <p:cNvSpPr txBox="1"/>
          <p:nvPr/>
        </p:nvSpPr>
        <p:spPr>
          <a:xfrm>
            <a:off x="541422" y="212735"/>
            <a:ext cx="11381873" cy="6432530"/>
          </a:xfrm>
          <a:prstGeom prst="rect">
            <a:avLst/>
          </a:prstGeom>
          <a:noFill/>
        </p:spPr>
        <p:txBody>
          <a:bodyPr wrap="square">
            <a:spAutoFit/>
          </a:bodyPr>
          <a:lstStyle/>
          <a:p>
            <a:pPr algn="ctr"/>
            <a:r>
              <a:rPr lang="uk-UA" sz="2000" b="1" i="0" dirty="0">
                <a:solidFill>
                  <a:srgbClr val="333333"/>
                </a:solidFill>
                <a:effectLst/>
                <a:latin typeface="Roboto" panose="02000000000000000000" pitchFamily="2" charset="0"/>
              </a:rPr>
              <a:t>Позачергова атестація</a:t>
            </a:r>
          </a:p>
          <a:p>
            <a:pPr algn="l">
              <a:lnSpc>
                <a:spcPct val="150000"/>
              </a:lnSpc>
            </a:pPr>
            <a:r>
              <a:rPr lang="uk-UA" sz="2400" b="1" i="1" dirty="0">
                <a:solidFill>
                  <a:srgbClr val="333333"/>
                </a:solidFill>
                <a:effectLst/>
                <a:latin typeface="Roboto" panose="02000000000000000000" pitchFamily="2" charset="0"/>
              </a:rPr>
              <a:t>Стислий огляд змін:</a:t>
            </a:r>
            <a:r>
              <a:rPr lang="uk-UA" sz="2400" b="0" i="0" dirty="0">
                <a:solidFill>
                  <a:srgbClr val="333333"/>
                </a:solidFill>
                <a:effectLst/>
                <a:latin typeface="Roboto" panose="02000000000000000000" pitchFamily="2" charset="0"/>
              </a:rPr>
              <a:t> конкретизовано вимоги </a:t>
            </a:r>
            <a:r>
              <a:rPr lang="uk-UA" sz="2400" b="0" i="0" dirty="0" err="1">
                <a:solidFill>
                  <a:srgbClr val="333333"/>
                </a:solidFill>
                <a:effectLst/>
                <a:latin typeface="Roboto" panose="02000000000000000000" pitchFamily="2" charset="0"/>
              </a:rPr>
              <a:t>лр</a:t>
            </a:r>
            <a:r>
              <a:rPr lang="uk-UA" sz="2400" b="0" i="0" dirty="0">
                <a:solidFill>
                  <a:srgbClr val="333333"/>
                </a:solidFill>
                <a:effectLst/>
                <a:latin typeface="Roboto" panose="02000000000000000000" pitchFamily="2" charset="0"/>
              </a:rPr>
              <a:t> проведення позачергової атестації педагогів та керівників закладів освіти.</a:t>
            </a:r>
          </a:p>
          <a:p>
            <a:pPr algn="l">
              <a:lnSpc>
                <a:spcPct val="150000"/>
              </a:lnSpc>
            </a:pPr>
            <a:r>
              <a:rPr lang="uk-UA" sz="2400" b="1" i="1" dirty="0">
                <a:solidFill>
                  <a:srgbClr val="333333"/>
                </a:solidFill>
                <a:effectLst/>
                <a:latin typeface="Roboto" panose="02000000000000000000" pitchFamily="2" charset="0"/>
              </a:rPr>
              <a:t>Нова редакція:</a:t>
            </a:r>
            <a:endParaRPr lang="uk-UA" sz="2400" b="0" i="0" dirty="0">
              <a:solidFill>
                <a:srgbClr val="333333"/>
              </a:solidFill>
              <a:effectLst/>
              <a:latin typeface="Roboto" panose="02000000000000000000" pitchFamily="2" charset="0"/>
            </a:endParaRPr>
          </a:p>
          <a:p>
            <a:pPr algn="l">
              <a:lnSpc>
                <a:spcPct val="150000"/>
              </a:lnSpc>
            </a:pPr>
            <a:r>
              <a:rPr lang="uk-UA" sz="2400" b="0" i="0" dirty="0">
                <a:solidFill>
                  <a:srgbClr val="333333"/>
                </a:solidFill>
                <a:effectLst/>
                <a:latin typeface="Roboto" panose="02000000000000000000" pitchFamily="2" charset="0"/>
              </a:rPr>
              <a:t>Позачергова атестація може проводить за ініціативою:</a:t>
            </a:r>
          </a:p>
          <a:p>
            <a:pPr algn="l">
              <a:lnSpc>
                <a:spcPct val="150000"/>
              </a:lnSpc>
            </a:pPr>
            <a:r>
              <a:rPr lang="uk-UA" sz="2400" b="0" i="0" dirty="0">
                <a:solidFill>
                  <a:srgbClr val="333333"/>
                </a:solidFill>
                <a:effectLst/>
                <a:latin typeface="Roboto" panose="02000000000000000000" pitchFamily="2" charset="0"/>
              </a:rPr>
              <a:t>1) педагогічного працівника, якщо його освітній рівень, стаж роботи на посадах педагогічних працівників відповідає вимогам </a:t>
            </a:r>
            <a:r>
              <a:rPr lang="uk-UA" sz="2400" b="1" i="0" dirty="0">
                <a:solidFill>
                  <a:srgbClr val="333333"/>
                </a:solidFill>
                <a:effectLst/>
                <a:latin typeface="Roboto" panose="02000000000000000000" pitchFamily="2" charset="0"/>
              </a:rPr>
              <a:t>або</a:t>
            </a:r>
            <a:r>
              <a:rPr lang="uk-UA" sz="2400" b="0" i="0" dirty="0">
                <a:solidFill>
                  <a:srgbClr val="333333"/>
                </a:solidFill>
                <a:effectLst/>
                <a:latin typeface="Roboto" panose="02000000000000000000" pitchFamily="2" charset="0"/>
              </a:rPr>
              <a:t> за наявності </a:t>
            </a:r>
            <a:r>
              <a:rPr lang="uk-UA" sz="2400" b="1" i="0" dirty="0">
                <a:solidFill>
                  <a:srgbClr val="333333"/>
                </a:solidFill>
                <a:effectLst/>
                <a:latin typeface="Roboto" panose="02000000000000000000" pitchFamily="2" charset="0"/>
              </a:rPr>
              <a:t>однієї</a:t>
            </a:r>
            <a:r>
              <a:rPr lang="uk-UA" sz="2400" b="0" i="0" dirty="0">
                <a:solidFill>
                  <a:srgbClr val="333333"/>
                </a:solidFill>
                <a:effectLst/>
                <a:latin typeface="Roboto" panose="02000000000000000000" pitchFamily="2" charset="0"/>
              </a:rPr>
              <a:t> з таких умов:</a:t>
            </a:r>
          </a:p>
          <a:p>
            <a:pPr algn="l">
              <a:lnSpc>
                <a:spcPct val="150000"/>
              </a:lnSpc>
              <a:buFont typeface="Arial" panose="020B0604020202020204" pitchFamily="34" charset="0"/>
              <a:buChar char="•"/>
            </a:pPr>
            <a:r>
              <a:rPr lang="uk-UA" sz="2400" b="0" i="0" dirty="0">
                <a:solidFill>
                  <a:srgbClr val="333333"/>
                </a:solidFill>
                <a:effectLst/>
                <a:latin typeface="Roboto" panose="02000000000000000000" pitchFamily="2" charset="0"/>
              </a:rPr>
              <a:t>визнання переможцем, лауреатом фінальних етапів всеукраїнських, міжнародних, регіональних фахових конкурсів;</a:t>
            </a:r>
          </a:p>
          <a:p>
            <a:pPr algn="l">
              <a:lnSpc>
                <a:spcPct val="150000"/>
              </a:lnSpc>
              <a:buFont typeface="Arial" panose="020B0604020202020204" pitchFamily="34" charset="0"/>
              <a:buChar char="•"/>
            </a:pPr>
            <a:r>
              <a:rPr lang="uk-UA" sz="2400" b="0" i="0" dirty="0">
                <a:solidFill>
                  <a:srgbClr val="333333"/>
                </a:solidFill>
                <a:effectLst/>
                <a:latin typeface="Roboto" panose="02000000000000000000" pitchFamily="2" charset="0"/>
              </a:rPr>
              <a:t>наявності </a:t>
            </a:r>
            <a:r>
              <a:rPr lang="uk-UA" sz="2400" b="0" i="0" dirty="0" err="1">
                <a:solidFill>
                  <a:srgbClr val="333333"/>
                </a:solidFill>
                <a:effectLst/>
                <a:latin typeface="Roboto" panose="02000000000000000000" pitchFamily="2" charset="0"/>
              </a:rPr>
              <a:t>освітньо</a:t>
            </a:r>
            <a:r>
              <a:rPr lang="uk-UA" sz="2400" b="0" i="0" dirty="0">
                <a:solidFill>
                  <a:srgbClr val="333333"/>
                </a:solidFill>
                <a:effectLst/>
                <a:latin typeface="Roboto" panose="02000000000000000000" pitchFamily="2" charset="0"/>
              </a:rPr>
              <a:t>-наукового / </a:t>
            </a:r>
            <a:r>
              <a:rPr lang="uk-UA" sz="2400" b="0" i="0" dirty="0" err="1">
                <a:solidFill>
                  <a:srgbClr val="333333"/>
                </a:solidFill>
                <a:effectLst/>
                <a:latin typeface="Roboto" panose="02000000000000000000" pitchFamily="2" charset="0"/>
              </a:rPr>
              <a:t>освітньо</a:t>
            </a:r>
            <a:r>
              <a:rPr lang="uk-UA" sz="2400" b="0" i="0" dirty="0">
                <a:solidFill>
                  <a:srgbClr val="333333"/>
                </a:solidFill>
                <a:effectLst/>
                <a:latin typeface="Roboto" panose="02000000000000000000" pitchFamily="2" charset="0"/>
              </a:rPr>
              <a:t>-творчого, наукового ступеня;</a:t>
            </a:r>
          </a:p>
          <a:p>
            <a:pPr algn="l">
              <a:lnSpc>
                <a:spcPct val="150000"/>
              </a:lnSpc>
              <a:buFont typeface="Arial" panose="020B0604020202020204" pitchFamily="34" charset="0"/>
              <a:buChar char="•"/>
            </a:pPr>
            <a:r>
              <a:rPr lang="uk-UA" sz="2400" b="0" i="0" dirty="0">
                <a:solidFill>
                  <a:srgbClr val="333333"/>
                </a:solidFill>
                <a:effectLst/>
                <a:latin typeface="Roboto" panose="02000000000000000000" pitchFamily="2" charset="0"/>
              </a:rPr>
              <a:t>успішного проходження сертифікації.</a:t>
            </a:r>
          </a:p>
        </p:txBody>
      </p:sp>
    </p:spTree>
    <p:extLst>
      <p:ext uri="{BB962C8B-B14F-4D97-AF65-F5344CB8AC3E}">
        <p14:creationId xmlns:p14="http://schemas.microsoft.com/office/powerpoint/2010/main" val="212870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78EC67-8C6D-45C4-991A-FBEABC54D954}"/>
              </a:ext>
            </a:extLst>
          </p:cNvPr>
          <p:cNvSpPr txBox="1"/>
          <p:nvPr/>
        </p:nvSpPr>
        <p:spPr>
          <a:xfrm>
            <a:off x="457199" y="957244"/>
            <a:ext cx="11333748" cy="4524315"/>
          </a:xfrm>
          <a:prstGeom prst="rect">
            <a:avLst/>
          </a:prstGeom>
          <a:noFill/>
        </p:spPr>
        <p:txBody>
          <a:bodyPr wrap="square">
            <a:spAutoFit/>
          </a:bodyPr>
          <a:lstStyle/>
          <a:p>
            <a:pPr algn="l"/>
            <a:r>
              <a:rPr lang="uk-UA" sz="3200" b="0" i="0" dirty="0">
                <a:solidFill>
                  <a:srgbClr val="333333"/>
                </a:solidFill>
                <a:effectLst/>
                <a:latin typeface="Roboto" panose="02000000000000000000" pitchFamily="2" charset="0"/>
              </a:rPr>
              <a:t>2) керівника закладу освіти, якщо за</a:t>
            </a:r>
            <a:r>
              <a:rPr lang="uk-UA" sz="3200" b="1" i="0" dirty="0">
                <a:solidFill>
                  <a:srgbClr val="333333"/>
                </a:solidFill>
                <a:effectLst/>
                <a:latin typeface="Roboto" panose="02000000000000000000" pitchFamily="2" charset="0"/>
              </a:rPr>
              <a:t> результатами аналізу виконання педагогом посадових обов'язків</a:t>
            </a:r>
            <a:r>
              <a:rPr lang="uk-UA" sz="3200" b="0" i="0" dirty="0">
                <a:solidFill>
                  <a:srgbClr val="333333"/>
                </a:solidFill>
                <a:effectLst/>
                <a:latin typeface="Roboto" panose="02000000000000000000" pitchFamily="2" charset="0"/>
              </a:rPr>
              <a:t> визначені підстави, які свідчать про </a:t>
            </a:r>
            <a:r>
              <a:rPr lang="uk-UA" sz="3200" b="1" i="0" dirty="0">
                <a:solidFill>
                  <a:srgbClr val="333333"/>
                </a:solidFill>
                <a:effectLst/>
                <a:latin typeface="Roboto" panose="02000000000000000000" pitchFamily="2" charset="0"/>
              </a:rPr>
              <a:t>зниження якості</a:t>
            </a:r>
            <a:r>
              <a:rPr lang="uk-UA" sz="3200" b="0" i="0" dirty="0">
                <a:solidFill>
                  <a:srgbClr val="333333"/>
                </a:solidFill>
                <a:effectLst/>
                <a:latin typeface="Roboto" panose="02000000000000000000" pitchFamily="2" charset="0"/>
              </a:rPr>
              <a:t> його педагогічної діяльності.</a:t>
            </a:r>
          </a:p>
          <a:p>
            <a:pPr algn="l"/>
            <a:r>
              <a:rPr lang="uk-UA" sz="3200" b="0" i="0" dirty="0">
                <a:solidFill>
                  <a:srgbClr val="333333"/>
                </a:solidFill>
                <a:effectLst/>
                <a:latin typeface="Roboto" panose="02000000000000000000" pitchFamily="2" charset="0"/>
              </a:rPr>
              <a:t>У разі виявлення </a:t>
            </a:r>
            <a:r>
              <a:rPr lang="uk-UA" sz="3200" b="1" i="0" dirty="0">
                <a:solidFill>
                  <a:srgbClr val="333333"/>
                </a:solidFill>
                <a:effectLst/>
                <a:latin typeface="Roboto" panose="02000000000000000000" pitchFamily="2" charset="0"/>
              </a:rPr>
              <a:t>за результатами інституційного аудиту</a:t>
            </a:r>
            <a:r>
              <a:rPr lang="uk-UA" sz="3200" b="0" i="0" dirty="0">
                <a:solidFill>
                  <a:srgbClr val="333333"/>
                </a:solidFill>
                <a:effectLst/>
                <a:latin typeface="Roboto" panose="02000000000000000000" pitchFamily="2" charset="0"/>
              </a:rPr>
              <a:t> низької якості освітньої діяльності закладу освіти, відокремленого структурного підрозділу проводиться </a:t>
            </a:r>
            <a:r>
              <a:rPr lang="uk-UA" sz="3200" b="1" i="0" dirty="0">
                <a:solidFill>
                  <a:srgbClr val="333333"/>
                </a:solidFill>
                <a:effectLst/>
                <a:latin typeface="Roboto" panose="02000000000000000000" pitchFamily="2" charset="0"/>
              </a:rPr>
              <a:t>позачергова атестація керівника закладу освіти.</a:t>
            </a:r>
            <a:endParaRPr lang="uk-UA" sz="3200" b="0" i="0" dirty="0">
              <a:solidFill>
                <a:srgbClr val="333333"/>
              </a:solidFill>
              <a:effectLst/>
              <a:latin typeface="Roboto" panose="02000000000000000000" pitchFamily="2" charset="0"/>
            </a:endParaRPr>
          </a:p>
        </p:txBody>
      </p:sp>
      <p:sp>
        <p:nvSpPr>
          <p:cNvPr id="5" name="TextBox 4">
            <a:extLst>
              <a:ext uri="{FF2B5EF4-FFF2-40B4-BE49-F238E27FC236}">
                <a16:creationId xmlns:a16="http://schemas.microsoft.com/office/drawing/2014/main" id="{FF456889-18B0-4F6E-8A1B-FCB08EA3FCA6}"/>
              </a:ext>
            </a:extLst>
          </p:cNvPr>
          <p:cNvSpPr txBox="1"/>
          <p:nvPr/>
        </p:nvSpPr>
        <p:spPr>
          <a:xfrm>
            <a:off x="2301039" y="260502"/>
            <a:ext cx="6093994" cy="461665"/>
          </a:xfrm>
          <a:prstGeom prst="rect">
            <a:avLst/>
          </a:prstGeom>
          <a:noFill/>
        </p:spPr>
        <p:txBody>
          <a:bodyPr wrap="square">
            <a:spAutoFit/>
          </a:bodyPr>
          <a:lstStyle/>
          <a:p>
            <a:pPr algn="ctr"/>
            <a:r>
              <a:rPr lang="uk-UA" sz="2400" b="1" i="0" dirty="0">
                <a:solidFill>
                  <a:srgbClr val="333333"/>
                </a:solidFill>
                <a:effectLst/>
                <a:latin typeface="Times New Roman" panose="02020603050405020304" pitchFamily="18" charset="0"/>
                <a:cs typeface="Times New Roman" panose="02020603050405020304" pitchFamily="18" charset="0"/>
              </a:rPr>
              <a:t>Позачергова атестація</a:t>
            </a:r>
          </a:p>
        </p:txBody>
      </p:sp>
    </p:spTree>
    <p:extLst>
      <p:ext uri="{BB962C8B-B14F-4D97-AF65-F5344CB8AC3E}">
        <p14:creationId xmlns:p14="http://schemas.microsoft.com/office/powerpoint/2010/main" val="217958904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2066</Words>
  <Application>Microsoft Office PowerPoint</Application>
  <PresentationFormat>Широкоэкранный</PresentationFormat>
  <Paragraphs>118</Paragraphs>
  <Slides>24</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24</vt:i4>
      </vt:variant>
    </vt:vector>
  </HeadingPairs>
  <TitlesOfParts>
    <vt:vector size="32" baseType="lpstr">
      <vt:lpstr>Arial</vt:lpstr>
      <vt:lpstr>Calibri</vt:lpstr>
      <vt:lpstr>Calibri Light</vt:lpstr>
      <vt:lpstr>Google Sans</vt:lpstr>
      <vt:lpstr>innerspace</vt:lpstr>
      <vt:lpstr>Roboto</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comp</dc:creator>
  <cp:lastModifiedBy>comp</cp:lastModifiedBy>
  <cp:revision>7</cp:revision>
  <dcterms:created xsi:type="dcterms:W3CDTF">2025-01-02T20:19:48Z</dcterms:created>
  <dcterms:modified xsi:type="dcterms:W3CDTF">2025-01-02T21:21:06Z</dcterms:modified>
</cp:coreProperties>
</file>