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8E0C5-7BA1-423A-8257-252D599B58A6}" type="datetimeFigureOut">
              <a:rPr lang="uk-UA" smtClean="0"/>
              <a:t>10.02.2025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0F52A-8972-4DC9-AB53-30F34044F1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1720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0F52A-8972-4DC9-AB53-30F34044F118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1060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1728192" cy="399738"/>
          </a:xfrm>
        </p:spPr>
        <p:txBody>
          <a:bodyPr>
            <a:normAutofit fontScale="90000"/>
          </a:bodyPr>
          <a:lstStyle/>
          <a:p>
            <a:endParaRPr lang="uk-UA" b="1" i="1" dirty="0">
              <a:solidFill>
                <a:srgbClr val="008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74" y="1600200"/>
            <a:ext cx="8041051" cy="4525963"/>
          </a:xfr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C618EFD-763A-ACA4-564C-B6A29B5C5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8" y="3221"/>
            <a:ext cx="2843808" cy="161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738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>
            <a:normAutofit/>
          </a:bodyPr>
          <a:lstStyle/>
          <a:p>
            <a:endParaRPr lang="uk-UA" b="1" dirty="0">
              <a:solidFill>
                <a:srgbClr val="008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3199"/>
            <a:ext cx="6696744" cy="6696744"/>
          </a:xfr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C618EFD-763A-ACA4-564C-B6A29B5C5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1"/>
            <a:ext cx="2843808" cy="161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932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/>
          <a:lstStyle/>
          <a:p>
            <a:r>
              <a:rPr lang="uk-UA" b="1" i="1" dirty="0">
                <a:solidFill>
                  <a:srgbClr val="008000"/>
                </a:solidFill>
              </a:rPr>
              <a:t>Пам’ятайте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579296" cy="3629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b="1" i="1" dirty="0">
                <a:solidFill>
                  <a:srgbClr val="008000"/>
                </a:solidFill>
              </a:rPr>
              <a:t>За даними ВООЗ – 68-74% всіх хвороб пов’язані зі способом життя людини, в тому числі харчуванням, а у дитячому віці закладається фундамент здоров’я на все життя</a:t>
            </a:r>
            <a:r>
              <a:rPr lang="uk-UA" i="1" dirty="0">
                <a:solidFill>
                  <a:srgbClr val="008000"/>
                </a:solidFill>
              </a:rPr>
              <a:t>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C618EFD-763A-ACA4-564C-B6A29B5C5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1"/>
            <a:ext cx="2843808" cy="161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583" y="3774906"/>
            <a:ext cx="5699417" cy="3091781"/>
          </a:xfrm>
          <a:prstGeom prst="rect">
            <a:avLst/>
          </a:prstGeom>
          <a:scene3d>
            <a:camera prst="obliqueTop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394157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618EFD-763A-ACA4-564C-B6A29B5C5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979712" cy="11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800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6192688" cy="1143000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solidFill>
                  <a:srgbClr val="33CC33"/>
                </a:solidFill>
              </a:rPr>
              <a:t>Здорове харчування дітей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380" y="1593930"/>
            <a:ext cx="8075240" cy="2692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- це збалансований раціон, який забезпечує організм дитини всіма поживними речовинами для росту, розвитку та підтримки здоров'я!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C618EFD-763A-ACA4-564C-B6A29B5C5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1"/>
            <a:ext cx="2843808" cy="161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9144000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74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>
            <a:noAutofit/>
          </a:bodyPr>
          <a:lstStyle/>
          <a:p>
            <a:r>
              <a:rPr lang="uk-UA" sz="3600" b="1" dirty="0"/>
              <a:t>Основні принципи здорового харчування дітей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 lnSpcReduction="10000"/>
          </a:bodyPr>
          <a:lstStyle/>
          <a:p>
            <a:r>
              <a:rPr lang="uk-UA" u="sng" dirty="0"/>
              <a:t>Різноманітність продуктів:</a:t>
            </a:r>
          </a:p>
          <a:p>
            <a:pPr>
              <a:buFontTx/>
              <a:buChar char="-"/>
            </a:pPr>
            <a:r>
              <a:rPr lang="uk-UA" sz="2800" dirty="0"/>
              <a:t>Овочі та фрукти</a:t>
            </a:r>
          </a:p>
          <a:p>
            <a:pPr>
              <a:buFontTx/>
              <a:buChar char="-"/>
            </a:pPr>
            <a:r>
              <a:rPr lang="uk-UA" sz="2800" dirty="0"/>
              <a:t>М’ясо, риба, яйця, молочні продукти</a:t>
            </a:r>
          </a:p>
          <a:p>
            <a:pPr>
              <a:buFontTx/>
              <a:buChar char="-"/>
            </a:pPr>
            <a:r>
              <a:rPr lang="uk-UA" sz="2800" dirty="0" err="1"/>
              <a:t>Цільнозернові</a:t>
            </a:r>
            <a:r>
              <a:rPr lang="uk-UA" sz="2800" dirty="0"/>
              <a:t> продукти (каші, хліб, макарони з твердих сортів)</a:t>
            </a:r>
          </a:p>
          <a:p>
            <a:pPr>
              <a:buFontTx/>
              <a:buChar char="-"/>
            </a:pPr>
            <a:r>
              <a:rPr lang="uk-UA" sz="2800" dirty="0"/>
              <a:t>Корисні жири (горіхи, насіння, олія)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C618EFD-763A-ACA4-564C-B6A29B5C5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1"/>
            <a:ext cx="2843808" cy="161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430" y="2636912"/>
            <a:ext cx="3744416" cy="330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1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5988" y="274638"/>
            <a:ext cx="2550811" cy="11430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5678789" cy="2116831"/>
          </a:xfrm>
        </p:spPr>
        <p:txBody>
          <a:bodyPr>
            <a:normAutofit lnSpcReduction="10000"/>
          </a:bodyPr>
          <a:lstStyle/>
          <a:p>
            <a:r>
              <a:rPr lang="uk-UA" u="sng" dirty="0"/>
              <a:t>Достатня кількість води</a:t>
            </a:r>
            <a:r>
              <a:rPr lang="uk-UA" dirty="0"/>
              <a:t>:</a:t>
            </a:r>
          </a:p>
          <a:p>
            <a:pPr marL="0" indent="0">
              <a:buNone/>
            </a:pPr>
            <a:r>
              <a:rPr lang="uk-UA" dirty="0"/>
              <a:t>Дітям потрібно випивати </a:t>
            </a:r>
            <a:r>
              <a:rPr lang="uk-UA" b="1" dirty="0"/>
              <a:t>від 1  до 1,5 літра води</a:t>
            </a:r>
            <a:r>
              <a:rPr lang="uk-UA" dirty="0"/>
              <a:t> в день, залежно від віку;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C618EFD-763A-ACA4-564C-B6A29B5C5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1"/>
            <a:ext cx="2843808" cy="161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221"/>
            <a:ext cx="3069547" cy="27100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27984" y="3645024"/>
            <a:ext cx="46537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/>
              <a:t>Виключення з раціону або мінімізація солодких напоїв (соків, газованих напоїв)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8" y="3645024"/>
            <a:ext cx="4283968" cy="279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6216" y="980728"/>
            <a:ext cx="2170584" cy="436910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4536504" cy="4349079"/>
          </a:xfrm>
        </p:spPr>
        <p:txBody>
          <a:bodyPr>
            <a:normAutofit lnSpcReduction="10000"/>
          </a:bodyPr>
          <a:lstStyle/>
          <a:p>
            <a:r>
              <a:rPr lang="uk-UA" u="sng" dirty="0"/>
              <a:t>Регулярність прийомів їжі</a:t>
            </a:r>
            <a:r>
              <a:rPr lang="uk-UA" dirty="0"/>
              <a:t>:</a:t>
            </a:r>
          </a:p>
          <a:p>
            <a:pPr marL="0" indent="0">
              <a:buNone/>
            </a:pPr>
            <a:r>
              <a:rPr lang="uk-UA" dirty="0"/>
              <a:t>-4 – 5 прийомів їжі: 3 основні та 1 – 2 перекуси.</a:t>
            </a:r>
          </a:p>
          <a:p>
            <a:pPr marL="0" indent="0">
              <a:buNone/>
            </a:pPr>
            <a:r>
              <a:rPr lang="uk-UA" dirty="0"/>
              <a:t>-Сніданок - є обов'язковий для підтримки енергії протягом дня.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C618EFD-763A-ACA4-564C-B6A29B5C5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1"/>
            <a:ext cx="2843808" cy="161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697" y="332656"/>
            <a:ext cx="3845302" cy="2952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33056"/>
            <a:ext cx="4427983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47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2702" y="274638"/>
            <a:ext cx="3364097" cy="11430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4865503" cy="2448548"/>
          </a:xfrm>
        </p:spPr>
        <p:txBody>
          <a:bodyPr>
            <a:normAutofit lnSpcReduction="10000"/>
          </a:bodyPr>
          <a:lstStyle/>
          <a:p>
            <a:r>
              <a:rPr lang="uk-UA" u="sng" dirty="0"/>
              <a:t>Обмеження шкідливих продуктів</a:t>
            </a:r>
            <a:r>
              <a:rPr lang="uk-UA" dirty="0"/>
              <a:t>:</a:t>
            </a:r>
          </a:p>
          <a:p>
            <a:pPr marL="0" indent="0">
              <a:buNone/>
            </a:pPr>
            <a:r>
              <a:rPr lang="uk-UA" dirty="0"/>
              <a:t>Мінімум цукру та солодощів (не більше 25 гр. на день)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C618EFD-763A-ACA4-564C-B6A29B5C5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1"/>
            <a:ext cx="2843808" cy="161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703" y="3221"/>
            <a:ext cx="3810000" cy="28384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8749"/>
            <a:ext cx="3960440" cy="263549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88024" y="4048748"/>
            <a:ext cx="396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/>
              <a:t>Обмеження фаст-фуду, чіпсів, солодкої газованої води.</a:t>
            </a:r>
          </a:p>
        </p:txBody>
      </p:sp>
    </p:spTree>
    <p:extLst>
      <p:ext uri="{BB962C8B-B14F-4D97-AF65-F5344CB8AC3E}">
        <p14:creationId xmlns:p14="http://schemas.microsoft.com/office/powerpoint/2010/main" val="2065528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994122"/>
          </a:xfrm>
        </p:spPr>
        <p:txBody>
          <a:bodyPr>
            <a:normAutofit/>
          </a:bodyPr>
          <a:lstStyle/>
          <a:p>
            <a:r>
              <a:rPr lang="uk-UA" sz="3200" u="sng" dirty="0"/>
              <a:t>Формування  здорових звичок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C618EFD-763A-ACA4-564C-B6A29B5C5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1"/>
            <a:ext cx="2843808" cy="161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853135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Навчайте дитину вибирати </a:t>
            </a:r>
          </a:p>
          <a:p>
            <a:pPr marL="0" indent="0">
              <a:buNone/>
            </a:pPr>
            <a:r>
              <a:rPr lang="uk-UA" dirty="0"/>
              <a:t>корисні та якісні продукти</a:t>
            </a:r>
          </a:p>
          <a:p>
            <a:r>
              <a:rPr lang="uk-UA" dirty="0"/>
              <a:t>Розказуйте про «Тарілку </a:t>
            </a:r>
          </a:p>
          <a:p>
            <a:pPr marL="0" indent="0">
              <a:buNone/>
            </a:pPr>
            <a:r>
              <a:rPr lang="uk-UA" dirty="0"/>
              <a:t>здорового харчування»</a:t>
            </a:r>
          </a:p>
          <a:p>
            <a:r>
              <a:rPr lang="uk-UA" dirty="0"/>
              <a:t>Готуйте </a:t>
            </a:r>
            <a:r>
              <a:rPr lang="uk-UA"/>
              <a:t>та обирайте </a:t>
            </a:r>
            <a:r>
              <a:rPr lang="uk-UA" dirty="0"/>
              <a:t>продукти </a:t>
            </a:r>
          </a:p>
          <a:p>
            <a:pPr marL="0" indent="0">
              <a:buNone/>
            </a:pPr>
            <a:r>
              <a:rPr lang="uk-UA" dirty="0"/>
              <a:t>разом</a:t>
            </a:r>
          </a:p>
          <a:p>
            <a:r>
              <a:rPr lang="uk-UA" dirty="0"/>
              <a:t>Замінюйте шкідливі снеки на свіжі </a:t>
            </a:r>
          </a:p>
          <a:p>
            <a:pPr marL="0" indent="0">
              <a:buNone/>
            </a:pPr>
            <a:r>
              <a:rPr lang="uk-UA" dirty="0"/>
              <a:t>овочі та фрукти</a:t>
            </a:r>
          </a:p>
          <a:p>
            <a:pPr marL="0" indent="0" algn="just">
              <a:buNone/>
            </a:pPr>
            <a:r>
              <a:rPr lang="uk-UA" dirty="0"/>
              <a:t>	</a:t>
            </a:r>
            <a:r>
              <a:rPr lang="uk-UA" b="1" dirty="0"/>
              <a:t>Розвиваючи</a:t>
            </a:r>
            <a:r>
              <a:rPr lang="ru-RU" b="1" dirty="0"/>
              <a:t> </a:t>
            </a:r>
            <a:r>
              <a:rPr lang="uk-UA" b="1" dirty="0"/>
              <a:t>правильні харчові звички у дітей змалку, ви допоможете їм </a:t>
            </a:r>
            <a:r>
              <a:rPr lang="ru-RU" b="1" dirty="0"/>
              <a:t>стати </a:t>
            </a:r>
            <a:r>
              <a:rPr lang="uk-UA" b="1" dirty="0"/>
              <a:t>здоровими </a:t>
            </a:r>
            <a:r>
              <a:rPr lang="ru-RU" b="1" dirty="0"/>
              <a:t>та </a:t>
            </a:r>
            <a:r>
              <a:rPr lang="uk-UA" b="1" dirty="0"/>
              <a:t>активними дорослими</a:t>
            </a:r>
            <a:r>
              <a:rPr lang="ru-RU" b="1" dirty="0"/>
              <a:t>. </a:t>
            </a:r>
            <a:r>
              <a:rPr lang="uk-UA" b="1" dirty="0"/>
              <a:t>Пам’ятайте, що ваша роль у формуванні їх харчових звичок надзвичайно важлива</a:t>
            </a:r>
            <a:r>
              <a:rPr lang="ru-RU" b="1" dirty="0"/>
              <a:t>!</a:t>
            </a:r>
            <a:endParaRPr lang="uk-UA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449" y="4500562"/>
            <a:ext cx="2143125" cy="2143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382" y="1614711"/>
            <a:ext cx="3935588" cy="261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14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1944216" cy="720080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381" y="3880530"/>
            <a:ext cx="5249532" cy="2977469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112500"/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23328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/>
              <a:t>	</a:t>
            </a:r>
            <a:r>
              <a:rPr lang="uk-UA" sz="2400" b="1" dirty="0"/>
              <a:t>Щоб уникнути руйнівних харчових звичок, важливо змалку привчати дітей до здорового харчування. Діти, які правильно харчуються, менше схильні до ожиріння, серцево-судинних захворювань та діабету. Збалансований раціон покращує роботу мозку, підвищує концентрацію та увагу, допомагає краще справлятися зі стресом і запобігає розвитку тривожності та депресії. Здорове харчування — це основа не тільки фізичного, а й психічного добробуту дитини.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C618EFD-763A-ACA4-564C-B6A29B5C5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6" y="3220"/>
            <a:ext cx="2843808" cy="169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054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2160240" cy="720080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20688"/>
            <a:ext cx="6007827" cy="5976664"/>
          </a:xfr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C618EFD-763A-ACA4-564C-B6A29B5C5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1"/>
            <a:ext cx="2843808" cy="161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8875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314</Words>
  <Application>Microsoft Office PowerPoint</Application>
  <PresentationFormat>Екран (4:3)</PresentationFormat>
  <Paragraphs>31</Paragraphs>
  <Slides>12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Презентація PowerPoint</vt:lpstr>
      <vt:lpstr>Здорове харчування дітей</vt:lpstr>
      <vt:lpstr>Основні принципи здорового харчування дітей</vt:lpstr>
      <vt:lpstr>Презентація PowerPoint</vt:lpstr>
      <vt:lpstr>Презентація PowerPoint</vt:lpstr>
      <vt:lpstr>Презентація PowerPoint</vt:lpstr>
      <vt:lpstr>Формування  здорових звичок</vt:lpstr>
      <vt:lpstr>Презентація PowerPoint</vt:lpstr>
      <vt:lpstr>Презентація PowerPoint</vt:lpstr>
      <vt:lpstr>Презентація PowerPoint</vt:lpstr>
      <vt:lpstr>Пам’ятайте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root</dc:creator>
  <cp:lastModifiedBy>user user</cp:lastModifiedBy>
  <cp:revision>75</cp:revision>
  <dcterms:created xsi:type="dcterms:W3CDTF">2025-01-17T11:52:36Z</dcterms:created>
  <dcterms:modified xsi:type="dcterms:W3CDTF">2025-02-10T08:52:05Z</dcterms:modified>
</cp:coreProperties>
</file>