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jpeg" ContentType="image/jpeg"/>
  <Override PartName="/ppt/media/image26.jpeg" ContentType="image/jpeg"/>
  <Override PartName="/ppt/media/image27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24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292840" y="1768680"/>
            <a:ext cx="5493600" cy="438336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292840" y="1768680"/>
            <a:ext cx="5493600" cy="4383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4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292840" y="1768680"/>
            <a:ext cx="5493600" cy="438336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292840" y="1768680"/>
            <a:ext cx="5493600" cy="4383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4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2292840" y="1768680"/>
            <a:ext cx="5493600" cy="438336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2292840" y="1768680"/>
            <a:ext cx="5493600" cy="4383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4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8" name="" descr=""/>
          <p:cNvPicPr/>
          <p:nvPr/>
        </p:nvPicPr>
        <p:blipFill>
          <a:blip r:embed="rId2"/>
          <a:stretch/>
        </p:blipFill>
        <p:spPr>
          <a:xfrm>
            <a:off x="2292840" y="1768680"/>
            <a:ext cx="5493600" cy="438336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3"/>
          <a:stretch/>
        </p:blipFill>
        <p:spPr>
          <a:xfrm>
            <a:off x="2292840" y="1768680"/>
            <a:ext cx="5493600" cy="4383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4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4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85" name="" descr=""/>
          <p:cNvPicPr/>
          <p:nvPr/>
        </p:nvPicPr>
        <p:blipFill>
          <a:blip r:embed="rId2"/>
          <a:stretch/>
        </p:blipFill>
        <p:spPr>
          <a:xfrm>
            <a:off x="2292840" y="1768680"/>
            <a:ext cx="5493600" cy="4383360"/>
          </a:xfrm>
          <a:prstGeom prst="rect">
            <a:avLst/>
          </a:prstGeom>
          <a:ln>
            <a:noFill/>
          </a:ln>
        </p:spPr>
      </p:pic>
      <p:pic>
        <p:nvPicPr>
          <p:cNvPr id="186" name="" descr=""/>
          <p:cNvPicPr/>
          <p:nvPr/>
        </p:nvPicPr>
        <p:blipFill>
          <a:blip r:embed="rId3"/>
          <a:stretch/>
        </p:blipFill>
        <p:spPr>
          <a:xfrm>
            <a:off x="2292840" y="1768680"/>
            <a:ext cx="5493600" cy="4383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4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22" name="" descr=""/>
          <p:cNvPicPr/>
          <p:nvPr/>
        </p:nvPicPr>
        <p:blipFill>
          <a:blip r:embed="rId2"/>
          <a:stretch/>
        </p:blipFill>
        <p:spPr>
          <a:xfrm>
            <a:off x="2292840" y="1768680"/>
            <a:ext cx="5493600" cy="4383360"/>
          </a:xfrm>
          <a:prstGeom prst="rect">
            <a:avLst/>
          </a:prstGeom>
          <a:ln>
            <a:noFill/>
          </a:ln>
        </p:spPr>
      </p:pic>
      <p:pic>
        <p:nvPicPr>
          <p:cNvPr id="223" name="" descr=""/>
          <p:cNvPicPr/>
          <p:nvPr/>
        </p:nvPicPr>
        <p:blipFill>
          <a:blip r:embed="rId3"/>
          <a:stretch/>
        </p:blipFill>
        <p:spPr>
          <a:xfrm>
            <a:off x="2292840" y="1768680"/>
            <a:ext cx="5493600" cy="4383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4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5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59" name="" descr=""/>
          <p:cNvPicPr/>
          <p:nvPr/>
        </p:nvPicPr>
        <p:blipFill>
          <a:blip r:embed="rId2"/>
          <a:stretch/>
        </p:blipFill>
        <p:spPr>
          <a:xfrm>
            <a:off x="2292840" y="1768680"/>
            <a:ext cx="5493600" cy="4383360"/>
          </a:xfrm>
          <a:prstGeom prst="rect">
            <a:avLst/>
          </a:prstGeom>
          <a:ln>
            <a:noFill/>
          </a:ln>
        </p:spPr>
      </p:pic>
      <p:pic>
        <p:nvPicPr>
          <p:cNvPr id="260" name="" descr=""/>
          <p:cNvPicPr/>
          <p:nvPr/>
        </p:nvPicPr>
        <p:blipFill>
          <a:blip r:embed="rId3"/>
          <a:stretch/>
        </p:blipFill>
        <p:spPr>
          <a:xfrm>
            <a:off x="2292840" y="1768680"/>
            <a:ext cx="5493600" cy="4383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4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28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2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560" cy="2090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96" name="" descr=""/>
          <p:cNvPicPr/>
          <p:nvPr/>
        </p:nvPicPr>
        <p:blipFill>
          <a:blip r:embed="rId2"/>
          <a:stretch/>
        </p:blipFill>
        <p:spPr>
          <a:xfrm>
            <a:off x="2292840" y="1768680"/>
            <a:ext cx="5493600" cy="4383360"/>
          </a:xfrm>
          <a:prstGeom prst="rect">
            <a:avLst/>
          </a:prstGeom>
          <a:ln>
            <a:noFill/>
          </a:ln>
        </p:spPr>
      </p:pic>
      <p:pic>
        <p:nvPicPr>
          <p:cNvPr id="297" name="" descr=""/>
          <p:cNvPicPr/>
          <p:nvPr/>
        </p:nvPicPr>
        <p:blipFill>
          <a:blip r:embed="rId3"/>
          <a:stretch/>
        </p:blipFill>
        <p:spPr>
          <a:xfrm>
            <a:off x="2292840" y="1768680"/>
            <a:ext cx="5493600" cy="4383360"/>
          </a:xfrm>
          <a:prstGeom prst="rect">
            <a:avLst/>
          </a:prstGeom>
          <a:ln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38" descr=""/>
          <p:cNvPicPr/>
          <p:nvPr/>
        </p:nvPicPr>
        <p:blipFill>
          <a:blip r:embed="rId2"/>
          <a:stretch/>
        </p:blipFill>
        <p:spPr>
          <a:xfrm>
            <a:off x="1080" y="1440"/>
            <a:ext cx="10075320" cy="756036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8" descr=""/>
          <p:cNvPicPr/>
          <p:nvPr/>
        </p:nvPicPr>
        <p:blipFill>
          <a:blip r:embed="rId2"/>
          <a:stretch/>
        </p:blipFill>
        <p:spPr>
          <a:xfrm>
            <a:off x="1080" y="1440"/>
            <a:ext cx="10075320" cy="756036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38" descr=""/>
          <p:cNvPicPr/>
          <p:nvPr/>
        </p:nvPicPr>
        <p:blipFill>
          <a:blip r:embed="rId2"/>
          <a:stretch/>
        </p:blipFill>
        <p:spPr>
          <a:xfrm>
            <a:off x="1080" y="1440"/>
            <a:ext cx="10075320" cy="756036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38" descr=""/>
          <p:cNvPicPr/>
          <p:nvPr/>
        </p:nvPicPr>
        <p:blipFill>
          <a:blip r:embed="rId2"/>
          <a:stretch/>
        </p:blipFill>
        <p:spPr>
          <a:xfrm>
            <a:off x="1080" y="1440"/>
            <a:ext cx="10075320" cy="7560360"/>
          </a:xfrm>
          <a:prstGeom prst="rect">
            <a:avLst/>
          </a:prstGeom>
          <a:ln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3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Рисунок 38" descr=""/>
          <p:cNvPicPr/>
          <p:nvPr/>
        </p:nvPicPr>
        <p:blipFill>
          <a:blip r:embed="rId2"/>
          <a:stretch/>
        </p:blipFill>
        <p:spPr>
          <a:xfrm>
            <a:off x="1080" y="1440"/>
            <a:ext cx="10075320" cy="7560360"/>
          </a:xfrm>
          <a:prstGeom prst="rect">
            <a:avLst/>
          </a:prstGeom>
          <a:ln>
            <a:noFill/>
          </a:ln>
        </p:spPr>
      </p:pic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38" descr=""/>
          <p:cNvPicPr/>
          <p:nvPr/>
        </p:nvPicPr>
        <p:blipFill>
          <a:blip r:embed="rId2"/>
          <a:stretch/>
        </p:blipFill>
        <p:spPr>
          <a:xfrm>
            <a:off x="1080" y="1440"/>
            <a:ext cx="10075320" cy="7560360"/>
          </a:xfrm>
          <a:prstGeom prst="rect">
            <a:avLst/>
          </a:prstGeom>
          <a:ln>
            <a:noFill/>
          </a:ln>
        </p:spPr>
      </p:pic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38" descr=""/>
          <p:cNvPicPr/>
          <p:nvPr/>
        </p:nvPicPr>
        <p:blipFill>
          <a:blip r:embed="rId2"/>
          <a:stretch/>
        </p:blipFill>
        <p:spPr>
          <a:xfrm>
            <a:off x="1080" y="1440"/>
            <a:ext cx="10075320" cy="7560360"/>
          </a:xfrm>
          <a:prstGeom prst="rect">
            <a:avLst/>
          </a:prstGeom>
          <a:ln>
            <a:noFill/>
          </a:ln>
        </p:spPr>
      </p:pic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Рисунок 38" descr=""/>
          <p:cNvPicPr/>
          <p:nvPr/>
        </p:nvPicPr>
        <p:blipFill>
          <a:blip r:embed="rId2"/>
          <a:stretch/>
        </p:blipFill>
        <p:spPr>
          <a:xfrm>
            <a:off x="1080" y="1440"/>
            <a:ext cx="10075320" cy="7560360"/>
          </a:xfrm>
          <a:prstGeom prst="rect">
            <a:avLst/>
          </a:prstGeom>
          <a:ln>
            <a:noFill/>
          </a:ln>
        </p:spPr>
      </p:pic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33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4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648000" y="263880"/>
            <a:ext cx="9069840" cy="12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4759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Практичне заняття</a:t>
            </a:r>
            <a:endParaRPr/>
          </a:p>
        </p:txBody>
      </p:sp>
      <p:sp>
        <p:nvSpPr>
          <p:cNvPr id="299" name="CustomShape 2"/>
          <p:cNvSpPr/>
          <p:nvPr/>
        </p:nvSpPr>
        <p:spPr>
          <a:xfrm>
            <a:off x="504000" y="1823760"/>
            <a:ext cx="9069840" cy="43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3"/>
          <p:cNvSpPr/>
          <p:nvPr/>
        </p:nvSpPr>
        <p:spPr>
          <a:xfrm>
            <a:off x="504000" y="1823760"/>
            <a:ext cx="9069840" cy="458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Monotype Corsiva"/>
                <a:ea typeface="DejaVu Sans"/>
              </a:rPr>
              <a:t>Гуманістичні ідеї </a:t>
            </a:r>
            <a:r>
              <a:rPr b="1" lang="ru-RU" sz="60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Monotype Corsiva"/>
                <a:ea typeface="Times New Roman"/>
              </a:rPr>
              <a:t>у творах Еразма Роттердамського .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Monotype Corsiva"/>
                <a:ea typeface="Times New Roman"/>
              </a:rPr>
              <a:t>Ідеї  гуманістичної педагогіки В.О. Сухомлинського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936000" y="2088000"/>
            <a:ext cx="179280" cy="3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2"/>
          <p:cNvSpPr/>
          <p:nvPr/>
        </p:nvSpPr>
        <p:spPr>
          <a:xfrm>
            <a:off x="2088000" y="2952000"/>
            <a:ext cx="179280" cy="3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3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Тестові завдання</a:t>
            </a:r>
            <a:endParaRPr/>
          </a:p>
        </p:txBody>
      </p:sp>
      <p:sp>
        <p:nvSpPr>
          <p:cNvPr id="335" name="CustomShape 4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3. Автором якого з наведених творів був Еразм Роттердамський?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А. «Утопія»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Б. «Государ»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В. «Гаргантюа і Пантагрюель»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Г. «Похвала глупоті»</a:t>
            </a:r>
            <a:endParaRPr/>
          </a:p>
        </p:txBody>
      </p:sp>
      <p:sp>
        <p:nvSpPr>
          <p:cNvPr id="336" name="CustomShape 5"/>
          <p:cNvSpPr/>
          <p:nvPr/>
        </p:nvSpPr>
        <p:spPr>
          <a:xfrm>
            <a:off x="936000" y="2088000"/>
            <a:ext cx="179280" cy="3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2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4. У своїх творах Еразм Роттердамський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А. розглядав християнство як вищий етап морального розвитку людства;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Б. різко критикував християнство, вважаючи його прикриттям всього зла у світі;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В. висував ідею, що держава створюється не Богом, а людьми;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Г. стверджував, що люди боязливі, схильні до зради, а коли збираються у натовп — сміливішають.</a:t>
            </a:r>
            <a:endParaRPr/>
          </a:p>
        </p:txBody>
      </p:sp>
      <p:sp>
        <p:nvSpPr>
          <p:cNvPr id="339" name="CustomShape 3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44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Тестові завдання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Тестові завдання</a:t>
            </a:r>
            <a:endParaRPr/>
          </a:p>
        </p:txBody>
      </p:sp>
      <p:sp>
        <p:nvSpPr>
          <p:cNvPr id="341" name="CustomShape 2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5. Найбільш різко Еразм Роттердамський критикував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А. основи християнства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Б. церковних богословів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В. правителів держав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Г. людські вади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Тестові завдання</a:t>
            </a:r>
            <a:endParaRPr/>
          </a:p>
        </p:txBody>
      </p:sp>
      <p:sp>
        <p:nvSpPr>
          <p:cNvPr id="343" name="CustomShape 2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6.Ким працював В.О. Сухомлинський</a:t>
            </a:r>
            <a:endParaRPr/>
          </a:p>
          <a:p>
            <a:pPr marL="432000" indent="-322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А. науковий працівник</a:t>
            </a:r>
            <a:endParaRPr/>
          </a:p>
          <a:p>
            <a:pPr marL="432000" indent="-322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Б. вчителем</a:t>
            </a:r>
            <a:endParaRPr/>
          </a:p>
          <a:p>
            <a:pPr marL="432000" indent="-322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 підприємець</a:t>
            </a:r>
            <a:endParaRPr/>
          </a:p>
          <a:p>
            <a:pPr marL="432000" indent="-322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Г. садівник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Тестові завдання</a:t>
            </a:r>
            <a:endParaRPr/>
          </a:p>
        </p:txBody>
      </p:sp>
      <p:sp>
        <p:nvSpPr>
          <p:cNvPr id="345" name="CustomShape 2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1"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7. «Що було найголовнішим у  житті </a:t>
            </a:r>
            <a:endParaRPr/>
          </a:p>
          <a:p>
            <a:r>
              <a:rPr b="1"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В. О. Сухомлинського?</a:t>
            </a:r>
            <a:endParaRPr/>
          </a:p>
          <a:p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А. Любов до дитини</a:t>
            </a:r>
            <a:endParaRPr/>
          </a:p>
          <a:p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Б. Здоров'я</a:t>
            </a:r>
            <a:endParaRPr/>
          </a:p>
          <a:p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В. Робота на педагогічній ниві</a:t>
            </a:r>
            <a:endParaRPr/>
          </a:p>
          <a:p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Г. Спілкування з людьми 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Тестові завдання </a:t>
            </a:r>
            <a:endParaRPr/>
          </a:p>
        </p:txBody>
      </p:sp>
      <p:sp>
        <p:nvSpPr>
          <p:cNvPr id="347" name="CustomShape 2"/>
          <p:cNvSpPr/>
          <p:nvPr/>
        </p:nvSpPr>
        <p:spPr>
          <a:xfrm>
            <a:off x="577440" y="173952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8.В якій школі працював В.О. Сухомлинський?</a:t>
            </a:r>
            <a:endParaRPr/>
          </a:p>
          <a:p>
            <a:pPr marL="432000" indent="-322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А. Ганнівській</a:t>
            </a:r>
            <a:endParaRPr/>
          </a:p>
          <a:p>
            <a:pPr marL="432000" indent="-322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Б. Павлиській</a:t>
            </a:r>
            <a:endParaRPr/>
          </a:p>
          <a:p>
            <a:pPr marL="432000" indent="-322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В. Львівській</a:t>
            </a:r>
            <a:endParaRPr/>
          </a:p>
          <a:p>
            <a:pPr marL="432000" indent="-32256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Г. Київській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2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3"/>
          <p:cNvSpPr/>
          <p:nvPr/>
        </p:nvSpPr>
        <p:spPr>
          <a:xfrm>
            <a:off x="2088000" y="2520000"/>
            <a:ext cx="18000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CustomShape 4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5"/>
          <p:cNvSpPr/>
          <p:nvPr/>
        </p:nvSpPr>
        <p:spPr>
          <a:xfrm>
            <a:off x="504000" y="1768680"/>
            <a:ext cx="907128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6"/>
          <p:cNvSpPr/>
          <p:nvPr/>
        </p:nvSpPr>
        <p:spPr>
          <a:xfrm>
            <a:off x="504000" y="1768680"/>
            <a:ext cx="907128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 .Еразм Роттердамський вважав, що найголовніше виховувати в людині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А. моральність і благочестя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Б. сувору дисципліну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В. формалізм і догматизм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Г. вірність традиціям</a:t>
            </a:r>
            <a:endParaRPr/>
          </a:p>
        </p:txBody>
      </p:sp>
      <p:sp>
        <p:nvSpPr>
          <p:cNvPr id="354" name="CustomShape 7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44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Тестові завдання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2"/>
          <p:cNvSpPr/>
          <p:nvPr/>
        </p:nvSpPr>
        <p:spPr>
          <a:xfrm>
            <a:off x="504000" y="1768680"/>
            <a:ext cx="907128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3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44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Тестові завдання</a:t>
            </a:r>
            <a:endParaRPr/>
          </a:p>
        </p:txBody>
      </p:sp>
      <p:sp>
        <p:nvSpPr>
          <p:cNvPr id="358" name="CustomShape 4"/>
          <p:cNvSpPr/>
          <p:nvPr/>
        </p:nvSpPr>
        <p:spPr>
          <a:xfrm>
            <a:off x="504000" y="1768680"/>
            <a:ext cx="907128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10. Еразм Роттердамський у своїх творах дорікав католицькій церкві за її вороже ставлення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А. до культури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Б. до науки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В. до мистецтва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Г. до музики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44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Відповіді</a:t>
            </a:r>
            <a:endParaRPr/>
          </a:p>
        </p:txBody>
      </p:sp>
      <p:sp>
        <p:nvSpPr>
          <p:cNvPr id="360" name="CustomShape 2"/>
          <p:cNvSpPr/>
          <p:nvPr/>
        </p:nvSpPr>
        <p:spPr>
          <a:xfrm>
            <a:off x="504000" y="1768680"/>
            <a:ext cx="907128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       Г 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       Б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       Г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       А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        Б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        Б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        А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8.        Б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9.        А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10.      Б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504000" y="288000"/>
            <a:ext cx="9069840" cy="12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4759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Мета заняття:</a:t>
            </a:r>
            <a:endParaRPr/>
          </a:p>
        </p:txBody>
      </p:sp>
      <p:sp>
        <p:nvSpPr>
          <p:cNvPr id="302" name="CustomShape 2"/>
          <p:cNvSpPr/>
          <p:nvPr/>
        </p:nvSpPr>
        <p:spPr>
          <a:xfrm>
            <a:off x="504000" y="1823760"/>
            <a:ext cx="9069840" cy="43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</a:t>
            </a: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з'ясувати особливості прояву ідеалів гуманізму в творах Еразма Роттердамського , охарактеризувати засоби і методи реалізації гуманістичних ідей у творчості майстра Високого Відродження;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-ознайомитися із ідеями гуманістичної педагогіки В.О. Сухомлинського;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-закріпити теоретичні знання, набуті впродовж вивчення навчального матеріалу;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-розвивати вміння самостійно опрацьовувати джерела інформації, готувати повідомлення  і виступати з ними перед класом;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-сприяти формуванню толерантного ставлення до думок інших і вмінню шукати з ними порозуміння.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504000" y="237960"/>
            <a:ext cx="9069840" cy="13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4" name="Рисунок 84" descr=""/>
          <p:cNvPicPr/>
          <p:nvPr/>
        </p:nvPicPr>
        <p:blipFill>
          <a:blip r:embed="rId1"/>
          <a:stretch/>
        </p:blipFill>
        <p:spPr>
          <a:xfrm>
            <a:off x="6192000" y="2088000"/>
            <a:ext cx="3031560" cy="4282920"/>
          </a:xfrm>
          <a:prstGeom prst="rect">
            <a:avLst/>
          </a:prstGeom>
          <a:ln>
            <a:noFill/>
          </a:ln>
        </p:spPr>
      </p:pic>
      <p:sp>
        <p:nvSpPr>
          <p:cNvPr id="305" name="CustomShape 2"/>
          <p:cNvSpPr/>
          <p:nvPr/>
        </p:nvSpPr>
        <p:spPr>
          <a:xfrm>
            <a:off x="1002960" y="360000"/>
            <a:ext cx="8220600" cy="698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Monotype Corsiva"/>
                <a:ea typeface="Times New Roman"/>
              </a:rPr>
              <a:t>Еразм Роттердамський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Monotype Corsiva"/>
                <a:ea typeface="Times New Roman"/>
              </a:rPr>
              <a:t> </a:t>
            </a:r>
            <a:endParaRPr/>
          </a:p>
        </p:txBody>
      </p:sp>
      <p:sp>
        <p:nvSpPr>
          <p:cNvPr id="306" name="CustomShape 3"/>
          <p:cNvSpPr/>
          <p:nvPr/>
        </p:nvSpPr>
        <p:spPr>
          <a:xfrm>
            <a:off x="504000" y="237960"/>
            <a:ext cx="9069840" cy="13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4"/>
          <p:cNvSpPr/>
          <p:nvPr/>
        </p:nvSpPr>
        <p:spPr>
          <a:xfrm>
            <a:off x="662400" y="2174400"/>
            <a:ext cx="5542200" cy="404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Найбільшою популярністю серед німецьких гуманістів на початку XVI ст. користувався Еразм Роттердамський (1466-1536) – один з найосвіченіших людей свого часу. Виходець з Голландії, він у різний час жив у Франції, Англії та Італії. Викладав у Кембриджському університеті, служив при дворі Карла V. На схилі років Еразм оселився в Базелі, цілком віддавшись літературній діяльності. З багатьох творів Еразма Роттердамського найширшу популярність отримала сатира </a:t>
            </a:r>
            <a:r>
              <a:rPr b="1" lang="ru-RU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«Похвальне слово глупоті»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в якій висміюються пороки феодального суспільства і його визнані авторитети. 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Рисунок 86" descr=""/>
          <p:cNvPicPr/>
          <p:nvPr/>
        </p:nvPicPr>
        <p:blipFill>
          <a:blip r:embed="rId1"/>
          <a:stretch/>
        </p:blipFill>
        <p:spPr>
          <a:xfrm>
            <a:off x="648000" y="1768680"/>
            <a:ext cx="3454920" cy="5306760"/>
          </a:xfrm>
          <a:prstGeom prst="rect">
            <a:avLst/>
          </a:prstGeom>
          <a:ln>
            <a:noFill/>
          </a:ln>
        </p:spPr>
      </p:pic>
      <p:sp>
        <p:nvSpPr>
          <p:cNvPr id="309" name="CustomShape 1"/>
          <p:cNvSpPr/>
          <p:nvPr/>
        </p:nvSpPr>
        <p:spPr>
          <a:xfrm>
            <a:off x="504000" y="288000"/>
            <a:ext cx="9069840" cy="12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Василь Олександрович Сухомлинський</a:t>
            </a:r>
            <a:endParaRPr/>
          </a:p>
        </p:txBody>
      </p:sp>
      <p:sp>
        <p:nvSpPr>
          <p:cNvPr id="310" name="CustomShape 2"/>
          <p:cNvSpPr/>
          <p:nvPr/>
        </p:nvSpPr>
        <p:spPr>
          <a:xfrm>
            <a:off x="5365080" y="1591560"/>
            <a:ext cx="4424760" cy="43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3"/>
          <p:cNvSpPr/>
          <p:nvPr/>
        </p:nvSpPr>
        <p:spPr>
          <a:xfrm>
            <a:off x="504000" y="237960"/>
            <a:ext cx="9069840" cy="13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4"/>
          <p:cNvSpPr/>
          <p:nvPr/>
        </p:nvSpPr>
        <p:spPr>
          <a:xfrm>
            <a:off x="3816000" y="1823760"/>
            <a:ext cx="5398200" cy="43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5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6"/>
          <p:cNvSpPr/>
          <p:nvPr/>
        </p:nvSpPr>
        <p:spPr>
          <a:xfrm>
            <a:off x="4392000" y="1768680"/>
            <a:ext cx="5182920" cy="528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lang="ru-RU" sz="2800" spc="-1" strike="noStrike">
                <a:solidFill>
                  <a:srgbClr val="00008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ahoma"/>
              </a:rPr>
              <a:t>Василь Олександрович Сухомлинський - видатний український педагог, письменник і публіцист. Народився Василь 28 вересня 1918 р. в селі Василівка Онуфріївського району Кіровоградської області (на той час — Василівська волость Олександрійського повіту Херсонської губернії) у незаможній селянській родині.</a:t>
            </a:r>
            <a:endParaRPr/>
          </a:p>
          <a:p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504000" y="237960"/>
            <a:ext cx="9069840" cy="13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2"/>
          <p:cNvSpPr/>
          <p:nvPr/>
        </p:nvSpPr>
        <p:spPr>
          <a:xfrm>
            <a:off x="504000" y="1823760"/>
            <a:ext cx="9069840" cy="43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3"/>
          <p:cNvSpPr/>
          <p:nvPr/>
        </p:nvSpPr>
        <p:spPr>
          <a:xfrm>
            <a:off x="504000" y="32328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endParaRPr/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Василь Олександрович Сухомлинський</a:t>
            </a:r>
            <a:endParaRPr/>
          </a:p>
        </p:txBody>
      </p:sp>
      <p:sp>
        <p:nvSpPr>
          <p:cNvPr id="318" name="CustomShape 4"/>
          <p:cNvSpPr/>
          <p:nvPr/>
        </p:nvSpPr>
        <p:spPr>
          <a:xfrm>
            <a:off x="5221080" y="1807920"/>
            <a:ext cx="4425840" cy="438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lang="ru-RU" sz="20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 1926 - 1933 роках В. О. Сухомлинський навчався у Василівській семирічній школі, де був одним з кращих учнів. Вчився добре, старанно, любив читати, гарно малював. Щоб зібрати гроші на книги, фарби, зошити, разом з однолітками та братами ходили на Новий рік посівати та щедрувати, а літом працював у колгоспі. У дитячому садку, який діяв в колгоспі на період літніх канікул йому доручали бути помічником вихователя. Він доглядав малюків, розповідав їм казки, читав книжки, проводив веселі ігри</a:t>
            </a:r>
            <a:r>
              <a:rPr lang="ru-RU" sz="32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. </a:t>
            </a:r>
            <a:endParaRPr/>
          </a:p>
        </p:txBody>
      </p:sp>
      <p:pic>
        <p:nvPicPr>
          <p:cNvPr id="319" name="" descr=""/>
          <p:cNvPicPr/>
          <p:nvPr/>
        </p:nvPicPr>
        <p:blipFill>
          <a:blip r:embed="rId1"/>
          <a:stretch/>
        </p:blipFill>
        <p:spPr>
          <a:xfrm>
            <a:off x="1656000" y="1823760"/>
            <a:ext cx="3035160" cy="438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504000" y="237960"/>
            <a:ext cx="9069840" cy="13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2"/>
          <p:cNvSpPr/>
          <p:nvPr/>
        </p:nvSpPr>
        <p:spPr>
          <a:xfrm>
            <a:off x="504000" y="1823760"/>
            <a:ext cx="9069840" cy="43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3"/>
          <p:cNvSpPr/>
          <p:nvPr/>
        </p:nvSpPr>
        <p:spPr>
          <a:xfrm>
            <a:off x="504000" y="237960"/>
            <a:ext cx="9069840" cy="13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4"/>
          <p:cNvSpPr/>
          <p:nvPr/>
        </p:nvSpPr>
        <p:spPr>
          <a:xfrm>
            <a:off x="504000" y="1823760"/>
            <a:ext cx="9069840" cy="43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Гуманізм педагогічної системи </a:t>
            </a:r>
            <a:endParaRPr/>
          </a:p>
          <a:p>
            <a:pPr>
              <a:lnSpc>
                <a:spcPct val="100000"/>
              </a:lnSpc>
            </a:pPr>
            <a:r>
              <a:rPr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В. Сухомлинського ґрунтується на положеннях про самоцінність людини, її прав на свободу і гідність як неповторну індивідуальність. Він висунув і розвинув концепцію відносної автономії конкретної особи, її права на вибір на основі власної совісті.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5" name="TextShape 2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 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Times New Roman"/>
              </a:rPr>
              <a:t>У творах Еразма Ротердамського викладено основи його гуманістичного вчення;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Times New Roman"/>
              </a:rPr>
              <a:t>Розглядав християнство, як вищий етоп розвитку людства, підготовлений період розвитку античної культури й науки;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Times New Roman"/>
              </a:rPr>
              <a:t>У творах викривав формалізм, догматизм і відсутність будь-якої розумної основи-«глупоти» в усіх сферах життя-політичних, церковних, культурних;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Times New Roman"/>
              </a:rPr>
              <a:t> 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504000" y="237960"/>
            <a:ext cx="9069840" cy="13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2"/>
          <p:cNvSpPr/>
          <p:nvPr/>
        </p:nvSpPr>
        <p:spPr>
          <a:xfrm>
            <a:off x="504000" y="1823760"/>
            <a:ext cx="9069840" cy="43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3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Тестові завдання</a:t>
            </a:r>
            <a:endParaRPr/>
          </a:p>
        </p:txBody>
      </p:sp>
      <p:sp>
        <p:nvSpPr>
          <p:cNvPr id="329" name="CustomShape 4"/>
          <p:cNvSpPr/>
          <p:nvPr/>
        </p:nvSpPr>
        <p:spPr>
          <a:xfrm>
            <a:off x="432000" y="166392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</a:t>
            </a:r>
            <a:r>
              <a:rPr lang="ru-RU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</a:t>
            </a:r>
            <a:r>
              <a:rPr b="1" lang="ru-RU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Представником гуманістичної думки якої країни був Еразм Роттердамський?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А. Німеччина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Б. Нідерланди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В. Швейцарія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Г. Франція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Тестові завдання</a:t>
            </a:r>
            <a:endParaRPr/>
          </a:p>
        </p:txBody>
      </p:sp>
      <p:sp>
        <p:nvSpPr>
          <p:cNvPr id="331" name="CustomShape 2"/>
          <p:cNvSpPr/>
          <p:nvPr/>
        </p:nvSpPr>
        <p:spPr>
          <a:xfrm>
            <a:off x="504000" y="1768680"/>
            <a:ext cx="907056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 У якому навчальному закладі у 1499 р. Еразм Роттердамський завершив здобуття богословської освіти?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А. Туринський університет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Б. Болонський університет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В. Паризький університет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Г. Віттенберзький університет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Application>LibreOffice/5.0.3.2$Windows_x86 LibreOffice_project/e5f16313668ac592c1bfb310f4390624e3dbfb75</Application>
  <Paragraphs>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2017-11-11T14:18:31Z</dcterms:created>
  <dc:creator>User</dc:creator>
  <dc:language>ru-RU</dc:language>
  <dcterms:modified xsi:type="dcterms:W3CDTF">2018-02-26T13:13:47Z</dcterms:modified>
  <cp:revision>10</cp:revision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