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37000">
              <a:srgbClr val="CC99FF"/>
            </a:gs>
            <a:gs pos="82001">
              <a:srgbClr val="99CCFF"/>
            </a:gs>
            <a:gs pos="100000">
              <a:srgbClr val="CCCCFF"/>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6000" b="1" dirty="0" smtClean="0">
                <a:solidFill>
                  <a:schemeClr val="tx2">
                    <a:lumMod val="60000"/>
                    <a:lumOff val="40000"/>
                  </a:schemeClr>
                </a:solidFill>
              </a:rPr>
              <a:t>Ляльки-маріонетки</a:t>
            </a:r>
            <a:endParaRPr lang="ru-RU" sz="6000" b="1" dirty="0">
              <a:solidFill>
                <a:schemeClr val="tx2">
                  <a:lumMod val="60000"/>
                  <a:lumOff val="4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85900"/>
            <a:ext cx="9036496" cy="5039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9908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74638"/>
            <a:ext cx="3960440" cy="5314602"/>
          </a:xfrm>
        </p:spPr>
        <p:txBody>
          <a:bodyPr>
            <a:normAutofit/>
          </a:bodyPr>
          <a:lstStyle/>
          <a:p>
            <a:r>
              <a:rPr lang="ru-RU" b="1" dirty="0" err="1">
                <a:solidFill>
                  <a:schemeClr val="accent6">
                    <a:lumMod val="75000"/>
                  </a:schemeClr>
                </a:solidFill>
                <a:latin typeface="Segoe UI"/>
              </a:rPr>
              <a:t>Маріонетка</a:t>
            </a:r>
            <a:r>
              <a:rPr lang="ru-RU" dirty="0">
                <a:latin typeface="Segoe UI"/>
              </a:rPr>
              <a:t> - </a:t>
            </a:r>
            <a:r>
              <a:rPr lang="ru-RU" dirty="0" err="1">
                <a:latin typeface="Segoe UI"/>
              </a:rPr>
              <a:t>це</a:t>
            </a:r>
            <a:r>
              <a:rPr lang="ru-RU" dirty="0">
                <a:latin typeface="Segoe UI"/>
              </a:rPr>
              <a:t> лялька, </a:t>
            </a:r>
            <a:r>
              <a:rPr lang="ru-RU" dirty="0" err="1">
                <a:latin typeface="Segoe UI"/>
              </a:rPr>
              <a:t>керована</a:t>
            </a:r>
            <a:r>
              <a:rPr lang="ru-RU" dirty="0">
                <a:latin typeface="Segoe UI"/>
              </a:rPr>
              <a:t> за </a:t>
            </a:r>
            <a:r>
              <a:rPr lang="ru-RU" dirty="0" err="1">
                <a:latin typeface="Segoe UI"/>
              </a:rPr>
              <a:t>допомогою</a:t>
            </a:r>
            <a:r>
              <a:rPr lang="ru-RU" dirty="0">
                <a:latin typeface="Segoe UI"/>
              </a:rPr>
              <a:t> ниток </a:t>
            </a:r>
            <a:r>
              <a:rPr lang="ru-RU" dirty="0" err="1">
                <a:latin typeface="Segoe UI"/>
              </a:rPr>
              <a:t>або</a:t>
            </a:r>
            <a:r>
              <a:rPr lang="ru-RU" dirty="0">
                <a:latin typeface="Segoe UI"/>
              </a:rPr>
              <a:t> прута з </a:t>
            </a:r>
            <a:r>
              <a:rPr lang="ru-RU" dirty="0" err="1">
                <a:latin typeface="Segoe UI"/>
              </a:rPr>
              <a:t>металу</a:t>
            </a:r>
            <a:r>
              <a:rPr lang="ru-RU" dirty="0">
                <a:latin typeface="Segoe UI"/>
              </a:rPr>
              <a:t>.</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260648"/>
            <a:ext cx="4572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1691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274638"/>
            <a:ext cx="4042792" cy="6034682"/>
          </a:xfrm>
        </p:spPr>
        <p:txBody>
          <a:bodyPr>
            <a:noAutofit/>
          </a:bodyPr>
          <a:lstStyle/>
          <a:p>
            <a:r>
              <a:rPr lang="ru-RU" sz="2400" dirty="0"/>
              <a:t>Слово “</a:t>
            </a:r>
            <a:r>
              <a:rPr lang="ru-RU" sz="2400" b="1" dirty="0" err="1">
                <a:solidFill>
                  <a:srgbClr val="00B050"/>
                </a:solidFill>
              </a:rPr>
              <a:t>маріонетка</a:t>
            </a:r>
            <a:r>
              <a:rPr lang="ru-RU" sz="2400" b="1" dirty="0">
                <a:solidFill>
                  <a:srgbClr val="00B050"/>
                </a:solidFill>
              </a:rPr>
              <a:t>” </a:t>
            </a:r>
            <a:r>
              <a:rPr lang="ru-RU" sz="2400" dirty="0"/>
              <a:t>- </a:t>
            </a:r>
            <a:r>
              <a:rPr lang="ru-RU" sz="2400" dirty="0" err="1"/>
              <a:t>це</a:t>
            </a:r>
            <a:r>
              <a:rPr lang="ru-RU" sz="2400" dirty="0"/>
              <a:t> </a:t>
            </a:r>
            <a:r>
              <a:rPr lang="ru-RU" sz="2400" dirty="0" err="1"/>
              <a:t>запозичення</a:t>
            </a:r>
            <a:r>
              <a:rPr lang="ru-RU" sz="2400" dirty="0"/>
              <a:t> з </a:t>
            </a:r>
            <a:r>
              <a:rPr lang="ru-RU" sz="2400" dirty="0" err="1"/>
              <a:t>французької</a:t>
            </a:r>
            <a:r>
              <a:rPr lang="ru-RU" sz="2400" dirty="0"/>
              <a:t> </a:t>
            </a:r>
            <a:r>
              <a:rPr lang="ru-RU" sz="2400" dirty="0" err="1"/>
              <a:t>мови</a:t>
            </a:r>
            <a:r>
              <a:rPr lang="ru-RU" sz="2400" dirty="0"/>
              <a:t>: в </a:t>
            </a:r>
            <a:r>
              <a:rPr lang="ru-RU" sz="2400" dirty="0" err="1"/>
              <a:t>Середньовіччі</a:t>
            </a:r>
            <a:r>
              <a:rPr lang="ru-RU" sz="2400" dirty="0"/>
              <a:t> так </a:t>
            </a:r>
            <a:r>
              <a:rPr lang="ru-RU" sz="2400" dirty="0" err="1"/>
              <a:t>називали</a:t>
            </a:r>
            <a:r>
              <a:rPr lang="ru-RU" sz="2400" dirty="0"/>
              <a:t> </a:t>
            </a:r>
            <a:r>
              <a:rPr lang="ru-RU" sz="2400" dirty="0" err="1"/>
              <a:t>фігурки</a:t>
            </a:r>
            <a:r>
              <a:rPr lang="ru-RU" sz="2400" dirty="0"/>
              <a:t> на нитках, </a:t>
            </a:r>
            <a:r>
              <a:rPr lang="ru-RU" sz="2400" dirty="0" err="1"/>
              <a:t>що</a:t>
            </a:r>
            <a:r>
              <a:rPr lang="ru-RU" sz="2400" dirty="0"/>
              <a:t> </a:t>
            </a:r>
            <a:r>
              <a:rPr lang="ru-RU" sz="2400" dirty="0" err="1"/>
              <a:t>зображали</a:t>
            </a:r>
            <a:r>
              <a:rPr lang="ru-RU" sz="2400" dirty="0"/>
              <a:t> </a:t>
            </a:r>
            <a:r>
              <a:rPr lang="ru-RU" sz="2400" dirty="0" err="1"/>
              <a:t>Діву</a:t>
            </a:r>
            <a:r>
              <a:rPr lang="ru-RU" sz="2400" dirty="0"/>
              <a:t> </a:t>
            </a:r>
            <a:r>
              <a:rPr lang="ru-RU" sz="2400" dirty="0" err="1"/>
              <a:t>Марію</a:t>
            </a:r>
            <a:r>
              <a:rPr lang="ru-RU" sz="2400" dirty="0"/>
              <a:t> і </a:t>
            </a:r>
            <a:r>
              <a:rPr lang="ru-RU" sz="2400" dirty="0" err="1"/>
              <a:t>інсценують</a:t>
            </a:r>
            <a:r>
              <a:rPr lang="ru-RU" sz="2400" dirty="0"/>
              <a:t> </a:t>
            </a:r>
            <a:r>
              <a:rPr lang="ru-RU" sz="2400" dirty="0" err="1"/>
              <a:t>християнські</a:t>
            </a:r>
            <a:r>
              <a:rPr lang="ru-RU" sz="2400" dirty="0"/>
              <a:t> </a:t>
            </a:r>
            <a:r>
              <a:rPr lang="ru-RU" sz="2400" dirty="0" err="1"/>
              <a:t>сюжети</a:t>
            </a:r>
            <a:r>
              <a:rPr lang="ru-RU" sz="2400" dirty="0"/>
              <a:t>. Є й </a:t>
            </a:r>
            <a:r>
              <a:rPr lang="ru-RU" sz="2400" dirty="0" err="1"/>
              <a:t>інша</a:t>
            </a:r>
            <a:r>
              <a:rPr lang="ru-RU" sz="2400" dirty="0"/>
              <a:t> думка, </a:t>
            </a:r>
            <a:r>
              <a:rPr lang="ru-RU" sz="2400" dirty="0" err="1"/>
              <a:t>що</a:t>
            </a:r>
            <a:r>
              <a:rPr lang="ru-RU" sz="2400" dirty="0"/>
              <a:t> </a:t>
            </a:r>
            <a:r>
              <a:rPr lang="ru-RU" sz="2400" dirty="0" err="1"/>
              <a:t>дане</a:t>
            </a:r>
            <a:r>
              <a:rPr lang="ru-RU" sz="2400" dirty="0"/>
              <a:t> слово - </a:t>
            </a:r>
            <a:r>
              <a:rPr lang="ru-RU" sz="2400" dirty="0" err="1"/>
              <a:t>це</a:t>
            </a:r>
            <a:r>
              <a:rPr lang="ru-RU" sz="2400" dirty="0"/>
              <a:t> </a:t>
            </a:r>
            <a:r>
              <a:rPr lang="ru-RU" sz="2400" dirty="0" err="1"/>
              <a:t>похідне</a:t>
            </a:r>
            <a:r>
              <a:rPr lang="ru-RU" sz="2400" dirty="0"/>
              <a:t> </a:t>
            </a:r>
            <a:r>
              <a:rPr lang="ru-RU" sz="2400" dirty="0" err="1"/>
              <a:t>від</a:t>
            </a:r>
            <a:r>
              <a:rPr lang="ru-RU" sz="2400" dirty="0"/>
              <a:t> </a:t>
            </a:r>
            <a:r>
              <a:rPr lang="ru-RU" sz="2400" dirty="0" err="1"/>
              <a:t>прізвища</a:t>
            </a:r>
            <a:r>
              <a:rPr lang="ru-RU" sz="2400" dirty="0"/>
              <a:t> </a:t>
            </a:r>
            <a:r>
              <a:rPr lang="ru-RU" sz="2400" dirty="0" err="1"/>
              <a:t>італійського</a:t>
            </a:r>
            <a:r>
              <a:rPr lang="ru-RU" sz="2400" dirty="0"/>
              <a:t> </a:t>
            </a:r>
            <a:r>
              <a:rPr lang="ru-RU" sz="2400" dirty="0" err="1"/>
              <a:t>лялькового</a:t>
            </a:r>
            <a:r>
              <a:rPr lang="ru-RU" sz="2400" dirty="0"/>
              <a:t> </a:t>
            </a:r>
            <a:r>
              <a:rPr lang="ru-RU" sz="2400" dirty="0" err="1"/>
              <a:t>майстра</a:t>
            </a:r>
            <a:r>
              <a:rPr lang="ru-RU" sz="2400" dirty="0"/>
              <a:t> </a:t>
            </a:r>
            <a:r>
              <a:rPr lang="ru-RU" sz="2400" dirty="0" err="1"/>
              <a:t>Маріон</a:t>
            </a:r>
            <a:r>
              <a:rPr lang="ru-RU" sz="2400" dirty="0"/>
              <a:t>. </a:t>
            </a:r>
            <a:r>
              <a:rPr lang="ru-RU" sz="2400" dirty="0" err="1"/>
              <a:t>Пізніше</a:t>
            </a:r>
            <a:r>
              <a:rPr lang="ru-RU" sz="2400" dirty="0"/>
              <a:t> </a:t>
            </a:r>
            <a:r>
              <a:rPr lang="ru-RU" sz="2400" dirty="0" err="1"/>
              <a:t>актори</a:t>
            </a:r>
            <a:r>
              <a:rPr lang="ru-RU" sz="2400" dirty="0"/>
              <a:t> почали </a:t>
            </a:r>
            <a:r>
              <a:rPr lang="ru-RU" sz="2400" dirty="0" err="1"/>
              <a:t>влаштовувати</a:t>
            </a:r>
            <a:r>
              <a:rPr lang="ru-RU" sz="2400" dirty="0"/>
              <a:t> </a:t>
            </a:r>
            <a:r>
              <a:rPr lang="ru-RU" sz="2400" dirty="0" err="1"/>
              <a:t>вистави</a:t>
            </a:r>
            <a:r>
              <a:rPr lang="ru-RU" sz="2400" dirty="0"/>
              <a:t> за </a:t>
            </a:r>
            <a:r>
              <a:rPr lang="ru-RU" sz="2400" dirty="0" err="1"/>
              <a:t>участю</a:t>
            </a:r>
            <a:r>
              <a:rPr lang="ru-RU" sz="2400" dirty="0"/>
              <a:t> </a:t>
            </a:r>
            <a:r>
              <a:rPr lang="ru-RU" sz="2400" dirty="0" err="1"/>
              <a:t>маріонеток</a:t>
            </a:r>
            <a:r>
              <a:rPr lang="ru-RU" sz="2400" dirty="0"/>
              <a:t> і на </a:t>
            </a:r>
            <a:r>
              <a:rPr lang="ru-RU" sz="2400" dirty="0" err="1"/>
              <a:t>побутові</a:t>
            </a:r>
            <a:r>
              <a:rPr lang="ru-RU" sz="2400" dirty="0"/>
              <a:t> теми.</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508" r="22772"/>
          <a:stretch/>
        </p:blipFill>
        <p:spPr bwMode="auto">
          <a:xfrm>
            <a:off x="0" y="0"/>
            <a:ext cx="4788024"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20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474840" cy="6394722"/>
          </a:xfrm>
        </p:spPr>
        <p:txBody>
          <a:bodyPr>
            <a:noAutofit/>
          </a:bodyPr>
          <a:lstStyle/>
          <a:p>
            <a:r>
              <a:rPr lang="ru-RU" sz="2400" b="1" dirty="0" err="1">
                <a:solidFill>
                  <a:schemeClr val="accent2">
                    <a:lumMod val="75000"/>
                  </a:schemeClr>
                </a:solidFill>
              </a:rPr>
              <a:t>Особливості</a:t>
            </a:r>
            <a:r>
              <a:rPr lang="ru-RU" sz="2400" b="1" dirty="0">
                <a:solidFill>
                  <a:schemeClr val="accent2">
                    <a:lumMod val="75000"/>
                  </a:schemeClr>
                </a:solidFill>
              </a:rPr>
              <a:t> ляльки</a:t>
            </a:r>
            <a:r>
              <a:rPr lang="ru-RU" sz="2400" dirty="0"/>
              <a:t/>
            </a:r>
            <a:br>
              <a:rPr lang="ru-RU" sz="2400" dirty="0"/>
            </a:br>
            <a:r>
              <a:rPr lang="ru-RU" sz="2400" dirty="0"/>
              <a:t/>
            </a:r>
            <a:br>
              <a:rPr lang="ru-RU" sz="2400" dirty="0"/>
            </a:br>
            <a:r>
              <a:rPr lang="ru-RU" sz="2400" dirty="0" err="1"/>
              <a:t>Істотна</a:t>
            </a:r>
            <a:r>
              <a:rPr lang="ru-RU" sz="2400" dirty="0"/>
              <a:t> </a:t>
            </a:r>
            <a:r>
              <a:rPr lang="ru-RU" sz="2400" dirty="0" err="1"/>
              <a:t>відмінність</a:t>
            </a:r>
            <a:r>
              <a:rPr lang="ru-RU" sz="2400" dirty="0"/>
              <a:t> </a:t>
            </a:r>
            <a:r>
              <a:rPr lang="ru-RU" sz="2400" dirty="0" err="1"/>
              <a:t>від</a:t>
            </a:r>
            <a:r>
              <a:rPr lang="ru-RU" sz="2400" dirty="0"/>
              <a:t> </a:t>
            </a:r>
            <a:r>
              <a:rPr lang="ru-RU" sz="2400" dirty="0" err="1"/>
              <a:t>інших</a:t>
            </a:r>
            <a:r>
              <a:rPr lang="ru-RU" sz="2400" dirty="0"/>
              <a:t> </a:t>
            </a:r>
            <a:r>
              <a:rPr lang="ru-RU" sz="2400" dirty="0" err="1"/>
              <a:t>ляльок</a:t>
            </a:r>
            <a:r>
              <a:rPr lang="ru-RU" sz="2400" dirty="0"/>
              <a:t> </a:t>
            </a:r>
            <a:r>
              <a:rPr lang="ru-RU" sz="2400" dirty="0" err="1"/>
              <a:t>полягає</a:t>
            </a:r>
            <a:r>
              <a:rPr lang="ru-RU" sz="2400" dirty="0"/>
              <a:t> в тому, </a:t>
            </a:r>
            <a:r>
              <a:rPr lang="ru-RU" sz="2400" dirty="0" err="1"/>
              <a:t>що</a:t>
            </a:r>
            <a:r>
              <a:rPr lang="ru-RU" sz="2400" dirty="0"/>
              <a:t> </a:t>
            </a:r>
            <a:r>
              <a:rPr lang="ru-RU" sz="2400" dirty="0" err="1"/>
              <a:t>маріонетка</a:t>
            </a:r>
            <a:r>
              <a:rPr lang="ru-RU" sz="2400" dirty="0"/>
              <a:t> - лялька на </a:t>
            </a:r>
            <a:r>
              <a:rPr lang="ru-RU" sz="2400" dirty="0" err="1"/>
              <a:t>мотузочці</a:t>
            </a:r>
            <a:r>
              <a:rPr lang="ru-RU" sz="2400" dirty="0"/>
              <a:t>. </a:t>
            </a:r>
            <a:r>
              <a:rPr lang="ru-RU" sz="2400" dirty="0" err="1"/>
              <a:t>Тобто</a:t>
            </a:r>
            <a:r>
              <a:rPr lang="ru-RU" sz="2400" dirty="0"/>
              <a:t> </a:t>
            </a:r>
            <a:r>
              <a:rPr lang="ru-RU" sz="2400" dirty="0" err="1"/>
              <a:t>управляється</a:t>
            </a:r>
            <a:r>
              <a:rPr lang="ru-RU" sz="2400" dirty="0"/>
              <a:t> </a:t>
            </a:r>
            <a:r>
              <a:rPr lang="ru-RU" sz="2400" dirty="0" err="1"/>
              <a:t>ляльководом</a:t>
            </a:r>
            <a:r>
              <a:rPr lang="ru-RU" sz="2400" dirty="0"/>
              <a:t> вона </a:t>
            </a:r>
            <a:r>
              <a:rPr lang="ru-RU" sz="2400" dirty="0" err="1"/>
              <a:t>зовсім</a:t>
            </a:r>
            <a:r>
              <a:rPr lang="ru-RU" sz="2400" dirty="0"/>
              <a:t> </a:t>
            </a:r>
            <a:r>
              <a:rPr lang="ru-RU" sz="2400" dirty="0" err="1"/>
              <a:t>інакше</a:t>
            </a:r>
            <a:r>
              <a:rPr lang="ru-RU" sz="2400" dirty="0"/>
              <a:t>, </a:t>
            </a:r>
            <a:r>
              <a:rPr lang="ru-RU" sz="2400" dirty="0" err="1"/>
              <a:t>ніж</a:t>
            </a:r>
            <a:r>
              <a:rPr lang="ru-RU" sz="2400" dirty="0"/>
              <a:t> </a:t>
            </a:r>
            <a:r>
              <a:rPr lang="ru-RU" sz="2400" dirty="0" err="1"/>
              <a:t>інші</a:t>
            </a:r>
            <a:r>
              <a:rPr lang="ru-RU" sz="2400" dirty="0"/>
              <a:t>. До </a:t>
            </a:r>
            <a:r>
              <a:rPr lang="ru-RU" sz="2400" dirty="0" err="1"/>
              <a:t>різних</a:t>
            </a:r>
            <a:r>
              <a:rPr lang="ru-RU" sz="2400" dirty="0"/>
              <a:t> </a:t>
            </a:r>
            <a:r>
              <a:rPr lang="ru-RU" sz="2400" dirty="0" err="1"/>
              <a:t>частин</a:t>
            </a:r>
            <a:r>
              <a:rPr lang="ru-RU" sz="2400" dirty="0"/>
              <a:t> </a:t>
            </a:r>
            <a:r>
              <a:rPr lang="ru-RU" sz="2400" dirty="0" err="1"/>
              <a:t>фігурки</a:t>
            </a:r>
            <a:r>
              <a:rPr lang="ru-RU" sz="2400" dirty="0"/>
              <a:t> </a:t>
            </a:r>
            <a:r>
              <a:rPr lang="ru-RU" sz="2400" dirty="0" err="1"/>
              <a:t>прироблені</a:t>
            </a:r>
            <a:r>
              <a:rPr lang="ru-RU" sz="2400" dirty="0"/>
              <a:t> </a:t>
            </a:r>
            <a:r>
              <a:rPr lang="ru-RU" sz="2400" dirty="0" err="1"/>
              <a:t>міцні</a:t>
            </a:r>
            <a:r>
              <a:rPr lang="ru-RU" sz="2400" dirty="0"/>
              <a:t> </a:t>
            </a:r>
            <a:r>
              <a:rPr lang="ru-RU" sz="2400" dirty="0" err="1" smtClean="0"/>
              <a:t>нитки.З</a:t>
            </a:r>
            <a:r>
              <a:rPr lang="ru-RU" sz="2400" dirty="0" smtClean="0"/>
              <a:t> </a:t>
            </a:r>
            <a:r>
              <a:rPr lang="ru-RU" sz="2400" dirty="0" err="1"/>
              <a:t>його</a:t>
            </a:r>
            <a:r>
              <a:rPr lang="ru-RU" sz="2400" dirty="0"/>
              <a:t> </a:t>
            </a:r>
            <a:r>
              <a:rPr lang="ru-RU" sz="2400" dirty="0" err="1"/>
              <a:t>допомогою</a:t>
            </a:r>
            <a:r>
              <a:rPr lang="ru-RU" sz="2400" dirty="0"/>
              <a:t> </a:t>
            </a:r>
            <a:r>
              <a:rPr lang="ru-RU" sz="2400" dirty="0" err="1"/>
              <a:t>ляльковод</a:t>
            </a:r>
            <a:r>
              <a:rPr lang="ru-RU" sz="2400" dirty="0"/>
              <a:t> </a:t>
            </a:r>
            <a:r>
              <a:rPr lang="ru-RU" sz="2400" dirty="0" err="1"/>
              <a:t>рухає</a:t>
            </a:r>
            <a:r>
              <a:rPr lang="ru-RU" sz="2400" dirty="0"/>
              <a:t> </a:t>
            </a:r>
            <a:r>
              <a:rPr lang="ru-RU" sz="2400" dirty="0" err="1"/>
              <a:t>маріонеткою</a:t>
            </a:r>
            <a:r>
              <a:rPr lang="ru-RU" sz="2400" dirty="0"/>
              <a:t>, </a:t>
            </a:r>
            <a:r>
              <a:rPr lang="ru-RU" sz="2400" dirty="0" err="1"/>
              <a:t>здійснюючи</a:t>
            </a:r>
            <a:r>
              <a:rPr lang="ru-RU" sz="2400" dirty="0"/>
              <a:t> </a:t>
            </a:r>
            <a:r>
              <a:rPr lang="ru-RU" sz="2400" dirty="0" err="1"/>
              <a:t>різні</a:t>
            </a:r>
            <a:r>
              <a:rPr lang="ru-RU" sz="2400" dirty="0"/>
              <a:t> </a:t>
            </a:r>
            <a:r>
              <a:rPr lang="ru-RU" sz="2400" dirty="0" err="1"/>
              <a:t>маніпуляції</a:t>
            </a:r>
            <a:r>
              <a:rPr lang="ru-RU" sz="2400" dirty="0"/>
              <a:t>: </a:t>
            </a:r>
            <a:r>
              <a:rPr lang="ru-RU" sz="2400" dirty="0" err="1"/>
              <a:t>підйоми</a:t>
            </a:r>
            <a:r>
              <a:rPr lang="ru-RU" sz="2400" dirty="0"/>
              <a:t>, </a:t>
            </a:r>
            <a:r>
              <a:rPr lang="ru-RU" sz="2400" dirty="0" err="1"/>
              <a:t>нахили</a:t>
            </a:r>
            <a:r>
              <a:rPr lang="ru-RU" sz="2400" dirty="0"/>
              <a:t> нитки. В </a:t>
            </a:r>
            <a:r>
              <a:rPr lang="ru-RU" sz="2400" dirty="0" err="1"/>
              <a:t>результаті</a:t>
            </a:r>
            <a:r>
              <a:rPr lang="ru-RU" sz="2400" dirty="0"/>
              <a:t> лялька </a:t>
            </a:r>
            <a:r>
              <a:rPr lang="ru-RU" sz="2400" dirty="0" err="1"/>
              <a:t>може</a:t>
            </a:r>
            <a:r>
              <a:rPr lang="ru-RU" sz="2400" dirty="0"/>
              <a:t> </a:t>
            </a:r>
            <a:r>
              <a:rPr lang="ru-RU" sz="2400" dirty="0" err="1"/>
              <a:t>ходити</a:t>
            </a:r>
            <a:r>
              <a:rPr lang="ru-RU" sz="2400" dirty="0"/>
              <a:t>, </a:t>
            </a:r>
            <a:r>
              <a:rPr lang="ru-RU" sz="2400" dirty="0" err="1"/>
              <a:t>танцювати</a:t>
            </a:r>
            <a:r>
              <a:rPr lang="ru-RU" sz="2400" dirty="0"/>
              <a:t> і </a:t>
            </a:r>
            <a:r>
              <a:rPr lang="ru-RU" sz="2400" dirty="0" err="1"/>
              <a:t>виконувати</a:t>
            </a:r>
            <a:r>
              <a:rPr lang="ru-RU" sz="2400" dirty="0"/>
              <a:t> </a:t>
            </a:r>
            <a:r>
              <a:rPr lang="ru-RU" sz="2400" dirty="0" err="1"/>
              <a:t>інші</a:t>
            </a:r>
            <a:r>
              <a:rPr lang="ru-RU" sz="2400" dirty="0"/>
              <a:t> трюки.</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60648"/>
            <a:ext cx="4067944"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256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2588"/>
            <a:ext cx="4680520" cy="5890666"/>
          </a:xfrm>
        </p:spPr>
        <p:txBody>
          <a:bodyPr>
            <a:noAutofit/>
          </a:bodyPr>
          <a:lstStyle/>
          <a:p>
            <a:r>
              <a:rPr lang="ru-RU" sz="2000" dirty="0"/>
              <a:t>З </a:t>
            </a:r>
            <a:r>
              <a:rPr lang="ru-RU" sz="2000" dirty="0" err="1"/>
              <a:t>найдавніших</a:t>
            </a:r>
            <a:r>
              <a:rPr lang="ru-RU" sz="2000" dirty="0"/>
              <a:t> </a:t>
            </a:r>
            <a:r>
              <a:rPr lang="ru-RU" sz="2000" dirty="0" err="1"/>
              <a:t>часів</a:t>
            </a:r>
            <a:r>
              <a:rPr lang="ru-RU" sz="2000" dirty="0"/>
              <a:t> люди </a:t>
            </a:r>
            <a:r>
              <a:rPr lang="ru-RU" sz="2000" dirty="0" err="1"/>
              <a:t>дуже</a:t>
            </a:r>
            <a:r>
              <a:rPr lang="ru-RU" sz="2000" dirty="0"/>
              <a:t> любили </a:t>
            </a:r>
            <a:r>
              <a:rPr lang="ru-RU" sz="2000" dirty="0" err="1"/>
              <a:t>різні</a:t>
            </a:r>
            <a:r>
              <a:rPr lang="ru-RU" sz="2000" dirty="0"/>
              <a:t> </a:t>
            </a:r>
            <a:r>
              <a:rPr lang="ru-RU" sz="2000" dirty="0" err="1"/>
              <a:t>театралізовані</a:t>
            </a:r>
            <a:r>
              <a:rPr lang="ru-RU" sz="2000" dirty="0"/>
              <a:t> </a:t>
            </a:r>
            <a:r>
              <a:rPr lang="ru-RU" sz="2000" dirty="0" err="1"/>
              <a:t>вистави</a:t>
            </a:r>
            <a:r>
              <a:rPr lang="ru-RU" sz="2000" dirty="0"/>
              <a:t>. </a:t>
            </a:r>
            <a:r>
              <a:rPr lang="ru-RU" sz="2000" dirty="0" smtClean="0"/>
              <a:t>Як </a:t>
            </a:r>
            <a:r>
              <a:rPr lang="ru-RU" sz="2000" dirty="0"/>
              <a:t>правило, сцена </a:t>
            </a:r>
            <a:r>
              <a:rPr lang="ru-RU" sz="2000" dirty="0" smtClean="0"/>
              <a:t>для таких </a:t>
            </a:r>
            <a:r>
              <a:rPr lang="ru-RU" sz="2000" dirty="0" err="1"/>
              <a:t>вистав</a:t>
            </a:r>
            <a:r>
              <a:rPr lang="ru-RU" sz="2000" dirty="0"/>
              <a:t> </a:t>
            </a:r>
            <a:r>
              <a:rPr lang="ru-RU" sz="2000" dirty="0" err="1"/>
              <a:t>розбірна</a:t>
            </a:r>
            <a:r>
              <a:rPr lang="ru-RU" sz="2000" dirty="0"/>
              <a:t>, </a:t>
            </a:r>
            <a:r>
              <a:rPr lang="ru-RU" sz="2000" dirty="0" err="1"/>
              <a:t>що</a:t>
            </a:r>
            <a:r>
              <a:rPr lang="ru-RU" sz="2000" dirty="0"/>
              <a:t> </a:t>
            </a:r>
            <a:r>
              <a:rPr lang="ru-RU" sz="2000" dirty="0" err="1"/>
              <a:t>складається</a:t>
            </a:r>
            <a:r>
              <a:rPr lang="ru-RU" sz="2000" dirty="0"/>
              <a:t> з </a:t>
            </a:r>
            <a:r>
              <a:rPr lang="ru-RU" sz="2000" dirty="0" err="1"/>
              <a:t>платформи</a:t>
            </a:r>
            <a:r>
              <a:rPr lang="ru-RU" sz="2000" dirty="0"/>
              <a:t> і стежки. Платформа </a:t>
            </a:r>
            <a:r>
              <a:rPr lang="ru-RU" sz="2000" dirty="0" err="1"/>
              <a:t>розташовується</a:t>
            </a:r>
            <a:r>
              <a:rPr lang="ru-RU" sz="2000" dirty="0"/>
              <a:t> на </a:t>
            </a:r>
            <a:r>
              <a:rPr lang="ru-RU" sz="2000" dirty="0" err="1"/>
              <a:t>рівні</a:t>
            </a:r>
            <a:r>
              <a:rPr lang="ru-RU" sz="2000" dirty="0"/>
              <a:t> </a:t>
            </a:r>
            <a:r>
              <a:rPr lang="ru-RU" sz="2000" dirty="0" err="1"/>
              <a:t>погляду</a:t>
            </a:r>
            <a:r>
              <a:rPr lang="ru-RU" sz="2000" dirty="0"/>
              <a:t> </a:t>
            </a:r>
            <a:r>
              <a:rPr lang="ru-RU" sz="2000" dirty="0" err="1"/>
              <a:t>публіки</a:t>
            </a:r>
            <a:r>
              <a:rPr lang="ru-RU" sz="2000" dirty="0"/>
              <a:t> так, </a:t>
            </a:r>
            <a:r>
              <a:rPr lang="ru-RU" sz="2000" dirty="0" err="1"/>
              <a:t>що</a:t>
            </a:r>
            <a:r>
              <a:rPr lang="ru-RU" sz="2000" dirty="0"/>
              <a:t> </a:t>
            </a:r>
            <a:r>
              <a:rPr lang="ru-RU" sz="2000" dirty="0" err="1"/>
              <a:t>дії</a:t>
            </a:r>
            <a:r>
              <a:rPr lang="ru-RU" sz="2000" dirty="0"/>
              <a:t> </a:t>
            </a:r>
            <a:r>
              <a:rPr lang="ru-RU" sz="2000" dirty="0" err="1"/>
              <a:t>ляльок</a:t>
            </a:r>
            <a:r>
              <a:rPr lang="ru-RU" sz="2000" dirty="0"/>
              <a:t> прекрасно видно. </a:t>
            </a:r>
            <a:r>
              <a:rPr lang="ru-RU" sz="2000" dirty="0" err="1"/>
              <a:t>Ляльководи</a:t>
            </a:r>
            <a:r>
              <a:rPr lang="ru-RU" sz="2000" dirty="0"/>
              <a:t> </a:t>
            </a:r>
            <a:r>
              <a:rPr lang="ru-RU" sz="2000" dirty="0" err="1"/>
              <a:t>знаходяться</a:t>
            </a:r>
            <a:r>
              <a:rPr lang="ru-RU" sz="2000" dirty="0"/>
              <a:t> за </a:t>
            </a:r>
            <a:r>
              <a:rPr lang="ru-RU" sz="2000" dirty="0" err="1"/>
              <a:t>особливими</a:t>
            </a:r>
            <a:r>
              <a:rPr lang="ru-RU" sz="2000" dirty="0"/>
              <a:t> перегородками за сценою, </a:t>
            </a:r>
            <a:r>
              <a:rPr lang="ru-RU" sz="2000" dirty="0" err="1"/>
              <a:t>глядачі</a:t>
            </a:r>
            <a:r>
              <a:rPr lang="ru-RU" sz="2000" dirty="0"/>
              <a:t> </a:t>
            </a:r>
            <a:r>
              <a:rPr lang="ru-RU" sz="2000" dirty="0" err="1"/>
              <a:t>їх</a:t>
            </a:r>
            <a:r>
              <a:rPr lang="ru-RU" sz="2000" dirty="0"/>
              <a:t> не </a:t>
            </a:r>
            <a:r>
              <a:rPr lang="ru-RU" sz="2000" dirty="0" err="1"/>
              <a:t>бачать</a:t>
            </a:r>
            <a:r>
              <a:rPr lang="ru-RU" sz="2000" dirty="0" smtClean="0"/>
              <a:t>.</a:t>
            </a:r>
            <a:r>
              <a:rPr lang="ru-RU" sz="2000" dirty="0"/>
              <a:t/>
            </a:r>
            <a:br>
              <a:rPr lang="ru-RU" sz="2000" dirty="0"/>
            </a:br>
            <a:r>
              <a:rPr lang="ru-RU" sz="2000" dirty="0"/>
              <a:t>При </a:t>
            </a:r>
            <a:r>
              <a:rPr lang="ru-RU" sz="2000" dirty="0" err="1"/>
              <a:t>коректному</a:t>
            </a:r>
            <a:r>
              <a:rPr lang="ru-RU" sz="2000" dirty="0"/>
              <a:t> </a:t>
            </a:r>
            <a:r>
              <a:rPr lang="ru-RU" sz="2000" dirty="0" err="1"/>
              <a:t>висвітленні</a:t>
            </a:r>
            <a:r>
              <a:rPr lang="ru-RU" sz="2000" dirty="0"/>
              <a:t> нитки, </a:t>
            </a:r>
            <a:r>
              <a:rPr lang="ru-RU" sz="2000" dirty="0" err="1"/>
              <a:t>які</a:t>
            </a:r>
            <a:r>
              <a:rPr lang="ru-RU" sz="2000" dirty="0"/>
              <a:t> </a:t>
            </a:r>
            <a:r>
              <a:rPr lang="ru-RU" sz="2000" dirty="0" err="1"/>
              <a:t>рухають</a:t>
            </a:r>
            <a:r>
              <a:rPr lang="ru-RU" sz="2000" dirty="0"/>
              <a:t> </a:t>
            </a:r>
            <a:r>
              <a:rPr lang="ru-RU" sz="2000" dirty="0" err="1"/>
              <a:t>маріонетками</a:t>
            </a:r>
            <a:r>
              <a:rPr lang="ru-RU" sz="2000" dirty="0"/>
              <a:t>, </a:t>
            </a:r>
            <a:r>
              <a:rPr lang="ru-RU" sz="2000" dirty="0" err="1"/>
              <a:t>майже</a:t>
            </a:r>
            <a:r>
              <a:rPr lang="ru-RU" sz="2000" dirty="0"/>
              <a:t> не видно на </a:t>
            </a:r>
            <a:r>
              <a:rPr lang="ru-RU" sz="2000" dirty="0" err="1"/>
              <a:t>тлі</a:t>
            </a:r>
            <a:r>
              <a:rPr lang="ru-RU" sz="2000" dirty="0"/>
              <a:t> </a:t>
            </a:r>
            <a:r>
              <a:rPr lang="ru-RU" sz="2000" dirty="0" err="1"/>
              <a:t>декорацій</a:t>
            </a:r>
            <a:r>
              <a:rPr lang="ru-RU" sz="2000" dirty="0"/>
              <a:t>. Тому </a:t>
            </a:r>
            <a:r>
              <a:rPr lang="ru-RU" sz="2000" dirty="0" err="1"/>
              <a:t>створюється</a:t>
            </a:r>
            <a:r>
              <a:rPr lang="ru-RU" sz="2000" dirty="0"/>
              <a:t> </a:t>
            </a:r>
            <a:r>
              <a:rPr lang="ru-RU" sz="2000" dirty="0" err="1"/>
              <a:t>ілюзія</a:t>
            </a:r>
            <a:r>
              <a:rPr lang="ru-RU" sz="2000" dirty="0"/>
              <a:t>, </a:t>
            </a:r>
            <a:r>
              <a:rPr lang="ru-RU" sz="2000" dirty="0" err="1"/>
              <a:t>що</a:t>
            </a:r>
            <a:r>
              <a:rPr lang="ru-RU" sz="2000" dirty="0"/>
              <a:t> </a:t>
            </a:r>
            <a:r>
              <a:rPr lang="ru-RU" sz="2000" dirty="0" err="1"/>
              <a:t>персонажі</a:t>
            </a:r>
            <a:r>
              <a:rPr lang="ru-RU" sz="2000" dirty="0"/>
              <a:t> </a:t>
            </a:r>
            <a:r>
              <a:rPr lang="ru-RU" sz="2000" dirty="0" err="1"/>
              <a:t>діють</a:t>
            </a:r>
            <a:r>
              <a:rPr lang="ru-RU" sz="2000" dirty="0"/>
              <a:t> </a:t>
            </a:r>
            <a:r>
              <a:rPr lang="ru-RU" sz="2000" dirty="0" err="1"/>
              <a:t>самі</a:t>
            </a:r>
            <a:r>
              <a:rPr lang="ru-RU" sz="2000" dirty="0"/>
              <a:t>, без </a:t>
            </a:r>
            <a:r>
              <a:rPr lang="ru-RU" sz="2000" dirty="0" err="1"/>
              <a:t>управління</a:t>
            </a:r>
            <a:r>
              <a:rPr lang="ru-RU" sz="2000" dirty="0"/>
              <a:t> </a:t>
            </a:r>
            <a:r>
              <a:rPr lang="ru-RU" sz="2000" dirty="0" err="1"/>
              <a:t>людиною</a:t>
            </a:r>
            <a:r>
              <a:rPr lang="ru-RU" sz="2000" dirty="0"/>
              <a: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340768"/>
            <a:ext cx="471601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290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9912" y="980728"/>
            <a:ext cx="5112568" cy="1143000"/>
          </a:xfrm>
        </p:spPr>
        <p:txBody>
          <a:bodyPr/>
          <a:lstStyle/>
          <a:p>
            <a:r>
              <a:rPr lang="uk-UA" dirty="0" smtClean="0"/>
              <a:t>Дякую за увагу))</a:t>
            </a: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20688"/>
            <a:ext cx="4367932" cy="6543718"/>
          </a:xfrm>
          <a:prstGeom prst="star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210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133</Words>
  <Application>Microsoft Office PowerPoint</Application>
  <PresentationFormat>Экран (4:3)</PresentationFormat>
  <Paragraphs>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Ляльки-маріонетки</vt:lpstr>
      <vt:lpstr>Маріонетка - це лялька, керована за допомогою ниток або прута з металу.</vt:lpstr>
      <vt:lpstr>Слово “маріонетка” - це запозичення з французької мови: в Середньовіччі так називали фігурки на нитках, що зображали Діву Марію і інсценують християнські сюжети. Є й інша думка, що дане слово - це похідне від прізвища італійського лялькового майстра Маріон. Пізніше актори почали влаштовувати вистави за участю маріонеток і на побутові теми.</vt:lpstr>
      <vt:lpstr>Особливості ляльки  Істотна відмінність від інших ляльок полягає в тому, що маріонетка - лялька на мотузочці. Тобто управляється ляльководом вона зовсім інакше, ніж інші. До різних частин фігурки прироблені міцні нитки.З його допомогою ляльковод рухає маріонеткою, здійснюючи різні маніпуляції: підйоми, нахили нитки. В результаті лялька може ходити, танцювати і виконувати інші трюки.</vt:lpstr>
      <vt:lpstr>З найдавніших часів люди дуже любили різні театралізовані вистави. Як правило, сцена для таких вистав розбірна, що складається з платформи і стежки. Платформа розташовується на рівні погляду публіки так, що дії ляльок прекрасно видно. Ляльководи знаходяться за особливими перегородками за сценою, глядачі їх не бачать. При коректному висвітленні нитки, які рухають маріонетками, майже не видно на тлі декорацій. Тому створюється ілюзія, що персонажі діють самі, без управління людиною.</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Ляльки-маріонетки</dc:title>
  <dc:creator>User</dc:creator>
  <cp:lastModifiedBy>User</cp:lastModifiedBy>
  <cp:revision>2</cp:revision>
  <dcterms:created xsi:type="dcterms:W3CDTF">2020-04-02T12:15:29Z</dcterms:created>
  <dcterms:modified xsi:type="dcterms:W3CDTF">2020-04-02T12:34:03Z</dcterms:modified>
</cp:coreProperties>
</file>