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28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34.jpeg" ContentType="image/jpeg"/>
  <Override PartName="/ppt/media/image6.png" ContentType="image/png"/>
  <Override PartName="/ppt/media/image25.emf" ContentType="image/x-emf"/>
  <Override PartName="/ppt/media/image7.png" ContentType="image/png"/>
  <Override PartName="/ppt/media/image26.emf" ContentType="image/x-emf"/>
  <Override PartName="/ppt/media/image23.jpeg" ContentType="image/jpeg"/>
  <Override PartName="/ppt/media/image8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7.emf" ContentType="image/x-emf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5.jpeg" ContentType="image/jpeg"/>
  <Override PartName="/ppt/media/image36.jpeg" ContentType="image/jpeg"/>
  <Override PartName="/ppt/media/image37.png" ContentType="image/png"/>
  <Override PartName="/ppt/media/image38.jpeg" ContentType="image/jpeg"/>
  <Override PartName="/ppt/media/image39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5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9.5.18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D10C9D3-C89D-4D48-B731-204BC91E7352}" type="slidenum">
              <a:rPr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ru-RU" sz="1800" spc="-1">
                <a:latin typeface="Calibri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Calibri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400" spc="-1">
                <a:latin typeface="Calibri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Calibri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Calibri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Calibri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Calibri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ru-RU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подзаголовка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9.5.18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A524F94-4488-4CC5-A9CB-50F8A6DEE9B1}" type="slidenum">
              <a:rPr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Calibri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400" spc="-1">
                <a:latin typeface="Calibri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Calibri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Calibri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Calibri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Calibri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 marL="743040" indent="-285480">
              <a:lnSpc>
                <a:spcPct val="100000"/>
              </a:lnSpc>
              <a:buFont typeface="Arial"/>
              <a:buChar char="–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/>
          </a:p>
          <a:p>
            <a:pPr lvl="2" marL="1143000" indent="-228240">
              <a:lnSpc>
                <a:spcPct val="100000"/>
              </a:lnSpc>
              <a:buFont typeface="Arial"/>
              <a:buChar char="•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/>
          </a:p>
          <a:p>
            <a:pPr lvl="3" marL="1600200" indent="-228240">
              <a:lnSpc>
                <a:spcPct val="100000"/>
              </a:lnSpc>
              <a:buFont typeface="Arial"/>
              <a:buChar char="–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/>
          </a:p>
          <a:p>
            <a:pPr lvl="4" marL="2057400" indent="-228240">
              <a:lnSpc>
                <a:spcPct val="100000"/>
              </a:lnSpc>
              <a:buFont typeface="Arial"/>
              <a:buChar char="»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9.5.18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4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70C26B0-BF79-4BBB-835C-604B5DE738AD}" type="slidenum">
              <a:rPr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 marL="743040" indent="-285480">
              <a:lnSpc>
                <a:spcPct val="100000"/>
              </a:lnSpc>
              <a:buFont typeface="Arial"/>
              <a:buChar char="–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/>
          </a:p>
          <a:p>
            <a:pPr lvl="2" marL="1143000" indent="-228240">
              <a:lnSpc>
                <a:spcPct val="100000"/>
              </a:lnSpc>
              <a:buFont typeface="Arial"/>
              <a:buChar char="•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/>
          </a:p>
          <a:p>
            <a:pPr lvl="3" marL="1600200" indent="-228240">
              <a:lnSpc>
                <a:spcPct val="100000"/>
              </a:lnSpc>
              <a:buFont typeface="Arial"/>
              <a:buChar char="–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/>
          </a:p>
          <a:p>
            <a:pPr lvl="4" marL="2057400" indent="-228240">
              <a:lnSpc>
                <a:spcPct val="100000"/>
              </a:lnSpc>
              <a:buFont typeface="Arial"/>
              <a:buChar char="»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9.5.18</a:t>
            </a:r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9EF394F-60DA-415E-B475-CF94042B0A76}" type="slidenum">
              <a:rPr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3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slideLayout" Target="../slideLayouts/slideLayout4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3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1728000" y="2664000"/>
            <a:ext cx="5184000" cy="288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i="1" lang="ru-RU" sz="4000" spc="-1">
                <a:solidFill>
                  <a:srgbClr val="0000cc"/>
                </a:solidFill>
                <a:latin typeface="Times New Roman"/>
              </a:rPr>
              <a:t>Заходи з відзначення 100-річчя від дня народження В.О.Сухомлинського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/>
          </a:p>
        </p:txBody>
      </p:sp>
      <p:pic>
        <p:nvPicPr>
          <p:cNvPr id="203" name="" descr=""/>
          <p:cNvPicPr/>
          <p:nvPr/>
        </p:nvPicPr>
        <p:blipFill>
          <a:blip r:embed="rId1"/>
          <a:stretch/>
        </p:blipFill>
        <p:spPr>
          <a:xfrm>
            <a:off x="3888000" y="-512640"/>
            <a:ext cx="5195520" cy="3896640"/>
          </a:xfrm>
          <a:prstGeom prst="rect">
            <a:avLst/>
          </a:prstGeom>
          <a:ln>
            <a:noFill/>
          </a:ln>
        </p:spPr>
      </p:pic>
      <p:pic>
        <p:nvPicPr>
          <p:cNvPr id="204" name="" descr=""/>
          <p:cNvPicPr/>
          <p:nvPr/>
        </p:nvPicPr>
        <p:blipFill>
          <a:blip r:embed="rId2"/>
          <a:stretch/>
        </p:blipFill>
        <p:spPr>
          <a:xfrm>
            <a:off x="648000" y="360000"/>
            <a:ext cx="2466720" cy="1847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/>
          </a:p>
        </p:txBody>
      </p:sp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 rot="10798200">
            <a:off x="4680" y="274680"/>
            <a:ext cx="4890600" cy="2747880"/>
          </a:xfrm>
          <a:prstGeom prst="rect">
            <a:avLst/>
          </a:prstGeom>
          <a:ln>
            <a:noFill/>
          </a:ln>
        </p:spPr>
      </p:pic>
      <p:pic>
        <p:nvPicPr>
          <p:cNvPr id="207" name="" descr=""/>
          <p:cNvPicPr/>
          <p:nvPr/>
        </p:nvPicPr>
        <p:blipFill>
          <a:blip r:embed="rId2"/>
          <a:stretch/>
        </p:blipFill>
        <p:spPr>
          <a:xfrm>
            <a:off x="5193000" y="3600000"/>
            <a:ext cx="3493440" cy="2620080"/>
          </a:xfrm>
          <a:prstGeom prst="rect">
            <a:avLst/>
          </a:prstGeom>
          <a:ln>
            <a:noFill/>
          </a:ln>
        </p:spPr>
      </p:pic>
      <p:pic>
        <p:nvPicPr>
          <p:cNvPr id="208" name="" descr=""/>
          <p:cNvPicPr/>
          <p:nvPr/>
        </p:nvPicPr>
        <p:blipFill>
          <a:blip r:embed="rId3"/>
          <a:stretch/>
        </p:blipFill>
        <p:spPr>
          <a:xfrm>
            <a:off x="5189040" y="394200"/>
            <a:ext cx="3594960" cy="2701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/>
          </a:p>
        </p:txBody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0" y="89640"/>
            <a:ext cx="9144000" cy="6885360"/>
          </a:xfrm>
          <a:prstGeom prst="rect">
            <a:avLst/>
          </a:prstGeom>
          <a:ln>
            <a:noFill/>
          </a:ln>
        </p:spPr>
      </p:pic>
      <p:pic>
        <p:nvPicPr>
          <p:cNvPr id="211" name="" descr=""/>
          <p:cNvPicPr/>
          <p:nvPr/>
        </p:nvPicPr>
        <p:blipFill>
          <a:blip r:embed="rId2"/>
          <a:stretch/>
        </p:blipFill>
        <p:spPr>
          <a:xfrm>
            <a:off x="-74160" y="14760"/>
            <a:ext cx="9291960" cy="6960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160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/>
          </a:p>
        </p:txBody>
      </p:sp>
      <p:pic>
        <p:nvPicPr>
          <p:cNvPr id="161" name="Рисунок 3" descr=""/>
          <p:cNvPicPr/>
          <p:nvPr/>
        </p:nvPicPr>
        <p:blipFill>
          <a:blip r:embed="rId1"/>
          <a:stretch/>
        </p:blipFill>
        <p:spPr>
          <a:xfrm>
            <a:off x="-56160" y="45360"/>
            <a:ext cx="9200160" cy="6899760"/>
          </a:xfrm>
          <a:prstGeom prst="rect">
            <a:avLst/>
          </a:prstGeom>
          <a:ln>
            <a:noFill/>
          </a:ln>
        </p:spPr>
      </p:pic>
      <p:sp>
        <p:nvSpPr>
          <p:cNvPr id="162" name="TextShape 3"/>
          <p:cNvSpPr txBox="1"/>
          <p:nvPr/>
        </p:nvSpPr>
        <p:spPr>
          <a:xfrm>
            <a:off x="-13320" y="63000"/>
            <a:ext cx="8725320" cy="584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ru-RU" sz="1800" spc="-1">
                <a:latin typeface="Arial"/>
              </a:rPr>
              <a:t>          </a:t>
            </a:r>
            <a:r>
              <a:rPr b="1" lang="ru-RU" sz="1600" spc="-1">
                <a:solidFill>
                  <a:srgbClr val="0000ff"/>
                </a:solidFill>
                <a:latin typeface="Times New Roman"/>
              </a:rPr>
              <a:t>Одним з напрямів національної освітньої реформи є перехід на нові освітні стандарти. Це не просто нові освітні технології, це фундамент нового людського потенціалу України .</a:t>
            </a:r>
            <a:endParaRPr/>
          </a:p>
          <a:p>
            <a:pPr algn="ctr"/>
            <a:endParaRPr/>
          </a:p>
          <a:p>
            <a:pPr algn="ctr"/>
            <a:r>
              <a:rPr b="1" lang="ru-RU" sz="1600" spc="-1">
                <a:solidFill>
                  <a:srgbClr val="0000ff"/>
                </a:solidFill>
                <a:latin typeface="Times New Roman"/>
              </a:rPr>
              <a:t>          </a:t>
            </a:r>
            <a:r>
              <a:rPr b="1" lang="ru-RU" sz="1600" spc="-1">
                <a:solidFill>
                  <a:srgbClr val="0000ff"/>
                </a:solidFill>
                <a:latin typeface="Times New Roman"/>
              </a:rPr>
              <a:t>Шкільна бібліотека покликана сприяти реалізації єдиних державних стандартів освіти та виховання дітей у навчальному закладі.</a:t>
            </a:r>
            <a:endParaRPr/>
          </a:p>
          <a:p>
            <a:pPr algn="ctr"/>
            <a:endParaRPr/>
          </a:p>
          <a:p>
            <a:pPr algn="ctr"/>
            <a:r>
              <a:rPr b="1" lang="ru-RU" sz="1600" spc="-1">
                <a:solidFill>
                  <a:srgbClr val="0000ff"/>
                </a:solidFill>
                <a:latin typeface="Times New Roman"/>
              </a:rPr>
              <a:t> </a:t>
            </a:r>
            <a:r>
              <a:rPr b="1" lang="ru-RU" sz="1600" spc="-1">
                <a:solidFill>
                  <a:srgbClr val="0000ff"/>
                </a:solidFill>
                <a:latin typeface="Times New Roman"/>
              </a:rPr>
              <a:t>Сьогодні залишається актуальним використання в роботі шкільної бібліотеки педагогічної та літературної спадщини В.О.Сухомлинського.</a:t>
            </a:r>
            <a:endParaRPr/>
          </a:p>
          <a:p>
            <a:pPr algn="ctr"/>
            <a:endParaRPr/>
          </a:p>
          <a:p>
            <a:pPr algn="ctr"/>
            <a:r>
              <a:rPr b="1" lang="ru-RU" sz="1600" spc="-1">
                <a:solidFill>
                  <a:srgbClr val="0000ff"/>
                </a:solidFill>
                <a:latin typeface="Times New Roman"/>
              </a:rPr>
              <a:t>Творчість Василя Олександровича – педагогічна енциклопедія.</a:t>
            </a:r>
            <a:endParaRPr/>
          </a:p>
          <a:p>
            <a:pPr algn="ctr"/>
            <a:endParaRPr/>
          </a:p>
          <a:p>
            <a:pPr algn="ctr"/>
            <a:r>
              <a:rPr b="1" lang="ru-RU" sz="1600" spc="-1">
                <a:solidFill>
                  <a:srgbClr val="0000ff"/>
                </a:solidFill>
                <a:latin typeface="Times New Roman"/>
              </a:rPr>
              <a:t>     </a:t>
            </a:r>
            <a:r>
              <a:rPr b="1" lang="ru-RU" sz="1600" spc="-1">
                <a:solidFill>
                  <a:srgbClr val="0000ff"/>
                </a:solidFill>
                <a:latin typeface="Times New Roman"/>
              </a:rPr>
              <a:t>«Роки дитинства – це насамперед виховання серця»</a:t>
            </a:r>
            <a:endParaRPr/>
          </a:p>
          <a:p>
            <a:pPr algn="ctr"/>
            <a:endParaRPr/>
          </a:p>
          <a:p>
            <a:pPr algn="ctr"/>
            <a:r>
              <a:rPr b="1" lang="ru-RU" sz="1600" spc="-1">
                <a:solidFill>
                  <a:srgbClr val="0000ff"/>
                </a:solidFill>
                <a:latin typeface="Times New Roman"/>
              </a:rPr>
              <a:t>   </a:t>
            </a:r>
            <a:r>
              <a:rPr b="1" lang="ru-RU" sz="1600" spc="-1">
                <a:solidFill>
                  <a:srgbClr val="0000ff"/>
                </a:solidFill>
                <a:latin typeface="Times New Roman"/>
              </a:rPr>
              <a:t>В.О.Сухомлинський</a:t>
            </a:r>
            <a:endParaRPr/>
          </a:p>
          <a:p>
            <a:pPr algn="ctr"/>
            <a:endParaRPr/>
          </a:p>
          <a:p>
            <a:pPr algn="ctr"/>
            <a:r>
              <a:rPr b="1" lang="ru-RU" sz="1600" spc="-1">
                <a:solidFill>
                  <a:srgbClr val="0000ff"/>
                </a:solidFill>
                <a:latin typeface="Times New Roman"/>
              </a:rPr>
              <a:t>Його казки виховують у дітей найкращі людські почуття щиросердечності й любові до свого прекрасного, формують перші навички людяності у взаєминах між юними особистостями.</a:t>
            </a:r>
            <a:endParaRPr/>
          </a:p>
          <a:p>
            <a:pPr algn="ctr"/>
            <a:endParaRPr/>
          </a:p>
          <a:p>
            <a:pPr algn="ctr"/>
            <a:r>
              <a:rPr b="1" lang="ru-RU" sz="1600" spc="-1">
                <a:solidFill>
                  <a:srgbClr val="0000ff"/>
                </a:solidFill>
                <a:latin typeface="Times New Roman"/>
              </a:rPr>
              <a:t> </a:t>
            </a:r>
            <a:r>
              <a:rPr b="1" lang="ru-RU" sz="1600" spc="-1">
                <a:solidFill>
                  <a:srgbClr val="0000ff"/>
                </a:solidFill>
                <a:latin typeface="Times New Roman"/>
              </a:rPr>
              <a:t>«Чиста криниця», «Квітка сонця», »Казки школи під голубим небом», «Вічна тополя» - книги, що не виходять з кола читання учнів нашої бібліотеки.</a:t>
            </a:r>
            <a:endParaRPr/>
          </a:p>
          <a:p>
            <a:pPr algn="ctr"/>
            <a:endParaRPr/>
          </a:p>
          <a:p>
            <a:pPr algn="ctr"/>
            <a:r>
              <a:rPr b="1" lang="ru-RU" sz="1600" spc="-1">
                <a:solidFill>
                  <a:srgbClr val="0000ff"/>
                </a:solidFill>
                <a:latin typeface="Times New Roman"/>
              </a:rPr>
              <a:t>                                                                                        </a:t>
            </a:r>
            <a:r>
              <a:rPr b="1" lang="ru-RU" sz="1600" spc="-1">
                <a:solidFill>
                  <a:srgbClr val="cc0066"/>
                </a:solidFill>
                <a:latin typeface="Times New Roman"/>
              </a:rPr>
              <a:t>Завідуюча бібліотекою Гришаєва  Л.В.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457200" y="504000"/>
            <a:ext cx="8229240" cy="50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18720" y="26280"/>
            <a:ext cx="9143640" cy="6826320"/>
          </a:xfrm>
          <a:prstGeom prst="rect">
            <a:avLst/>
          </a:prstGeom>
          <a:ln>
            <a:noFill/>
          </a:ln>
        </p:spPr>
      </p:pic>
      <p:pic>
        <p:nvPicPr>
          <p:cNvPr id="166" name="" descr=""/>
          <p:cNvPicPr/>
          <p:nvPr/>
        </p:nvPicPr>
        <p:blipFill>
          <a:blip r:embed="rId2"/>
          <a:stretch/>
        </p:blipFill>
        <p:spPr>
          <a:xfrm>
            <a:off x="720000" y="936000"/>
            <a:ext cx="3160440" cy="4563360"/>
          </a:xfrm>
          <a:prstGeom prst="rect">
            <a:avLst/>
          </a:prstGeom>
          <a:ln>
            <a:noFill/>
          </a:ln>
        </p:spPr>
      </p:pic>
      <p:sp>
        <p:nvSpPr>
          <p:cNvPr id="167" name="TextShape 3"/>
          <p:cNvSpPr txBox="1"/>
          <p:nvPr/>
        </p:nvSpPr>
        <p:spPr>
          <a:xfrm>
            <a:off x="3744000" y="1008000"/>
            <a:ext cx="5257800" cy="532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1600" spc="-1">
                <a:solidFill>
                  <a:srgbClr val="000099"/>
                </a:solidFill>
                <a:latin typeface="Times New Roman"/>
              </a:rPr>
              <a:t>Народився Василь Олександрович Сухомлинський 28 вересня 1918 року в селі Василівці (тепер Кіровоградська обл) в бідній селянській сім’ї. Тут минули його дитинство й юність. Він вчився в рідному селі у школі і в 1933 році закінчив семирічку. Влітку 1933 року мати провела молодшого сина Василя до Кременчука. Спочатку Василь Сухомлинський вчився в медичний технікум, але незабаром пішов звідти, вступив на робочий факультет, достроково закінчив його і був прийнятий до педагогічного інституту. З 1935 р. починається педагогічний шлях В. О. Сухомлинського. У 17 років він став вчителем заочної школи недалеко від рідного села. Перевівся до Полтавського педагогічного інституту заочником і закінчив його в 1938 році. Закінчивши інститут, Сухомлинський повертається в рідні місця і працює викладачем української мови і літератури в Онуфріївській середній школі.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1600" spc="-1">
                <a:solidFill>
                  <a:srgbClr val="000099"/>
                </a:solidFill>
                <a:latin typeface="Times New Roman"/>
              </a:rPr>
              <a:t>Джерело: http://dovidka.biz.ua/vasil-suhomlinskiy-biografiya-korotko/ Довідник цікавих фактів та корисних знань © dovidka.biz.ua</a:t>
            </a:r>
            <a:endParaRPr/>
          </a:p>
        </p:txBody>
      </p:sp>
      <p:sp>
        <p:nvSpPr>
          <p:cNvPr id="168" name="TextShape 4"/>
          <p:cNvSpPr txBox="1"/>
          <p:nvPr/>
        </p:nvSpPr>
        <p:spPr>
          <a:xfrm>
            <a:off x="1474200" y="274680"/>
            <a:ext cx="6232680" cy="949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ru-RU" sz="2000" spc="-1">
                <a:solidFill>
                  <a:srgbClr val="0000cc"/>
                </a:solidFill>
                <a:latin typeface="Times New Roman"/>
              </a:rPr>
              <a:t>ВАСИЛЬ ОЛЕКСАНДРОВИЧ СУХОМЛИНСЬКИЙ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18720" y="26280"/>
            <a:ext cx="9143640" cy="6826320"/>
          </a:xfrm>
          <a:prstGeom prst="rect">
            <a:avLst/>
          </a:prstGeom>
          <a:ln>
            <a:noFill/>
          </a:ln>
        </p:spPr>
      </p:pic>
      <p:pic>
        <p:nvPicPr>
          <p:cNvPr id="172" name="" descr=""/>
          <p:cNvPicPr/>
          <p:nvPr/>
        </p:nvPicPr>
        <p:blipFill>
          <a:blip r:embed="rId2"/>
          <a:stretch/>
        </p:blipFill>
        <p:spPr>
          <a:xfrm>
            <a:off x="792000" y="345960"/>
            <a:ext cx="2962440" cy="4550040"/>
          </a:xfrm>
          <a:prstGeom prst="rect">
            <a:avLst/>
          </a:prstGeom>
          <a:ln>
            <a:noFill/>
          </a:ln>
        </p:spPr>
      </p:pic>
      <p:sp>
        <p:nvSpPr>
          <p:cNvPr id="173" name="TextShape 3"/>
          <p:cNvSpPr txBox="1"/>
          <p:nvPr/>
        </p:nvSpPr>
        <p:spPr>
          <a:xfrm>
            <a:off x="4032000" y="272880"/>
            <a:ext cx="4656600" cy="5703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>
                <a:solidFill>
                  <a:srgbClr val="cc0000"/>
                </a:solidFill>
                <a:latin typeface="Times New Roman"/>
              </a:rPr>
              <a:t>Василь Олександрович </a:t>
            </a:r>
            <a:r>
              <a:rPr b="1" lang="ru-RU" sz="3200" spc="-1">
                <a:solidFill>
                  <a:srgbClr val="000080"/>
                </a:solidFill>
                <a:latin typeface="Times New Roman"/>
              </a:rPr>
              <a:t>ставив і розв’язував проблему формування в молоді національного і естетичного світобачення. Про один із шляхів успішного розв’язання цієї проблеми він писав, що у душі дітей мають увійти кращі народні традиції і стати святим законом, бо не можна уявити народ без імені, без пам’яті, без історії. В дусі українських культурно-історичних традицій вчитель констатував, що мудрість є найважливішою прикметою людини. У його працях часто знаходимо вислови «мудра людська любов», «мудрість жити», «гідність — це мудрість тримати себе в руках». Педагог цілеспрямовано формував у кожного вихованця вміння бути маленьким філософом, осмислювати світ через красу природи.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>
                <a:solidFill>
                  <a:srgbClr val="000080"/>
                </a:solidFill>
                <a:latin typeface="Times New Roman"/>
              </a:rPr>
              <a:t>Джерело: http://dovidka.biz.ua/vasil-suhomlinskiy-biografiya-korotko/ Довідник цікавих фактів та корисних знань © dovidka.biz.ua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18720" y="26280"/>
            <a:ext cx="9143640" cy="6826320"/>
          </a:xfrm>
          <a:prstGeom prst="rect">
            <a:avLst/>
          </a:prstGeom>
          <a:ln>
            <a:noFill/>
          </a:ln>
        </p:spPr>
      </p:pic>
      <p:pic>
        <p:nvPicPr>
          <p:cNvPr id="176" name="" descr=""/>
          <p:cNvPicPr/>
          <p:nvPr/>
        </p:nvPicPr>
        <p:blipFill>
          <a:blip r:embed="rId2"/>
          <a:stretch/>
        </p:blipFill>
        <p:spPr>
          <a:xfrm>
            <a:off x="18720" y="26280"/>
            <a:ext cx="9143640" cy="6826320"/>
          </a:xfrm>
          <a:prstGeom prst="rect">
            <a:avLst/>
          </a:prstGeom>
          <a:ln>
            <a:noFill/>
          </a:ln>
        </p:spPr>
      </p:pic>
      <p:pic>
        <p:nvPicPr>
          <p:cNvPr id="177" name="" descr=""/>
          <p:cNvPicPr/>
          <p:nvPr/>
        </p:nvPicPr>
        <p:blipFill>
          <a:blip r:embed="rId3"/>
          <a:stretch/>
        </p:blipFill>
        <p:spPr>
          <a:xfrm>
            <a:off x="1942560" y="1728000"/>
            <a:ext cx="5689440" cy="3672000"/>
          </a:xfrm>
          <a:prstGeom prst="rect">
            <a:avLst/>
          </a:prstGeom>
          <a:ln>
            <a:noFill/>
          </a:ln>
        </p:spPr>
      </p:pic>
      <p:sp>
        <p:nvSpPr>
          <p:cNvPr id="178" name="TextShape 2"/>
          <p:cNvSpPr txBox="1"/>
          <p:nvPr/>
        </p:nvSpPr>
        <p:spPr>
          <a:xfrm>
            <a:off x="47160" y="-13320"/>
            <a:ext cx="8229240" cy="15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ru-RU" sz="3200" spc="-1">
                <a:solidFill>
                  <a:srgbClr val="000080"/>
                </a:solidFill>
                <a:latin typeface="Arial"/>
              </a:rPr>
              <a:t>Спадщина педагога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-216000" y="29520"/>
            <a:ext cx="9335880" cy="6969600"/>
          </a:xfrm>
          <a:prstGeom prst="rect">
            <a:avLst/>
          </a:prstGeom>
          <a:ln>
            <a:noFill/>
          </a:ln>
        </p:spPr>
      </p:pic>
      <p:pic>
        <p:nvPicPr>
          <p:cNvPr id="181" name="" descr=""/>
          <p:cNvPicPr/>
          <p:nvPr/>
        </p:nvPicPr>
        <p:blipFill>
          <a:blip r:embed="rId2"/>
          <a:stretch/>
        </p:blipFill>
        <p:spPr>
          <a:xfrm>
            <a:off x="2592000" y="3096000"/>
            <a:ext cx="4132800" cy="3096360"/>
          </a:xfrm>
          <a:prstGeom prst="rect">
            <a:avLst/>
          </a:prstGeom>
          <a:ln>
            <a:noFill/>
          </a:ln>
        </p:spPr>
      </p:pic>
      <p:pic>
        <p:nvPicPr>
          <p:cNvPr id="182" name="" descr=""/>
          <p:cNvPicPr/>
          <p:nvPr/>
        </p:nvPicPr>
        <p:blipFill>
          <a:blip r:embed="rId3"/>
          <a:stretch/>
        </p:blipFill>
        <p:spPr>
          <a:xfrm rot="5341800">
            <a:off x="6210720" y="956160"/>
            <a:ext cx="3675600" cy="2003040"/>
          </a:xfrm>
          <a:prstGeom prst="rect">
            <a:avLst/>
          </a:prstGeom>
          <a:ln>
            <a:noFill/>
          </a:ln>
        </p:spPr>
      </p:pic>
      <p:pic>
        <p:nvPicPr>
          <p:cNvPr id="183" name="" descr=""/>
          <p:cNvPicPr/>
          <p:nvPr/>
        </p:nvPicPr>
        <p:blipFill>
          <a:blip r:embed="rId4"/>
          <a:stretch/>
        </p:blipFill>
        <p:spPr>
          <a:xfrm rot="5389800">
            <a:off x="-566640" y="924480"/>
            <a:ext cx="3595680" cy="2279160"/>
          </a:xfrm>
          <a:prstGeom prst="rect">
            <a:avLst/>
          </a:prstGeom>
          <a:ln>
            <a:noFill/>
          </a:ln>
        </p:spPr>
      </p:pic>
      <p:sp>
        <p:nvSpPr>
          <p:cNvPr id="184" name="TextShape 2"/>
          <p:cNvSpPr txBox="1"/>
          <p:nvPr/>
        </p:nvSpPr>
        <p:spPr>
          <a:xfrm>
            <a:off x="1584000" y="274680"/>
            <a:ext cx="5976000" cy="1021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ru-RU" sz="3200" spc="-1">
                <a:solidFill>
                  <a:srgbClr val="000099"/>
                </a:solidFill>
                <a:latin typeface="Arial"/>
              </a:rPr>
              <a:t>Постійно </a:t>
            </a:r>
            <a:endParaRPr/>
          </a:p>
          <a:p>
            <a:pPr algn="ctr"/>
            <a:r>
              <a:rPr b="1" i="1" lang="ru-RU" sz="3200" spc="-1">
                <a:solidFill>
                  <a:srgbClr val="000099"/>
                </a:solidFill>
                <a:latin typeface="Arial"/>
              </a:rPr>
              <a:t>діюча виставка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pic>
        <p:nvPicPr>
          <p:cNvPr id="186" name="" descr=""/>
          <p:cNvPicPr/>
          <p:nvPr/>
        </p:nvPicPr>
        <p:blipFill>
          <a:blip r:embed="rId1"/>
          <a:stretch/>
        </p:blipFill>
        <p:spPr>
          <a:xfrm>
            <a:off x="-72000" y="0"/>
            <a:ext cx="9143640" cy="6826320"/>
          </a:xfrm>
          <a:prstGeom prst="rect">
            <a:avLst/>
          </a:prstGeom>
          <a:ln>
            <a:noFill/>
          </a:ln>
        </p:spPr>
      </p:pic>
      <p:pic>
        <p:nvPicPr>
          <p:cNvPr id="187" name="" descr=""/>
          <p:cNvPicPr/>
          <p:nvPr/>
        </p:nvPicPr>
        <p:blipFill>
          <a:blip r:embed="rId2"/>
          <a:stretch/>
        </p:blipFill>
        <p:spPr>
          <a:xfrm>
            <a:off x="196200" y="360000"/>
            <a:ext cx="2827800" cy="2120760"/>
          </a:xfrm>
          <a:prstGeom prst="rect">
            <a:avLst/>
          </a:prstGeom>
          <a:ln>
            <a:noFill/>
          </a:ln>
        </p:spPr>
      </p:pic>
      <p:pic>
        <p:nvPicPr>
          <p:cNvPr id="188" name="" descr=""/>
          <p:cNvPicPr/>
          <p:nvPr/>
        </p:nvPicPr>
        <p:blipFill>
          <a:blip r:embed="rId3"/>
          <a:stretch/>
        </p:blipFill>
        <p:spPr>
          <a:xfrm>
            <a:off x="5400000" y="3207240"/>
            <a:ext cx="3499920" cy="2624760"/>
          </a:xfrm>
          <a:prstGeom prst="rect">
            <a:avLst/>
          </a:prstGeom>
          <a:ln>
            <a:noFill/>
          </a:ln>
        </p:spPr>
      </p:pic>
      <p:pic>
        <p:nvPicPr>
          <p:cNvPr id="189" name="" descr=""/>
          <p:cNvPicPr/>
          <p:nvPr/>
        </p:nvPicPr>
        <p:blipFill>
          <a:blip r:embed="rId4"/>
          <a:stretch/>
        </p:blipFill>
        <p:spPr>
          <a:xfrm>
            <a:off x="2304000" y="2115360"/>
            <a:ext cx="3611520" cy="2708640"/>
          </a:xfrm>
          <a:prstGeom prst="rect">
            <a:avLst/>
          </a:prstGeom>
          <a:ln>
            <a:noFill/>
          </a:ln>
        </p:spPr>
      </p:pic>
      <p:pic>
        <p:nvPicPr>
          <p:cNvPr id="190" name="" descr=""/>
          <p:cNvPicPr/>
          <p:nvPr/>
        </p:nvPicPr>
        <p:blipFill>
          <a:blip r:embed="rId5"/>
          <a:stretch/>
        </p:blipFill>
        <p:spPr>
          <a:xfrm>
            <a:off x="-307080" y="606960"/>
            <a:ext cx="7632000" cy="1260720"/>
          </a:xfrm>
          <a:prstGeom prst="rect">
            <a:avLst/>
          </a:prstGeom>
          <a:ln>
            <a:noFill/>
          </a:ln>
        </p:spPr>
      </p:pic>
      <p:pic>
        <p:nvPicPr>
          <p:cNvPr id="191" name="" descr=""/>
          <p:cNvPicPr/>
          <p:nvPr/>
        </p:nvPicPr>
        <p:blipFill>
          <a:blip r:embed="rId6"/>
          <a:stretch/>
        </p:blipFill>
        <p:spPr>
          <a:xfrm>
            <a:off x="3325320" y="1854360"/>
            <a:ext cx="7855200" cy="449640"/>
          </a:xfrm>
          <a:prstGeom prst="rect">
            <a:avLst/>
          </a:prstGeom>
          <a:ln>
            <a:noFill/>
          </a:ln>
        </p:spPr>
      </p:pic>
      <p:pic>
        <p:nvPicPr>
          <p:cNvPr id="192" name="" descr=""/>
          <p:cNvPicPr/>
          <p:nvPr/>
        </p:nvPicPr>
        <p:blipFill>
          <a:blip r:embed="rId7"/>
          <a:stretch/>
        </p:blipFill>
        <p:spPr>
          <a:xfrm>
            <a:off x="5983200" y="2448000"/>
            <a:ext cx="6832800" cy="43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-216000" y="-27360"/>
            <a:ext cx="9360000" cy="6931800"/>
          </a:xfrm>
          <a:prstGeom prst="rect">
            <a:avLst/>
          </a:prstGeom>
          <a:ln>
            <a:noFill/>
          </a:ln>
        </p:spPr>
      </p:pic>
      <p:pic>
        <p:nvPicPr>
          <p:cNvPr id="194" name="" descr=""/>
          <p:cNvPicPr/>
          <p:nvPr/>
        </p:nvPicPr>
        <p:blipFill>
          <a:blip r:embed="rId2"/>
          <a:stretch/>
        </p:blipFill>
        <p:spPr>
          <a:xfrm>
            <a:off x="-72000" y="2880000"/>
            <a:ext cx="5184360" cy="3888000"/>
          </a:xfrm>
          <a:prstGeom prst="rect">
            <a:avLst/>
          </a:prstGeom>
          <a:ln>
            <a:noFill/>
          </a:ln>
        </p:spPr>
      </p:pic>
      <p:sp>
        <p:nvSpPr>
          <p:cNvPr id="1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ru-RU" sz="2600" spc="-1">
                <a:solidFill>
                  <a:srgbClr val="000080"/>
                </a:solidFill>
                <a:latin typeface="Calibri"/>
              </a:rPr>
              <a:t>Літературне читання «Дорогою добра»</a:t>
            </a:r>
            <a:endParaRPr/>
          </a:p>
        </p:txBody>
      </p:sp>
      <p:sp>
        <p:nvSpPr>
          <p:cNvPr id="196" name="TextShape 2"/>
          <p:cNvSpPr txBox="1"/>
          <p:nvPr/>
        </p:nvSpPr>
        <p:spPr>
          <a:xfrm>
            <a:off x="5400000" y="3456000"/>
            <a:ext cx="3286440" cy="2669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ru-RU" sz="1800" spc="-1">
                <a:solidFill>
                  <a:srgbClr val="0000cc"/>
                </a:solidFill>
                <a:latin typeface="Arial"/>
              </a:rPr>
              <a:t>Вчитель 3 класу</a:t>
            </a:r>
            <a:endParaRPr/>
          </a:p>
          <a:p>
            <a:pPr algn="ctr"/>
            <a:r>
              <a:rPr b="1" i="1" lang="ru-RU" sz="1800" spc="-1">
                <a:solidFill>
                  <a:srgbClr val="0000cc"/>
                </a:solidFill>
                <a:latin typeface="Arial"/>
              </a:rPr>
              <a:t>Соколова-Лантушенко Н.С 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/>
          </a:p>
        </p:txBody>
      </p:sp>
      <p:pic>
        <p:nvPicPr>
          <p:cNvPr id="198" name="" descr=""/>
          <p:cNvPicPr/>
          <p:nvPr/>
        </p:nvPicPr>
        <p:blipFill>
          <a:blip r:embed="rId1"/>
          <a:stretch/>
        </p:blipFill>
        <p:spPr>
          <a:xfrm>
            <a:off x="-90000" y="360"/>
            <a:ext cx="9234360" cy="6838920"/>
          </a:xfrm>
          <a:prstGeom prst="rect">
            <a:avLst/>
          </a:prstGeom>
          <a:ln>
            <a:noFill/>
          </a:ln>
        </p:spPr>
      </p:pic>
      <p:pic>
        <p:nvPicPr>
          <p:cNvPr id="199" name="" descr=""/>
          <p:cNvPicPr/>
          <p:nvPr/>
        </p:nvPicPr>
        <p:blipFill>
          <a:blip r:embed="rId2"/>
          <a:stretch/>
        </p:blipFill>
        <p:spPr>
          <a:xfrm>
            <a:off x="0" y="111240"/>
            <a:ext cx="4555800" cy="3416760"/>
          </a:xfrm>
          <a:prstGeom prst="rect">
            <a:avLst/>
          </a:prstGeom>
          <a:ln>
            <a:noFill/>
          </a:ln>
        </p:spPr>
      </p:pic>
      <p:pic>
        <p:nvPicPr>
          <p:cNvPr id="200" name="" descr=""/>
          <p:cNvPicPr/>
          <p:nvPr/>
        </p:nvPicPr>
        <p:blipFill>
          <a:blip r:embed="rId3"/>
          <a:stretch/>
        </p:blipFill>
        <p:spPr>
          <a:xfrm>
            <a:off x="4452480" y="3339360"/>
            <a:ext cx="4691520" cy="3518640"/>
          </a:xfrm>
          <a:prstGeom prst="rect">
            <a:avLst/>
          </a:prstGeom>
          <a:ln>
            <a:noFill/>
          </a:ln>
        </p:spPr>
      </p:pic>
      <p:sp>
        <p:nvSpPr>
          <p:cNvPr id="201" name="TextShape 2"/>
          <p:cNvSpPr txBox="1"/>
          <p:nvPr/>
        </p:nvSpPr>
        <p:spPr>
          <a:xfrm>
            <a:off x="0" y="3367800"/>
            <a:ext cx="4320000" cy="290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ru-RU" sz="1800" spc="-1">
                <a:latin typeface="Arial"/>
              </a:rPr>
              <a:t>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rPr b="1" i="1" lang="ru-RU" sz="1800" spc="-1">
                <a:solidFill>
                  <a:srgbClr val="990000"/>
                </a:solidFill>
                <a:latin typeface="Arial"/>
              </a:rPr>
              <a:t>«Роки дитинства – це насамперед виховання серця»</a:t>
            </a:r>
            <a:endParaRPr/>
          </a:p>
          <a:p>
            <a:endParaRPr/>
          </a:p>
          <a:p>
            <a:r>
              <a:rPr lang="ru-RU" sz="1800" spc="-1">
                <a:latin typeface="Arial"/>
              </a:rPr>
              <a:t>                                                                                </a:t>
            </a:r>
            <a:r>
              <a:rPr b="1" i="1" lang="ru-RU" sz="1800" spc="-1">
                <a:solidFill>
                  <a:srgbClr val="000099"/>
                </a:solidFill>
                <a:latin typeface="Arial"/>
              </a:rPr>
              <a:t>В.О.Сухомлинський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Application>LibreOffice/5.0.3.2$Windows_x86 LibreOffice_project/e5f16313668ac592c1bfb310f4390624e3dbfb75</Application>
  <Paragraphs>0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2018-05-07T14:13:27Z</dcterms:created>
  <dc:creator>User</dc:creator>
  <dc:language>ru-RU</dc:language>
  <dcterms:modified xsi:type="dcterms:W3CDTF">2018-05-09T17:13:40Z</dcterms:modified>
  <cp:revision>10</cp:revision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9</vt:i4>
  </property>
</Properties>
</file>