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830" r:id="rId1"/>
  </p:sldMasterIdLst>
  <p:notesMasterIdLst>
    <p:notesMasterId r:id="rId16"/>
  </p:notesMasterIdLst>
  <p:sldIdLst>
    <p:sldId id="323" r:id="rId2"/>
    <p:sldId id="308" r:id="rId3"/>
    <p:sldId id="336" r:id="rId4"/>
    <p:sldId id="309" r:id="rId5"/>
    <p:sldId id="328" r:id="rId6"/>
    <p:sldId id="303" r:id="rId7"/>
    <p:sldId id="315" r:id="rId8"/>
    <p:sldId id="329" r:id="rId9"/>
    <p:sldId id="333" r:id="rId10"/>
    <p:sldId id="331" r:id="rId11"/>
    <p:sldId id="322" r:id="rId12"/>
    <p:sldId id="313" r:id="rId13"/>
    <p:sldId id="317" r:id="rId14"/>
    <p:sldId id="33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  <a:srgbClr val="009900"/>
    <a:srgbClr val="006600"/>
    <a:srgbClr val="33CC33"/>
    <a:srgbClr val="663300"/>
    <a:srgbClr val="FF6600"/>
    <a:srgbClr val="FF99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86397" autoAdjust="0"/>
  </p:normalViewPr>
  <p:slideViewPr>
    <p:cSldViewPr>
      <p:cViewPr varScale="1">
        <p:scale>
          <a:sx n="90" d="100"/>
          <a:sy n="90" d="100"/>
        </p:scale>
        <p:origin x="67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DA4ACD-A270-4B52-869C-64EEEF749510}" type="datetimeFigureOut">
              <a:rPr lang="ru-RU"/>
              <a:pPr>
                <a:defRPr/>
              </a:pPr>
              <a:t>05.04.2018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A9B5734-53D4-4BEC-9BED-0D09F5B85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857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9B5734-53D4-4BEC-9BED-0D09F5B8571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62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9B5734-53D4-4BEC-9BED-0D09F5B8571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900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9B5734-53D4-4BEC-9BED-0D09F5B85711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181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9B5734-53D4-4BEC-9BED-0D09F5B8571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588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9B5734-53D4-4BEC-9BED-0D09F5B8571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026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9B5734-53D4-4BEC-9BED-0D09F5B8571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739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9B5734-53D4-4BEC-9BED-0D09F5B8571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043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9B5734-53D4-4BEC-9BED-0D09F5B8571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215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9B5734-53D4-4BEC-9BED-0D09F5B8571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12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9B5734-53D4-4BEC-9BED-0D09F5B8571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579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9B5734-53D4-4BEC-9BED-0D09F5B85711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942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1491E0-3CEB-4624-B2CD-CE85BF144EAD}" type="datetime1">
              <a:rPr lang="ru-RU" smtClean="0"/>
              <a:pPr>
                <a:defRPr/>
              </a:pPr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8D3F1-123E-40F7-BBC5-7BEB0DA096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6484AE-929C-4D33-AD25-61149BD86881}" type="datetime1">
              <a:rPr lang="ru-RU" smtClean="0"/>
              <a:pPr>
                <a:defRPr/>
              </a:pPr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22BDA-4561-4C52-9C6F-80E37C5922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FCBF0E-DC81-4C3D-8F7D-15A4FC80FAD6}" type="datetime1">
              <a:rPr lang="ru-RU" smtClean="0"/>
              <a:pPr>
                <a:defRPr/>
              </a:pPr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43ECA-A0CD-43CE-BE59-5625FB29A3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21CDC1-5342-47EE-B44C-85AF07D2E1CC}" type="datetime1">
              <a:rPr lang="ru-RU" smtClean="0"/>
              <a:pPr>
                <a:defRPr/>
              </a:pPr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4FED1-2E48-4971-9D06-562941DBE1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720CF4-ACC1-4D82-B33E-A1A7A7326C26}" type="datetime1">
              <a:rPr lang="ru-RU" smtClean="0"/>
              <a:pPr>
                <a:defRPr/>
              </a:pPr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34D8B-E32F-4448-8B2A-3DCE5335DC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AA40C-159D-44DD-AEF4-5978B6B7A8AF}" type="datetime1">
              <a:rPr lang="ru-RU" smtClean="0"/>
              <a:pPr>
                <a:defRPr/>
              </a:pPr>
              <a:t>05.04.2018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DE7D5-7F34-4092-8361-5298373DBA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54E5BF-FFC3-4ABC-85FD-8D5646C75AAA}" type="datetime1">
              <a:rPr lang="ru-RU" smtClean="0"/>
              <a:pPr>
                <a:defRPr/>
              </a:pPr>
              <a:t>05.04.2018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C43067-FE6B-4E70-AAEC-CE62FBD4E7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ECD929-895B-49E7-9475-898D7B7F5169}" type="datetime1">
              <a:rPr lang="ru-RU" smtClean="0"/>
              <a:pPr>
                <a:defRPr/>
              </a:pPr>
              <a:t>05.04.2018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78537-9877-4FC1-9B89-63DD161580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058982-44D8-40AE-95C7-6BD13A714FA5}" type="datetime1">
              <a:rPr lang="ru-RU" smtClean="0"/>
              <a:pPr>
                <a:defRPr/>
              </a:pPr>
              <a:t>05.04.2018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1FC54-17C5-4801-9A3F-E893B1022B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E5DAD8-0AA7-4E89-B79D-AA1FD203FBE4}" type="datetime1">
              <a:rPr lang="ru-RU" smtClean="0"/>
              <a:pPr>
                <a:defRPr/>
              </a:pPr>
              <a:t>05.04.2018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8985F-E1FA-4F70-9A7D-F20B678305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085C0C-5F18-4A96-88AE-C3B84633C494}" type="datetime1">
              <a:rPr lang="ru-RU" smtClean="0"/>
              <a:pPr>
                <a:defRPr/>
              </a:pPr>
              <a:t>05.04.2018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B6B53-0EB7-4D0F-B66A-1EB8B3CAA6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8630EAC-FEC1-47E9-B563-8F31D63CD15A}" type="datetime1">
              <a:rPr lang="ru-RU" smtClean="0"/>
              <a:pPr>
                <a:defRPr/>
              </a:pPr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873D4B-A24D-428B-BD4F-C7653E5B13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ransition>
    <p:cover dir="lu"/>
  </p:transition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2915816" y="1772816"/>
            <a:ext cx="5256584" cy="4643481"/>
            <a:chOff x="2024838" y="500060"/>
            <a:chExt cx="4880624" cy="464348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Прямоугольник 8"/>
            <p:cNvSpPr/>
            <p:nvPr/>
          </p:nvSpPr>
          <p:spPr>
            <a:xfrm>
              <a:off x="2024838" y="500060"/>
              <a:ext cx="4880624" cy="4643481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2091696" y="500060"/>
              <a:ext cx="2440312" cy="13930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5250" tIns="95250" rIns="95250" bIns="95250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>
                <a:solidFill>
                  <a:srgbClr val="FFC000"/>
                </a:solidFill>
              </a:rPr>
              <a:t>			 </a:t>
            </a:r>
            <a:r>
              <a:rPr lang="uk-UA" dirty="0" smtClean="0">
                <a:solidFill>
                  <a:srgbClr val="FFC000"/>
                </a:solidFill>
              </a:rPr>
              <a:t>зміст</a:t>
            </a:r>
            <a:r>
              <a:rPr lang="uk-UA" sz="6000" dirty="0" smtClean="0">
                <a:solidFill>
                  <a:srgbClr val="FFC000"/>
                </a:solidFill>
              </a:rPr>
              <a:t> </a:t>
            </a:r>
            <a:endParaRPr lang="ru-RU" sz="6000" dirty="0" smtClean="0">
              <a:solidFill>
                <a:srgbClr val="FFFF00"/>
              </a:solidFill>
            </a:endParaRPr>
          </a:p>
        </p:txBody>
      </p:sp>
      <p:sp useBgFill="1">
        <p:nvSpPr>
          <p:cNvPr id="5127" name="Прямоугольник 11"/>
          <p:cNvSpPr>
            <a:spLocks noChangeArrowheads="1"/>
          </p:cNvSpPr>
          <p:nvPr/>
        </p:nvSpPr>
        <p:spPr bwMode="auto">
          <a:xfrm>
            <a:off x="2987675" y="2060575"/>
            <a:ext cx="5113338" cy="397033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Загальні відомості</a:t>
            </a:r>
          </a:p>
          <a:p>
            <a:pPr>
              <a:buFont typeface="Wingdings" pitchFamily="2" charset="2"/>
              <a:buChar char="§"/>
            </a:pPr>
            <a:endParaRPr lang="uk-UA" sz="36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Навчальна діяльність</a:t>
            </a:r>
          </a:p>
          <a:p>
            <a:r>
              <a:rPr lang="uk-UA" sz="3600" dirty="0">
                <a:solidFill>
                  <a:srgbClr val="FFFF00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Виховна робота</a:t>
            </a:r>
          </a:p>
          <a:p>
            <a:pPr>
              <a:buFont typeface="Wingdings" pitchFamily="2" charset="2"/>
              <a:buChar char="§"/>
            </a:pPr>
            <a:endParaRPr lang="uk-UA" sz="36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Методична робота</a:t>
            </a:r>
            <a:r>
              <a:rPr lang="uk-UA" sz="3600" dirty="0">
                <a:solidFill>
                  <a:srgbClr val="0066FF"/>
                </a:solidFill>
              </a:rPr>
              <a:t>  </a:t>
            </a:r>
            <a:endParaRPr lang="ru-RU" sz="3600" dirty="0">
              <a:solidFill>
                <a:srgbClr val="0066FF"/>
              </a:solidFill>
            </a:endParaRPr>
          </a:p>
        </p:txBody>
      </p:sp>
      <p:sp>
        <p:nvSpPr>
          <p:cNvPr id="13" name="Пирог 12"/>
          <p:cNvSpPr/>
          <p:nvPr/>
        </p:nvSpPr>
        <p:spPr>
          <a:xfrm>
            <a:off x="1475656" y="2996952"/>
            <a:ext cx="2719202" cy="3403298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accent2"/>
              </a:gs>
              <a:gs pos="80000">
                <a:schemeClr val="accent3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3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Пирог 13"/>
          <p:cNvSpPr/>
          <p:nvPr/>
        </p:nvSpPr>
        <p:spPr>
          <a:xfrm>
            <a:off x="2195736" y="4725144"/>
            <a:ext cx="1255016" cy="1591624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80000">
                <a:schemeClr val="accent4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11266" name="Picture 2" descr="C:\Users\lenovo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755577" y="1171704"/>
            <a:ext cx="673757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Відділ освіти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Красноградської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районної </a:t>
            </a:r>
            <a:r>
              <a:rPr lang="uk-UA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Красноградська</a:t>
            </a: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гімназія «Гранд»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 досвіду роботи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вчителя початкових класів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Якути Олени Григорівни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b="1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2018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AA40C-159D-44DD-AEF4-5978B6B7A8AF}" type="datetime1">
              <a:rPr lang="ru-RU" smtClean="0"/>
              <a:pPr>
                <a:defRPr/>
              </a:pPr>
              <a:t>05.04.2018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DE7D5-7F34-4092-8361-5298373DBAD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8" name="Picture 2" descr="C:\Users\lenovo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6084" name="Picture 4" descr="Методи, що сприяють розвитку читацьких&#10;умінь і навичок&#10;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" y="188640"/>
            <a:ext cx="8347647" cy="6267279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924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2915816" y="1772816"/>
            <a:ext cx="5256584" cy="4643481"/>
            <a:chOff x="2024838" y="500060"/>
            <a:chExt cx="4880624" cy="464348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Прямоугольник 8"/>
            <p:cNvSpPr/>
            <p:nvPr/>
          </p:nvSpPr>
          <p:spPr>
            <a:xfrm>
              <a:off x="2024838" y="500060"/>
              <a:ext cx="4880624" cy="4643481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2091696" y="500060"/>
              <a:ext cx="2440312" cy="13930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5250" tIns="95250" rIns="95250" bIns="95250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>
                <a:solidFill>
                  <a:srgbClr val="FFC000"/>
                </a:solidFill>
              </a:rPr>
              <a:t>			 </a:t>
            </a:r>
            <a:r>
              <a:rPr lang="uk-UA" dirty="0" smtClean="0">
                <a:solidFill>
                  <a:srgbClr val="FFC000"/>
                </a:solidFill>
              </a:rPr>
              <a:t>зміст</a:t>
            </a:r>
            <a:r>
              <a:rPr lang="uk-UA" sz="6000" dirty="0" smtClean="0">
                <a:solidFill>
                  <a:srgbClr val="FFC000"/>
                </a:solidFill>
              </a:rPr>
              <a:t> </a:t>
            </a:r>
            <a:endParaRPr lang="ru-RU" sz="6000" dirty="0" smtClean="0">
              <a:solidFill>
                <a:srgbClr val="FFFF00"/>
              </a:solidFill>
            </a:endParaRPr>
          </a:p>
        </p:txBody>
      </p:sp>
      <p:sp>
        <p:nvSpPr>
          <p:cNvPr id="7" name="Пирог 6"/>
          <p:cNvSpPr/>
          <p:nvPr/>
        </p:nvSpPr>
        <p:spPr>
          <a:xfrm>
            <a:off x="827584" y="1772816"/>
            <a:ext cx="4183392" cy="4643481"/>
          </a:xfrm>
          <a:prstGeom prst="pie">
            <a:avLst>
              <a:gd name="adj1" fmla="val 5400000"/>
              <a:gd name="adj2" fmla="val 1620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 useBgFill="1">
        <p:nvSpPr>
          <p:cNvPr id="5127" name="Прямоугольник 11"/>
          <p:cNvSpPr>
            <a:spLocks noChangeArrowheads="1"/>
          </p:cNvSpPr>
          <p:nvPr/>
        </p:nvSpPr>
        <p:spPr bwMode="auto">
          <a:xfrm>
            <a:off x="2987675" y="2060575"/>
            <a:ext cx="5113338" cy="397033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Загальні відомості</a:t>
            </a:r>
          </a:p>
          <a:p>
            <a:pPr>
              <a:buFont typeface="Wingdings" pitchFamily="2" charset="2"/>
              <a:buChar char="§"/>
            </a:pPr>
            <a:endParaRPr lang="uk-UA" sz="36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Навчальна діяльність</a:t>
            </a:r>
          </a:p>
          <a:p>
            <a:r>
              <a:rPr lang="uk-UA" sz="3600" dirty="0">
                <a:solidFill>
                  <a:srgbClr val="FFFF00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Виховна робота</a:t>
            </a:r>
          </a:p>
          <a:p>
            <a:pPr>
              <a:buFont typeface="Wingdings" pitchFamily="2" charset="2"/>
              <a:buChar char="§"/>
            </a:pPr>
            <a:endParaRPr lang="uk-UA" sz="36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Методична робота</a:t>
            </a:r>
            <a:r>
              <a:rPr lang="uk-UA" sz="3600" dirty="0">
                <a:solidFill>
                  <a:srgbClr val="0066FF"/>
                </a:solidFill>
              </a:rPr>
              <a:t>  </a:t>
            </a:r>
            <a:endParaRPr lang="ru-RU" sz="3600" dirty="0">
              <a:solidFill>
                <a:srgbClr val="0066FF"/>
              </a:solidFill>
            </a:endParaRPr>
          </a:p>
        </p:txBody>
      </p:sp>
      <p:sp>
        <p:nvSpPr>
          <p:cNvPr id="13" name="Пирог 12"/>
          <p:cNvSpPr/>
          <p:nvPr/>
        </p:nvSpPr>
        <p:spPr>
          <a:xfrm>
            <a:off x="1475656" y="2996952"/>
            <a:ext cx="2719202" cy="3403298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accent2"/>
              </a:gs>
              <a:gs pos="80000">
                <a:schemeClr val="accent3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3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Пирог 13"/>
          <p:cNvSpPr/>
          <p:nvPr/>
        </p:nvSpPr>
        <p:spPr>
          <a:xfrm>
            <a:off x="2195736" y="4725144"/>
            <a:ext cx="1255016" cy="1591624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80000">
                <a:schemeClr val="accent4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11266" name="Picture 2" descr="C:\Users\lenovo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9" y="33536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403648" y="260648"/>
            <a:ext cx="51125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          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764705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Кооперативне</a:t>
            </a:r>
            <a:endParaRPr lang="ru-RU" dirty="0" smtClean="0"/>
          </a:p>
          <a:p>
            <a:r>
              <a:rPr lang="ru-RU" dirty="0" err="1" smtClean="0"/>
              <a:t>навчання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286000" y="764704"/>
            <a:ext cx="1493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Колективно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групове</a:t>
            </a:r>
            <a:endParaRPr lang="ru-RU" dirty="0" smtClean="0"/>
          </a:p>
          <a:p>
            <a:r>
              <a:rPr lang="ru-RU" dirty="0" err="1" smtClean="0"/>
              <a:t>навчання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923928" y="764704"/>
            <a:ext cx="17281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Ситуативне</a:t>
            </a:r>
            <a:endParaRPr lang="ru-RU" dirty="0" smtClean="0"/>
          </a:p>
          <a:p>
            <a:r>
              <a:rPr lang="ru-RU" dirty="0" err="1" smtClean="0"/>
              <a:t>моделювання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724128" y="836712"/>
            <a:ext cx="18722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Опрацювання</a:t>
            </a:r>
            <a:endParaRPr lang="ru-RU" dirty="0" smtClean="0"/>
          </a:p>
          <a:p>
            <a:r>
              <a:rPr lang="ru-RU" dirty="0" err="1" smtClean="0"/>
              <a:t>дискусійних</a:t>
            </a:r>
            <a:endParaRPr lang="ru-RU" dirty="0" smtClean="0"/>
          </a:p>
          <a:p>
            <a:r>
              <a:rPr lang="ru-RU" dirty="0" err="1" smtClean="0"/>
              <a:t>питань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51520" y="2551837"/>
            <a:ext cx="1800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Робота в </a:t>
            </a:r>
            <a:r>
              <a:rPr lang="ru-RU" dirty="0" err="1" smtClean="0"/>
              <a:t>парі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Змінні</a:t>
            </a:r>
            <a:r>
              <a:rPr lang="ru-RU" dirty="0" smtClean="0"/>
              <a:t> </a:t>
            </a:r>
            <a:r>
              <a:rPr lang="ru-RU" dirty="0" err="1" smtClean="0"/>
              <a:t>трійки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Карусель</a:t>
            </a:r>
          </a:p>
          <a:p>
            <a:endParaRPr lang="ru-RU" dirty="0" smtClean="0"/>
          </a:p>
          <a:p>
            <a:r>
              <a:rPr lang="ru-RU" dirty="0" smtClean="0"/>
              <a:t>Робота в </a:t>
            </a:r>
            <a:r>
              <a:rPr lang="ru-RU" dirty="0" err="1" smtClean="0"/>
              <a:t>малих</a:t>
            </a:r>
            <a:endParaRPr lang="ru-RU" dirty="0" smtClean="0"/>
          </a:p>
          <a:p>
            <a:r>
              <a:rPr lang="ru-RU" dirty="0" err="1" smtClean="0"/>
              <a:t>групах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Акваріум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899592" y="155679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051720" y="2551836"/>
            <a:ext cx="18722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Мікрофон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Незакінчені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Мозковий</a:t>
            </a:r>
            <a:r>
              <a:rPr lang="ru-RU" dirty="0" smtClean="0"/>
              <a:t> штурм</a:t>
            </a:r>
          </a:p>
          <a:p>
            <a:endParaRPr lang="ru-RU" dirty="0" smtClean="0"/>
          </a:p>
          <a:p>
            <a:r>
              <a:rPr lang="ru-RU" dirty="0" err="1" smtClean="0"/>
              <a:t>Навчаючи</a:t>
            </a:r>
            <a:r>
              <a:rPr lang="ru-RU" dirty="0" smtClean="0"/>
              <a:t> </a:t>
            </a:r>
            <a:r>
              <a:rPr lang="ru-RU" dirty="0" err="1" smtClean="0"/>
              <a:t>вчуся</a:t>
            </a:r>
            <a:endParaRPr lang="ru-RU" dirty="0" smtClean="0"/>
          </a:p>
          <a:p>
            <a:r>
              <a:rPr lang="ru-RU" dirty="0" smtClean="0"/>
              <a:t>Ажурна пилка</a:t>
            </a:r>
          </a:p>
          <a:p>
            <a:r>
              <a:rPr lang="ru-RU" dirty="0" err="1" smtClean="0"/>
              <a:t>Асоціативний</a:t>
            </a:r>
            <a:r>
              <a:rPr lang="ru-RU" dirty="0" smtClean="0"/>
              <a:t> кущ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923928" y="2564904"/>
            <a:ext cx="1800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Імітаційні</a:t>
            </a:r>
            <a:r>
              <a:rPr lang="ru-RU" dirty="0" smtClean="0"/>
              <a:t> </a:t>
            </a:r>
            <a:r>
              <a:rPr lang="ru-RU" dirty="0" err="1" smtClean="0"/>
              <a:t>ігри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Рольові</a:t>
            </a:r>
            <a:r>
              <a:rPr lang="ru-RU" dirty="0" smtClean="0"/>
              <a:t> </a:t>
            </a:r>
            <a:r>
              <a:rPr lang="ru-RU" dirty="0" err="1" smtClean="0"/>
              <a:t>ігри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Драматизації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Проблемні</a:t>
            </a:r>
            <a:r>
              <a:rPr lang="ru-RU" dirty="0" smtClean="0"/>
              <a:t>  </a:t>
            </a:r>
            <a:r>
              <a:rPr lang="ru-RU" dirty="0" err="1" smtClean="0"/>
              <a:t>ситуації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724128" y="2636913"/>
            <a:ext cx="17281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Дискусія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Займи </a:t>
            </a:r>
            <a:r>
              <a:rPr lang="ru-RU" dirty="0" err="1" smtClean="0"/>
              <a:t>позицію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Метод «</a:t>
            </a:r>
            <a:r>
              <a:rPr lang="ru-RU" dirty="0" err="1" smtClean="0"/>
              <a:t>Прес</a:t>
            </a:r>
            <a:r>
              <a:rPr lang="ru-RU" dirty="0" smtClean="0"/>
              <a:t>»</a:t>
            </a:r>
          </a:p>
          <a:p>
            <a:endParaRPr lang="ru-RU" dirty="0" smtClean="0"/>
          </a:p>
          <a:p>
            <a:r>
              <a:rPr lang="ru-RU" dirty="0" err="1" smtClean="0"/>
              <a:t>Дебати</a:t>
            </a:r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2771800" y="184482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716016" y="162880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6300192" y="184482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1547664" y="620688"/>
            <a:ext cx="266429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4355976" y="692696"/>
            <a:ext cx="216024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4355976" y="692696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3347864" y="692696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9512" y="97468"/>
            <a:ext cx="7560840" cy="52322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ІНТЕРАКТИВНЕ НАВЧАННЯ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2915816" y="1772816"/>
            <a:ext cx="5256584" cy="4643481"/>
            <a:chOff x="2024838" y="500060"/>
            <a:chExt cx="4880624" cy="464348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Прямоугольник 8"/>
            <p:cNvSpPr/>
            <p:nvPr/>
          </p:nvSpPr>
          <p:spPr>
            <a:xfrm>
              <a:off x="2024838" y="500060"/>
              <a:ext cx="4880624" cy="4643481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2091696" y="500060"/>
              <a:ext cx="2440312" cy="13930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5250" tIns="95250" rIns="95250" bIns="95250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>
                <a:solidFill>
                  <a:srgbClr val="FFC000"/>
                </a:solidFill>
              </a:rPr>
              <a:t>			 </a:t>
            </a:r>
            <a:r>
              <a:rPr lang="uk-UA" dirty="0" smtClean="0">
                <a:solidFill>
                  <a:srgbClr val="FFC000"/>
                </a:solidFill>
              </a:rPr>
              <a:t>зміст</a:t>
            </a:r>
            <a:r>
              <a:rPr lang="uk-UA" sz="6000" dirty="0" smtClean="0">
                <a:solidFill>
                  <a:srgbClr val="FFC000"/>
                </a:solidFill>
              </a:rPr>
              <a:t> </a:t>
            </a:r>
            <a:endParaRPr lang="ru-RU" sz="6000" dirty="0" smtClean="0">
              <a:solidFill>
                <a:srgbClr val="FFFF00"/>
              </a:solidFill>
            </a:endParaRPr>
          </a:p>
        </p:txBody>
      </p:sp>
      <p:sp>
        <p:nvSpPr>
          <p:cNvPr id="7" name="Пирог 6"/>
          <p:cNvSpPr/>
          <p:nvPr/>
        </p:nvSpPr>
        <p:spPr>
          <a:xfrm>
            <a:off x="827584" y="1772816"/>
            <a:ext cx="4183392" cy="4643481"/>
          </a:xfrm>
          <a:prstGeom prst="pie">
            <a:avLst>
              <a:gd name="adj1" fmla="val 5400000"/>
              <a:gd name="adj2" fmla="val 1620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 useBgFill="1">
        <p:nvSpPr>
          <p:cNvPr id="5127" name="Прямоугольник 11"/>
          <p:cNvSpPr>
            <a:spLocks noChangeArrowheads="1"/>
          </p:cNvSpPr>
          <p:nvPr/>
        </p:nvSpPr>
        <p:spPr bwMode="auto">
          <a:xfrm>
            <a:off x="2987675" y="2060575"/>
            <a:ext cx="5113338" cy="397033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Загальні відомості</a:t>
            </a:r>
          </a:p>
          <a:p>
            <a:pPr>
              <a:buFont typeface="Wingdings" pitchFamily="2" charset="2"/>
              <a:buChar char="§"/>
            </a:pPr>
            <a:endParaRPr lang="uk-UA" sz="36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Навчальна діяльність</a:t>
            </a:r>
          </a:p>
          <a:p>
            <a:r>
              <a:rPr lang="uk-UA" sz="3600" dirty="0">
                <a:solidFill>
                  <a:srgbClr val="FFFF00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Виховна робота</a:t>
            </a:r>
          </a:p>
          <a:p>
            <a:pPr>
              <a:buFont typeface="Wingdings" pitchFamily="2" charset="2"/>
              <a:buChar char="§"/>
            </a:pPr>
            <a:endParaRPr lang="uk-UA" sz="36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Методична робота</a:t>
            </a:r>
            <a:r>
              <a:rPr lang="uk-UA" sz="3600" dirty="0">
                <a:solidFill>
                  <a:srgbClr val="0066FF"/>
                </a:solidFill>
              </a:rPr>
              <a:t>  </a:t>
            </a:r>
            <a:endParaRPr lang="ru-RU" sz="3600" dirty="0">
              <a:solidFill>
                <a:srgbClr val="0066FF"/>
              </a:solidFill>
            </a:endParaRPr>
          </a:p>
        </p:txBody>
      </p:sp>
      <p:sp>
        <p:nvSpPr>
          <p:cNvPr id="13" name="Пирог 12"/>
          <p:cNvSpPr/>
          <p:nvPr/>
        </p:nvSpPr>
        <p:spPr>
          <a:xfrm>
            <a:off x="1475656" y="2996952"/>
            <a:ext cx="2719202" cy="3403298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accent2"/>
              </a:gs>
              <a:gs pos="80000">
                <a:schemeClr val="accent3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3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Пирог 13"/>
          <p:cNvSpPr/>
          <p:nvPr/>
        </p:nvSpPr>
        <p:spPr>
          <a:xfrm>
            <a:off x="2195736" y="4725144"/>
            <a:ext cx="1255016" cy="1591624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80000">
                <a:schemeClr val="accent4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11266" name="Picture 2" descr="C:\Users\lenovo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1989" name="Picture 5" descr="Показники техніки читання&#10;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50" y="577316"/>
            <a:ext cx="7596550" cy="570336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21550" y="188640"/>
            <a:ext cx="7560840" cy="52322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РЕЗУЛЬТАТИВНІСТЬ за 2013-2018н.р.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2915816" y="1772816"/>
            <a:ext cx="5256584" cy="4643481"/>
            <a:chOff x="2024838" y="500060"/>
            <a:chExt cx="4880624" cy="464348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Прямоугольник 8"/>
            <p:cNvSpPr/>
            <p:nvPr/>
          </p:nvSpPr>
          <p:spPr>
            <a:xfrm>
              <a:off x="2024838" y="500060"/>
              <a:ext cx="4880624" cy="4643481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2091696" y="500060"/>
              <a:ext cx="2440312" cy="13930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5250" tIns="95250" rIns="95250" bIns="95250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>
                <a:solidFill>
                  <a:srgbClr val="FFC000"/>
                </a:solidFill>
              </a:rPr>
              <a:t>			 </a:t>
            </a:r>
            <a:r>
              <a:rPr lang="uk-UA" dirty="0" smtClean="0">
                <a:solidFill>
                  <a:srgbClr val="FFC000"/>
                </a:solidFill>
              </a:rPr>
              <a:t>зміст</a:t>
            </a:r>
            <a:r>
              <a:rPr lang="uk-UA" sz="6000" dirty="0" smtClean="0">
                <a:solidFill>
                  <a:srgbClr val="FFC000"/>
                </a:solidFill>
              </a:rPr>
              <a:t> </a:t>
            </a:r>
            <a:endParaRPr lang="ru-RU" sz="6000" dirty="0" smtClean="0">
              <a:solidFill>
                <a:srgbClr val="FFFF00"/>
              </a:solidFill>
            </a:endParaRPr>
          </a:p>
        </p:txBody>
      </p:sp>
      <p:sp>
        <p:nvSpPr>
          <p:cNvPr id="7" name="Пирог 6"/>
          <p:cNvSpPr/>
          <p:nvPr/>
        </p:nvSpPr>
        <p:spPr>
          <a:xfrm>
            <a:off x="827584" y="1772816"/>
            <a:ext cx="4183392" cy="4643481"/>
          </a:xfrm>
          <a:prstGeom prst="pie">
            <a:avLst>
              <a:gd name="adj1" fmla="val 5400000"/>
              <a:gd name="adj2" fmla="val 1620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 useBgFill="1">
        <p:nvSpPr>
          <p:cNvPr id="5127" name="Прямоугольник 11"/>
          <p:cNvSpPr>
            <a:spLocks noChangeArrowheads="1"/>
          </p:cNvSpPr>
          <p:nvPr/>
        </p:nvSpPr>
        <p:spPr bwMode="auto">
          <a:xfrm>
            <a:off x="2987675" y="2060575"/>
            <a:ext cx="5113338" cy="397033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Загальні відомості</a:t>
            </a:r>
          </a:p>
          <a:p>
            <a:pPr>
              <a:buFont typeface="Wingdings" pitchFamily="2" charset="2"/>
              <a:buChar char="§"/>
            </a:pPr>
            <a:endParaRPr lang="uk-UA" sz="36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Навчальна діяльність</a:t>
            </a:r>
          </a:p>
          <a:p>
            <a:r>
              <a:rPr lang="uk-UA" sz="3600" dirty="0">
                <a:solidFill>
                  <a:srgbClr val="FFFF00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Виховна робота</a:t>
            </a:r>
          </a:p>
          <a:p>
            <a:pPr>
              <a:buFont typeface="Wingdings" pitchFamily="2" charset="2"/>
              <a:buChar char="§"/>
            </a:pPr>
            <a:endParaRPr lang="uk-UA" sz="36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Методична робота</a:t>
            </a:r>
            <a:r>
              <a:rPr lang="uk-UA" sz="3600" dirty="0">
                <a:solidFill>
                  <a:srgbClr val="0066FF"/>
                </a:solidFill>
              </a:rPr>
              <a:t>  </a:t>
            </a:r>
            <a:endParaRPr lang="ru-RU" sz="3600" dirty="0">
              <a:solidFill>
                <a:srgbClr val="0066FF"/>
              </a:solidFill>
            </a:endParaRPr>
          </a:p>
        </p:txBody>
      </p:sp>
      <p:sp>
        <p:nvSpPr>
          <p:cNvPr id="13" name="Пирог 12"/>
          <p:cNvSpPr/>
          <p:nvPr/>
        </p:nvSpPr>
        <p:spPr>
          <a:xfrm>
            <a:off x="1475656" y="2996952"/>
            <a:ext cx="2719202" cy="3403298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accent2"/>
              </a:gs>
              <a:gs pos="80000">
                <a:schemeClr val="accent3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3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Пирог 13"/>
          <p:cNvSpPr/>
          <p:nvPr/>
        </p:nvSpPr>
        <p:spPr>
          <a:xfrm>
            <a:off x="2195736" y="4725144"/>
            <a:ext cx="1255016" cy="1591624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80000">
                <a:schemeClr val="accent4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11266" name="Picture 2" descr="C:\Users\lenovo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793458"/>
              </p:ext>
            </p:extLst>
          </p:nvPr>
        </p:nvGraphicFramePr>
        <p:xfrm>
          <a:off x="676935" y="2132856"/>
          <a:ext cx="7632846" cy="3068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512168"/>
                <a:gridCol w="1512168"/>
                <a:gridCol w="1584176"/>
                <a:gridCol w="1512166"/>
              </a:tblGrid>
              <a:tr h="1800200">
                <a:tc>
                  <a:txBody>
                    <a:bodyPr/>
                    <a:lstStyle/>
                    <a:p>
                      <a:r>
                        <a:rPr lang="uk-UA" sz="1400" b="0" dirty="0" smtClean="0">
                          <a:solidFill>
                            <a:schemeClr val="tx2"/>
                          </a:solidFill>
                        </a:rPr>
                        <a:t>Всеукраїнський природничий інтерактивний</a:t>
                      </a:r>
                      <a:r>
                        <a:rPr lang="uk-UA" sz="1400" b="0" baseline="0" dirty="0" smtClean="0">
                          <a:solidFill>
                            <a:schemeClr val="tx2"/>
                          </a:solidFill>
                        </a:rPr>
                        <a:t> конкурс</a:t>
                      </a:r>
                    </a:p>
                    <a:p>
                      <a:endParaRPr lang="uk-UA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uk-UA" sz="1600" b="1" baseline="0" dirty="0" smtClean="0">
                          <a:solidFill>
                            <a:schemeClr val="tx1"/>
                          </a:solidFill>
                        </a:rPr>
                        <a:t> “ </a:t>
                      </a:r>
                      <a:r>
                        <a:rPr lang="uk-UA" sz="1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Колосок</a:t>
                      </a:r>
                      <a:r>
                        <a:rPr lang="uk-UA" sz="1600" b="1" baseline="0" dirty="0" smtClean="0">
                          <a:solidFill>
                            <a:schemeClr val="tx1"/>
                          </a:solidFill>
                        </a:rPr>
                        <a:t> ”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0" dirty="0" smtClean="0">
                          <a:solidFill>
                            <a:schemeClr val="tx2"/>
                          </a:solidFill>
                        </a:rPr>
                        <a:t>Міжнародний математичний конкурс  </a:t>
                      </a:r>
                    </a:p>
                    <a:p>
                      <a:endParaRPr lang="uk-UA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uk-UA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  “ </a:t>
                      </a:r>
                      <a:r>
                        <a:rPr lang="uk-UA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Кенгуру “</a:t>
                      </a:r>
                      <a:r>
                        <a:rPr lang="uk-UA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0" dirty="0" smtClean="0">
                          <a:solidFill>
                            <a:schemeClr val="tx2"/>
                          </a:solidFill>
                        </a:rPr>
                        <a:t>Всеукраїнський природничий інтерактивний</a:t>
                      </a:r>
                      <a:r>
                        <a:rPr lang="uk-UA" sz="1400" b="0" baseline="0" dirty="0" smtClean="0">
                          <a:solidFill>
                            <a:schemeClr val="tx2"/>
                          </a:solidFill>
                        </a:rPr>
                        <a:t> конкурс</a:t>
                      </a:r>
                    </a:p>
                    <a:p>
                      <a:endParaRPr lang="uk-UA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uk-UA" sz="1600" b="1" baseline="0" dirty="0" smtClean="0">
                          <a:solidFill>
                            <a:schemeClr val="tx1"/>
                          </a:solidFill>
                        </a:rPr>
                        <a:t>“ </a:t>
                      </a:r>
                      <a:r>
                        <a:rPr lang="uk-UA" sz="1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Кмітливий колосок ” 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0" dirty="0" smtClean="0">
                          <a:solidFill>
                            <a:schemeClr val="tx2"/>
                          </a:solidFill>
                        </a:rPr>
                        <a:t>Всеукраїнська інтерактивна гра </a:t>
                      </a:r>
                    </a:p>
                    <a:p>
                      <a:endParaRPr lang="uk-UA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uk-UA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uk-UA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“ </a:t>
                      </a:r>
                      <a:r>
                        <a:rPr lang="uk-UA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Соняшник 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</a:rPr>
                        <a:t>“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0" dirty="0" smtClean="0">
                          <a:solidFill>
                            <a:schemeClr val="tx2"/>
                          </a:solidFill>
                        </a:rPr>
                        <a:t>Всеукраїнський інтерактивний</a:t>
                      </a:r>
                      <a:r>
                        <a:rPr lang="uk-UA" sz="1400" b="0" baseline="0" dirty="0" smtClean="0">
                          <a:solidFill>
                            <a:schemeClr val="tx2"/>
                          </a:solidFill>
                        </a:rPr>
                        <a:t> конкурс</a:t>
                      </a:r>
                    </a:p>
                    <a:p>
                      <a:endParaRPr lang="uk-UA" sz="1400" b="0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uk-UA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uk-UA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600" b="1" baseline="0" dirty="0" smtClean="0">
                          <a:solidFill>
                            <a:schemeClr val="tx1"/>
                          </a:solidFill>
                        </a:rPr>
                        <a:t>“ </a:t>
                      </a:r>
                      <a:r>
                        <a:rPr lang="uk-UA" sz="1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Патріо</a:t>
                      </a:r>
                      <a:r>
                        <a:rPr lang="uk-UA" sz="1600" b="1" baseline="0" dirty="0" smtClean="0">
                          <a:solidFill>
                            <a:schemeClr val="tx1"/>
                          </a:solidFill>
                        </a:rPr>
                        <a:t>т “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30088"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solidFill>
                            <a:srgbClr val="000099"/>
                          </a:solidFill>
                        </a:rPr>
                        <a:t>13 призерів </a:t>
                      </a:r>
                    </a:p>
                    <a:p>
                      <a:r>
                        <a:rPr lang="uk-UA" sz="1600" b="1" i="1" u="sng" dirty="0" smtClean="0">
                          <a:solidFill>
                            <a:srgbClr val="0070C0"/>
                          </a:solidFill>
                        </a:rPr>
                        <a:t>2014/2015н.р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FFCC">
                            <a:shade val="30000"/>
                            <a:satMod val="115000"/>
                          </a:srgbClr>
                        </a:gs>
                        <a:gs pos="50000">
                          <a:srgbClr val="CCFFCC">
                            <a:shade val="67500"/>
                            <a:satMod val="115000"/>
                          </a:srgbClr>
                        </a:gs>
                        <a:gs pos="100000">
                          <a:srgbClr val="CCFFCC">
                            <a:shade val="100000"/>
                            <a:satMod val="115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solidFill>
                            <a:srgbClr val="000099"/>
                          </a:solidFill>
                        </a:rPr>
                        <a:t>10 призерів </a:t>
                      </a:r>
                      <a:endParaRPr lang="ru-RU" sz="16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FFCC">
                            <a:shade val="30000"/>
                            <a:satMod val="115000"/>
                          </a:srgbClr>
                        </a:gs>
                        <a:gs pos="50000">
                          <a:srgbClr val="CCFFCC">
                            <a:shade val="67500"/>
                            <a:satMod val="115000"/>
                          </a:srgbClr>
                        </a:gs>
                        <a:gs pos="100000">
                          <a:srgbClr val="CCFFCC">
                            <a:shade val="100000"/>
                            <a:satMod val="115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solidFill>
                            <a:srgbClr val="000099"/>
                          </a:solidFill>
                        </a:rPr>
                        <a:t>3 призери </a:t>
                      </a:r>
                      <a:endParaRPr lang="ru-RU" sz="16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FFCC">
                            <a:shade val="30000"/>
                            <a:satMod val="115000"/>
                          </a:srgbClr>
                        </a:gs>
                        <a:gs pos="50000">
                          <a:srgbClr val="CCFFCC">
                            <a:shade val="67500"/>
                            <a:satMod val="115000"/>
                          </a:srgbClr>
                        </a:gs>
                        <a:gs pos="100000">
                          <a:srgbClr val="CCFFCC">
                            <a:shade val="100000"/>
                            <a:satMod val="115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solidFill>
                            <a:srgbClr val="000099"/>
                          </a:solidFill>
                        </a:rPr>
                        <a:t>3</a:t>
                      </a:r>
                      <a:r>
                        <a:rPr lang="uk-UA" sz="1600" b="1" baseline="0" dirty="0" smtClean="0">
                          <a:solidFill>
                            <a:srgbClr val="000099"/>
                          </a:solidFill>
                        </a:rPr>
                        <a:t> призери</a:t>
                      </a:r>
                      <a:endParaRPr lang="ru-RU" sz="16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FFCC">
                            <a:shade val="30000"/>
                            <a:satMod val="115000"/>
                          </a:srgbClr>
                        </a:gs>
                        <a:gs pos="50000">
                          <a:srgbClr val="CCFFCC">
                            <a:shade val="67500"/>
                            <a:satMod val="115000"/>
                          </a:srgbClr>
                        </a:gs>
                        <a:gs pos="100000">
                          <a:srgbClr val="CCFFCC">
                            <a:shade val="100000"/>
                            <a:satMod val="115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solidFill>
                            <a:srgbClr val="000099"/>
                          </a:solidFill>
                        </a:rPr>
                        <a:t>- </a:t>
                      </a:r>
                      <a:endParaRPr lang="ru-RU" sz="16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FFCC">
                            <a:shade val="30000"/>
                            <a:satMod val="115000"/>
                          </a:srgbClr>
                        </a:gs>
                        <a:gs pos="50000">
                          <a:srgbClr val="CCFFCC">
                            <a:shade val="67500"/>
                            <a:satMod val="115000"/>
                          </a:srgbClr>
                        </a:gs>
                        <a:gs pos="100000">
                          <a:srgbClr val="CCFFCC">
                            <a:shade val="100000"/>
                            <a:satMod val="115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solidFill>
                            <a:srgbClr val="000099"/>
                          </a:solidFill>
                        </a:rPr>
                        <a:t>12 призерів</a:t>
                      </a:r>
                    </a:p>
                    <a:p>
                      <a:r>
                        <a:rPr lang="uk-UA" sz="1600" b="1" i="1" u="sng" dirty="0" smtClean="0">
                          <a:solidFill>
                            <a:srgbClr val="0070C0"/>
                          </a:solidFill>
                        </a:rPr>
                        <a:t>2015/2016</a:t>
                      </a:r>
                      <a:r>
                        <a:rPr lang="uk-UA" sz="16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uk-UA" sz="1600" b="1" dirty="0" err="1" smtClean="0">
                          <a:solidFill>
                            <a:srgbClr val="0070C0"/>
                          </a:solidFill>
                        </a:rPr>
                        <a:t>н.р</a:t>
                      </a:r>
                      <a:r>
                        <a:rPr lang="uk-UA" sz="1600" b="1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solidFill>
                            <a:srgbClr val="000099"/>
                          </a:solidFill>
                        </a:rPr>
                        <a:t>4 призери </a:t>
                      </a:r>
                      <a:endParaRPr lang="ru-RU" sz="16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solidFill>
                            <a:srgbClr val="000099"/>
                          </a:solidFill>
                        </a:rPr>
                        <a:t>10 призерів </a:t>
                      </a:r>
                      <a:endParaRPr lang="ru-RU" sz="16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solidFill>
                            <a:srgbClr val="000099"/>
                          </a:solidFill>
                        </a:rPr>
                        <a:t>6</a:t>
                      </a:r>
                      <a:r>
                        <a:rPr lang="uk-UA" sz="1600" b="1" baseline="0" dirty="0" smtClean="0">
                          <a:solidFill>
                            <a:srgbClr val="000099"/>
                          </a:solidFill>
                        </a:rPr>
                        <a:t> призерів</a:t>
                      </a:r>
                      <a:r>
                        <a:rPr lang="uk-UA" sz="1600" b="1" dirty="0" smtClean="0">
                          <a:solidFill>
                            <a:srgbClr val="000099"/>
                          </a:solidFill>
                        </a:rPr>
                        <a:t> </a:t>
                      </a:r>
                      <a:endParaRPr lang="ru-RU" sz="16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solidFill>
                            <a:srgbClr val="000099"/>
                          </a:solidFill>
                        </a:rPr>
                        <a:t>2</a:t>
                      </a:r>
                      <a:r>
                        <a:rPr lang="uk-UA" sz="1600" b="1" baseline="0" dirty="0" smtClean="0">
                          <a:solidFill>
                            <a:srgbClr val="000099"/>
                          </a:solidFill>
                        </a:rPr>
                        <a:t> призери</a:t>
                      </a:r>
                      <a:r>
                        <a:rPr lang="uk-UA" sz="1600" b="1" dirty="0" smtClean="0">
                          <a:solidFill>
                            <a:srgbClr val="000099"/>
                          </a:solidFill>
                        </a:rPr>
                        <a:t> </a:t>
                      </a:r>
                      <a:endParaRPr lang="ru-RU" sz="16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91580" y="764704"/>
            <a:ext cx="7560840" cy="52322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РЕЗУЛЬТАТИВНІСТЬ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2915816" y="1772816"/>
            <a:ext cx="5256584" cy="4643481"/>
            <a:chOff x="2024838" y="500060"/>
            <a:chExt cx="4880624" cy="464348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Прямоугольник 8"/>
            <p:cNvSpPr/>
            <p:nvPr/>
          </p:nvSpPr>
          <p:spPr>
            <a:xfrm>
              <a:off x="2024838" y="500060"/>
              <a:ext cx="4880624" cy="4643481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2091696" y="500060"/>
              <a:ext cx="2440312" cy="13930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5250" tIns="95250" rIns="95250" bIns="95250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>
                <a:solidFill>
                  <a:srgbClr val="FFC000"/>
                </a:solidFill>
              </a:rPr>
              <a:t>			 </a:t>
            </a:r>
            <a:r>
              <a:rPr lang="uk-UA" dirty="0" smtClean="0">
                <a:solidFill>
                  <a:srgbClr val="FFC000"/>
                </a:solidFill>
              </a:rPr>
              <a:t>зміст</a:t>
            </a:r>
            <a:r>
              <a:rPr lang="uk-UA" sz="6000" dirty="0" smtClean="0">
                <a:solidFill>
                  <a:srgbClr val="FFC000"/>
                </a:solidFill>
              </a:rPr>
              <a:t> </a:t>
            </a:r>
            <a:endParaRPr lang="ru-RU" sz="6000" dirty="0" smtClean="0">
              <a:solidFill>
                <a:srgbClr val="FFFF00"/>
              </a:solidFill>
            </a:endParaRPr>
          </a:p>
        </p:txBody>
      </p:sp>
      <p:sp>
        <p:nvSpPr>
          <p:cNvPr id="7" name="Пирог 6"/>
          <p:cNvSpPr/>
          <p:nvPr/>
        </p:nvSpPr>
        <p:spPr>
          <a:xfrm>
            <a:off x="827584" y="1772816"/>
            <a:ext cx="4183392" cy="4643481"/>
          </a:xfrm>
          <a:prstGeom prst="pie">
            <a:avLst>
              <a:gd name="adj1" fmla="val 5400000"/>
              <a:gd name="adj2" fmla="val 1620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 useBgFill="1">
        <p:nvSpPr>
          <p:cNvPr id="5127" name="Прямоугольник 11"/>
          <p:cNvSpPr>
            <a:spLocks noChangeArrowheads="1"/>
          </p:cNvSpPr>
          <p:nvPr/>
        </p:nvSpPr>
        <p:spPr bwMode="auto">
          <a:xfrm>
            <a:off x="2987675" y="2060575"/>
            <a:ext cx="5113338" cy="397033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Загальні відомості</a:t>
            </a:r>
          </a:p>
          <a:p>
            <a:pPr>
              <a:buFont typeface="Wingdings" pitchFamily="2" charset="2"/>
              <a:buChar char="§"/>
            </a:pPr>
            <a:endParaRPr lang="uk-UA" sz="36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Навчальна діяльність</a:t>
            </a:r>
          </a:p>
          <a:p>
            <a:r>
              <a:rPr lang="uk-UA" sz="3600" dirty="0">
                <a:solidFill>
                  <a:srgbClr val="FFFF00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Виховна робота</a:t>
            </a:r>
          </a:p>
          <a:p>
            <a:pPr>
              <a:buFont typeface="Wingdings" pitchFamily="2" charset="2"/>
              <a:buChar char="§"/>
            </a:pPr>
            <a:endParaRPr lang="uk-UA" sz="36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Методична робота</a:t>
            </a:r>
            <a:r>
              <a:rPr lang="uk-UA" sz="3600" dirty="0">
                <a:solidFill>
                  <a:srgbClr val="0066FF"/>
                </a:solidFill>
              </a:rPr>
              <a:t>  </a:t>
            </a:r>
            <a:endParaRPr lang="ru-RU" sz="3600" dirty="0">
              <a:solidFill>
                <a:srgbClr val="0066FF"/>
              </a:solidFill>
            </a:endParaRPr>
          </a:p>
        </p:txBody>
      </p:sp>
      <p:sp>
        <p:nvSpPr>
          <p:cNvPr id="13" name="Пирог 12"/>
          <p:cNvSpPr/>
          <p:nvPr/>
        </p:nvSpPr>
        <p:spPr>
          <a:xfrm>
            <a:off x="1475656" y="2996952"/>
            <a:ext cx="2719202" cy="3403298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accent2"/>
              </a:gs>
              <a:gs pos="80000">
                <a:schemeClr val="accent3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3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Пирог 13"/>
          <p:cNvSpPr/>
          <p:nvPr/>
        </p:nvSpPr>
        <p:spPr>
          <a:xfrm>
            <a:off x="2195736" y="4725144"/>
            <a:ext cx="1255016" cy="1591624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80000">
                <a:schemeClr val="accent4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11266" name="Picture 2" descr="C:\Users\lenovo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28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 rot="10800000" flipV="1">
            <a:off x="827584" y="3924948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buClr>
                <a:srgbClr val="00FFFF"/>
              </a:buClr>
              <a:buSzPct val="115000"/>
              <a:buFont typeface="Wingdings" pitchFamily="2" charset="2"/>
              <a:buNone/>
              <a:defRPr/>
            </a:pPr>
            <a:endParaRPr lang="uk-UA" dirty="0" smtClean="0"/>
          </a:p>
        </p:txBody>
      </p:sp>
      <p:sp>
        <p:nvSpPr>
          <p:cNvPr id="15" name="Прямоугольник 14"/>
          <p:cNvSpPr/>
          <p:nvPr/>
        </p:nvSpPr>
        <p:spPr>
          <a:xfrm rot="10800000" flipV="1">
            <a:off x="910780" y="129446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buClr>
                <a:srgbClr val="00FFFF"/>
              </a:buClr>
              <a:buSzPct val="115000"/>
              <a:buFont typeface="Wingdings" pitchFamily="2" charset="2"/>
              <a:buNone/>
              <a:defRPr/>
            </a:pPr>
            <a:r>
              <a:rPr lang="uk-UA" i="1" u="sng" dirty="0" smtClean="0"/>
              <a:t>2014/2015н.р. – </a:t>
            </a:r>
            <a:r>
              <a:rPr lang="uk-UA" u="sng" dirty="0" smtClean="0"/>
              <a:t>1  місце конкурс «Золоте каченя»</a:t>
            </a:r>
          </a:p>
          <a:p>
            <a:pPr algn="just" eaLnBrk="1" hangingPunct="1">
              <a:buClr>
                <a:srgbClr val="00FFFF"/>
              </a:buClr>
              <a:buSzPct val="115000"/>
              <a:buFont typeface="Wingdings" pitchFamily="2" charset="2"/>
              <a:buNone/>
              <a:defRPr/>
            </a:pPr>
            <a:r>
              <a:rPr lang="uk-UA" i="1" u="sng" dirty="0" smtClean="0"/>
              <a:t>2015/2016н.р. – </a:t>
            </a:r>
            <a:r>
              <a:rPr lang="uk-UA" u="sng" dirty="0" err="1" smtClean="0"/>
              <a:t>Щетінін</a:t>
            </a:r>
            <a:r>
              <a:rPr lang="uk-UA" u="sng" dirty="0" smtClean="0"/>
              <a:t> Микита – 1 місце «НАЙРОЗУМНІШИЙ»</a:t>
            </a:r>
          </a:p>
          <a:p>
            <a:pPr algn="just" eaLnBrk="1" hangingPunct="1">
              <a:buClr>
                <a:srgbClr val="00FFFF"/>
              </a:buClr>
              <a:buSzPct val="115000"/>
              <a:buFont typeface="Wingdings" pitchFamily="2" charset="2"/>
              <a:buNone/>
              <a:defRPr/>
            </a:pPr>
            <a:r>
              <a:rPr lang="uk-UA" i="1" u="sng" dirty="0" smtClean="0"/>
              <a:t>2015-2016н.р</a:t>
            </a:r>
            <a:r>
              <a:rPr lang="uk-UA" u="sng" dirty="0" smtClean="0"/>
              <a:t>. – Герман Вікторія </a:t>
            </a:r>
          </a:p>
          <a:p>
            <a:pPr algn="just" eaLnBrk="1" hangingPunct="1">
              <a:buClr>
                <a:srgbClr val="00FFFF"/>
              </a:buClr>
              <a:buSzPct val="115000"/>
              <a:buFont typeface="Wingdings" pitchFamily="2" charset="2"/>
              <a:buNone/>
              <a:defRPr/>
            </a:pPr>
            <a:r>
              <a:rPr lang="uk-UA" dirty="0" smtClean="0"/>
              <a:t>	1 місце у </a:t>
            </a:r>
            <a:r>
              <a:rPr lang="en-US" dirty="0" smtClean="0"/>
              <a:t>II</a:t>
            </a:r>
            <a:r>
              <a:rPr lang="uk-UA" dirty="0" smtClean="0"/>
              <a:t> (районному )етапі Міжнародного конкурсу з української мови імені Петра </a:t>
            </a:r>
            <a:r>
              <a:rPr lang="uk-UA" dirty="0" err="1" smtClean="0"/>
              <a:t>Яцика</a:t>
            </a:r>
            <a:endParaRPr lang="uk-UA" dirty="0" smtClean="0"/>
          </a:p>
          <a:p>
            <a:pPr algn="just" eaLnBrk="1" hangingPunct="1">
              <a:buClr>
                <a:srgbClr val="00FFFF"/>
              </a:buClr>
              <a:buSzPct val="115000"/>
              <a:buFont typeface="Wingdings" pitchFamily="2" charset="2"/>
              <a:buNone/>
              <a:defRPr/>
            </a:pPr>
            <a:r>
              <a:rPr lang="uk-UA" u="sng" dirty="0" smtClean="0"/>
              <a:t>2017/2018н.р. – </a:t>
            </a:r>
            <a:r>
              <a:rPr lang="uk-UA" u="sng" dirty="0" err="1" smtClean="0"/>
              <a:t>Іващенко</a:t>
            </a:r>
            <a:r>
              <a:rPr lang="uk-UA" u="sng" dirty="0" smtClean="0"/>
              <a:t> Марія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1 місце у </a:t>
            </a:r>
            <a:r>
              <a:rPr lang="ru-RU" dirty="0" err="1" smtClean="0"/>
              <a:t>Всеукраїнський</a:t>
            </a:r>
            <a:r>
              <a:rPr lang="ru-RU" dirty="0" smtClean="0"/>
              <a:t> </a:t>
            </a:r>
            <a:r>
              <a:rPr lang="ru-RU" dirty="0" err="1" smtClean="0"/>
              <a:t>конкурсі</a:t>
            </a:r>
            <a:r>
              <a:rPr lang="ru-RU" dirty="0" smtClean="0"/>
              <a:t> </a:t>
            </a:r>
            <a:r>
              <a:rPr lang="ru-RU" dirty="0" err="1" smtClean="0"/>
              <a:t>учнівської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студентської</a:t>
            </a:r>
            <a:r>
              <a:rPr lang="ru-RU" dirty="0"/>
              <a:t> </a:t>
            </a:r>
            <a:r>
              <a:rPr lang="ru-RU" dirty="0" err="1" smtClean="0"/>
              <a:t>творчості</a:t>
            </a:r>
            <a:r>
              <a:rPr lang="ru-RU" dirty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/>
              <a:t>Марії</a:t>
            </a:r>
            <a:r>
              <a:rPr lang="ru-RU" dirty="0"/>
              <a:t> </a:t>
            </a:r>
            <a:r>
              <a:rPr lang="ru-RU" dirty="0" err="1"/>
              <a:t>Фішер-Слиж“Змагаймось</a:t>
            </a:r>
            <a:r>
              <a:rPr lang="ru-RU" dirty="0"/>
              <a:t> за </a:t>
            </a:r>
            <a:r>
              <a:rPr lang="ru-RU" dirty="0" err="1"/>
              <a:t>нове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!”,</a:t>
            </a:r>
            <a:r>
              <a:rPr lang="ru-RU" dirty="0" err="1"/>
              <a:t>присвячений</a:t>
            </a:r>
            <a:r>
              <a:rPr lang="ru-RU" dirty="0"/>
              <a:t> </a:t>
            </a:r>
            <a:r>
              <a:rPr lang="ru-RU" dirty="0" err="1"/>
              <a:t>Лесі</a:t>
            </a:r>
            <a:r>
              <a:rPr lang="ru-RU" dirty="0"/>
              <a:t> </a:t>
            </a:r>
            <a:r>
              <a:rPr lang="ru-RU" dirty="0" err="1"/>
              <a:t>Українці</a:t>
            </a:r>
            <a:endParaRPr lang="ru-RU" dirty="0"/>
          </a:p>
          <a:p>
            <a:pPr algn="just" eaLnBrk="1" hangingPunct="1">
              <a:buClr>
                <a:srgbClr val="00FFFF"/>
              </a:buClr>
              <a:buSzPct val="115000"/>
              <a:buFont typeface="Wingdings" pitchFamily="2" charset="2"/>
              <a:buNone/>
              <a:defRPr/>
            </a:pPr>
            <a:endParaRPr lang="uk-UA" dirty="0" smtClean="0"/>
          </a:p>
        </p:txBody>
      </p:sp>
      <p:pic>
        <p:nvPicPr>
          <p:cNvPr id="52227" name="Picture 3" descr="C:\Users\Администратор\Desktop\IMG_20180222_12264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090686"/>
            <a:ext cx="3811459" cy="285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28" name="Picture 4" descr="C:\Users\Администратор\Desktop\IMG_20180222_12344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06" y="3090687"/>
            <a:ext cx="3830806" cy="285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3775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2915816" y="1772816"/>
            <a:ext cx="5256584" cy="4643481"/>
            <a:chOff x="2024838" y="500060"/>
            <a:chExt cx="4880624" cy="464348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Прямоугольник 8"/>
            <p:cNvSpPr/>
            <p:nvPr/>
          </p:nvSpPr>
          <p:spPr>
            <a:xfrm>
              <a:off x="2024838" y="500060"/>
              <a:ext cx="4880624" cy="4643481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2091696" y="500060"/>
              <a:ext cx="2440312" cy="13930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5250" tIns="95250" rIns="95250" bIns="95250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>
                <a:solidFill>
                  <a:srgbClr val="FFC000"/>
                </a:solidFill>
              </a:rPr>
              <a:t>			 </a:t>
            </a:r>
            <a:r>
              <a:rPr lang="uk-UA" dirty="0" smtClean="0">
                <a:solidFill>
                  <a:srgbClr val="FFC000"/>
                </a:solidFill>
              </a:rPr>
              <a:t>зміст</a:t>
            </a:r>
            <a:r>
              <a:rPr lang="uk-UA" sz="6000" dirty="0" smtClean="0">
                <a:solidFill>
                  <a:srgbClr val="FFC000"/>
                </a:solidFill>
              </a:rPr>
              <a:t> </a:t>
            </a:r>
            <a:endParaRPr lang="ru-RU" sz="6000" dirty="0" smtClean="0">
              <a:solidFill>
                <a:srgbClr val="FFFF00"/>
              </a:solidFill>
            </a:endParaRPr>
          </a:p>
        </p:txBody>
      </p:sp>
      <p:sp>
        <p:nvSpPr>
          <p:cNvPr id="7" name="Пирог 6"/>
          <p:cNvSpPr/>
          <p:nvPr/>
        </p:nvSpPr>
        <p:spPr>
          <a:xfrm>
            <a:off x="827584" y="1772816"/>
            <a:ext cx="4183392" cy="4643481"/>
          </a:xfrm>
          <a:prstGeom prst="pie">
            <a:avLst>
              <a:gd name="adj1" fmla="val 5400000"/>
              <a:gd name="adj2" fmla="val 1620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 useBgFill="1">
        <p:nvSpPr>
          <p:cNvPr id="5127" name="Прямоугольник 11"/>
          <p:cNvSpPr>
            <a:spLocks noChangeArrowheads="1"/>
          </p:cNvSpPr>
          <p:nvPr/>
        </p:nvSpPr>
        <p:spPr bwMode="auto">
          <a:xfrm>
            <a:off x="2987675" y="2060575"/>
            <a:ext cx="5113338" cy="397033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Загальні відомості</a:t>
            </a:r>
          </a:p>
          <a:p>
            <a:pPr>
              <a:buFont typeface="Wingdings" pitchFamily="2" charset="2"/>
              <a:buChar char="§"/>
            </a:pPr>
            <a:endParaRPr lang="uk-UA" sz="36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Навчальна діяльність</a:t>
            </a:r>
          </a:p>
          <a:p>
            <a:r>
              <a:rPr lang="uk-UA" sz="3600" dirty="0">
                <a:solidFill>
                  <a:srgbClr val="FFFF00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Виховна робота</a:t>
            </a:r>
          </a:p>
          <a:p>
            <a:pPr>
              <a:buFont typeface="Wingdings" pitchFamily="2" charset="2"/>
              <a:buChar char="§"/>
            </a:pPr>
            <a:endParaRPr lang="uk-UA" sz="36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Методична робота</a:t>
            </a:r>
            <a:r>
              <a:rPr lang="uk-UA" sz="3600" dirty="0">
                <a:solidFill>
                  <a:srgbClr val="0066FF"/>
                </a:solidFill>
              </a:rPr>
              <a:t>  </a:t>
            </a:r>
            <a:endParaRPr lang="ru-RU" sz="3600" dirty="0">
              <a:solidFill>
                <a:srgbClr val="0066FF"/>
              </a:solidFill>
            </a:endParaRPr>
          </a:p>
        </p:txBody>
      </p:sp>
      <p:sp>
        <p:nvSpPr>
          <p:cNvPr id="13" name="Пирог 12"/>
          <p:cNvSpPr/>
          <p:nvPr/>
        </p:nvSpPr>
        <p:spPr>
          <a:xfrm>
            <a:off x="1475656" y="2996952"/>
            <a:ext cx="2719202" cy="3403298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accent2"/>
              </a:gs>
              <a:gs pos="80000">
                <a:schemeClr val="accent3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3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Пирог 13"/>
          <p:cNvSpPr/>
          <p:nvPr/>
        </p:nvSpPr>
        <p:spPr>
          <a:xfrm>
            <a:off x="2195736" y="4725144"/>
            <a:ext cx="1255016" cy="1591624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80000">
                <a:schemeClr val="accent4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11266" name="Picture 2" descr="C:\Users\lenovo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536" y="0"/>
            <a:ext cx="9396536" cy="6858000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5796136" y="1556792"/>
            <a:ext cx="2369513" cy="5760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2240" tIns="81280" rIns="142240" bIns="8128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uk-UA" sz="2000" kern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846138"/>
            <a:ext cx="75608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chemeClr val="accent6">
                    <a:lumMod val="10000"/>
                  </a:schemeClr>
                </a:solidFill>
              </a:rPr>
              <a:t>Освіта: </a:t>
            </a:r>
            <a:r>
              <a:rPr lang="ru-RU" sz="3200" b="1" i="1" u="sng" dirty="0" err="1">
                <a:solidFill>
                  <a:schemeClr val="accent6">
                    <a:lumMod val="10000"/>
                  </a:schemeClr>
                </a:solidFill>
              </a:rPr>
              <a:t>вища</a:t>
            </a:r>
            <a:r>
              <a:rPr lang="uk-UA" sz="3200" b="1" dirty="0">
                <a:solidFill>
                  <a:schemeClr val="accent6">
                    <a:lumMod val="10000"/>
                  </a:schemeClr>
                </a:solidFill>
              </a:rPr>
              <a:t/>
            </a:r>
            <a:br>
              <a:rPr lang="uk-UA" sz="3200" b="1" dirty="0">
                <a:solidFill>
                  <a:schemeClr val="accent6">
                    <a:lumMod val="10000"/>
                  </a:schemeClr>
                </a:solidFill>
              </a:rPr>
            </a:br>
            <a:r>
              <a:rPr lang="uk-UA" sz="3200" b="1" dirty="0">
                <a:solidFill>
                  <a:schemeClr val="accent6">
                    <a:lumMod val="10000"/>
                  </a:schemeClr>
                </a:solidFill>
              </a:rPr>
              <a:t>Спеціальність: </a:t>
            </a:r>
            <a:br>
              <a:rPr lang="uk-UA" sz="3200" b="1" dirty="0">
                <a:solidFill>
                  <a:schemeClr val="accent6">
                    <a:lumMod val="10000"/>
                  </a:schemeClr>
                </a:solidFill>
              </a:rPr>
            </a:br>
            <a:r>
              <a:rPr lang="uk-UA" sz="3200" b="1" i="1" u="sng" dirty="0">
                <a:solidFill>
                  <a:schemeClr val="accent6">
                    <a:lumMod val="10000"/>
                  </a:schemeClr>
                </a:solidFill>
              </a:rPr>
              <a:t>початкові класи</a:t>
            </a:r>
            <a:br>
              <a:rPr lang="uk-UA" sz="3200" b="1" i="1" u="sng" dirty="0">
                <a:solidFill>
                  <a:schemeClr val="accent6">
                    <a:lumMod val="10000"/>
                  </a:schemeClr>
                </a:solidFill>
              </a:rPr>
            </a:br>
            <a:r>
              <a:rPr lang="uk-UA" sz="3200" b="1" dirty="0">
                <a:solidFill>
                  <a:schemeClr val="accent6">
                    <a:lumMod val="10000"/>
                  </a:schemeClr>
                </a:solidFill>
              </a:rPr>
              <a:t>Стаж роботи</a:t>
            </a:r>
            <a:r>
              <a:rPr lang="uk-UA" sz="3200" b="1" i="1" dirty="0">
                <a:solidFill>
                  <a:schemeClr val="accent6">
                    <a:lumMod val="10000"/>
                  </a:schemeClr>
                </a:solidFill>
              </a:rPr>
              <a:t>: </a:t>
            </a:r>
            <a:r>
              <a:rPr lang="uk-UA" sz="3200" b="1" i="1" u="sng" dirty="0">
                <a:solidFill>
                  <a:schemeClr val="accent6">
                    <a:lumMod val="10000"/>
                  </a:schemeClr>
                </a:solidFill>
              </a:rPr>
              <a:t>31 рік</a:t>
            </a:r>
            <a:r>
              <a:rPr lang="uk-UA" sz="3200" b="1" u="sng" dirty="0">
                <a:solidFill>
                  <a:schemeClr val="accent6">
                    <a:lumMod val="10000"/>
                  </a:schemeClr>
                </a:solidFill>
              </a:rPr>
              <a:t/>
            </a:r>
            <a:br>
              <a:rPr lang="uk-UA" sz="3200" b="1" u="sng" dirty="0">
                <a:solidFill>
                  <a:schemeClr val="accent6">
                    <a:lumMod val="10000"/>
                  </a:schemeClr>
                </a:solidFill>
              </a:rPr>
            </a:br>
            <a:r>
              <a:rPr lang="uk-UA" sz="3200" b="1" dirty="0">
                <a:solidFill>
                  <a:schemeClr val="accent6">
                    <a:lumMod val="10000"/>
                  </a:schemeClr>
                </a:solidFill>
              </a:rPr>
              <a:t>Кваліфікаційна категорія: </a:t>
            </a:r>
            <a:br>
              <a:rPr lang="uk-UA" sz="3200" b="1" dirty="0">
                <a:solidFill>
                  <a:schemeClr val="accent6">
                    <a:lumMod val="10000"/>
                  </a:schemeClr>
                </a:solidFill>
              </a:rPr>
            </a:br>
            <a:r>
              <a:rPr lang="uk-UA" sz="3200" b="1" dirty="0">
                <a:solidFill>
                  <a:schemeClr val="accent6">
                    <a:lumMod val="10000"/>
                  </a:schemeClr>
                </a:solidFill>
              </a:rPr>
              <a:t>спеціаліст вищої категорії</a:t>
            </a:r>
            <a:br>
              <a:rPr lang="uk-UA" sz="3200" b="1" dirty="0">
                <a:solidFill>
                  <a:schemeClr val="accent6">
                    <a:lumMod val="10000"/>
                  </a:schemeClr>
                </a:solidFill>
              </a:rPr>
            </a:br>
            <a:r>
              <a:rPr lang="uk-UA" sz="3200" b="1" dirty="0">
                <a:solidFill>
                  <a:schemeClr val="accent6">
                    <a:lumMod val="10000"/>
                  </a:schemeClr>
                </a:solidFill>
              </a:rPr>
              <a:t>Посада:  </a:t>
            </a:r>
            <a:br>
              <a:rPr lang="uk-UA" sz="3200" b="1" dirty="0">
                <a:solidFill>
                  <a:schemeClr val="accent6">
                    <a:lumMod val="10000"/>
                  </a:schemeClr>
                </a:solidFill>
              </a:rPr>
            </a:br>
            <a:r>
              <a:rPr lang="uk-UA" sz="3200" b="1" i="1" u="sng" dirty="0">
                <a:solidFill>
                  <a:schemeClr val="accent6">
                    <a:lumMod val="10000"/>
                  </a:schemeClr>
                </a:solidFill>
              </a:rPr>
              <a:t>вчитель початкових класів</a:t>
            </a:r>
            <a:br>
              <a:rPr lang="uk-UA" sz="3200" b="1" i="1" u="sng" dirty="0">
                <a:solidFill>
                  <a:schemeClr val="accent6">
                    <a:lumMod val="10000"/>
                  </a:schemeClr>
                </a:solidFill>
              </a:rPr>
            </a:br>
            <a:r>
              <a:rPr lang="uk-UA" sz="3200" b="1" i="1" u="sng" dirty="0">
                <a:solidFill>
                  <a:schemeClr val="accent6">
                    <a:lumMod val="10000"/>
                  </a:schemeClr>
                </a:solidFill>
              </a:rPr>
              <a:t>  </a:t>
            </a:r>
            <a:r>
              <a:rPr lang="uk-UA" sz="3200" b="1" u="sng" dirty="0">
                <a:solidFill>
                  <a:schemeClr val="accent6">
                    <a:lumMod val="10000"/>
                  </a:schemeClr>
                </a:solidFill>
              </a:rPr>
              <a:t/>
            </a:r>
            <a:br>
              <a:rPr lang="uk-UA" sz="3200" b="1" u="sng" dirty="0">
                <a:solidFill>
                  <a:schemeClr val="accent6">
                    <a:lumMod val="10000"/>
                  </a:schemeClr>
                </a:solidFill>
              </a:rPr>
            </a:br>
            <a:r>
              <a:rPr lang="uk-UA" sz="3200" b="1" dirty="0">
                <a:solidFill>
                  <a:schemeClr val="accent6">
                    <a:lumMod val="10000"/>
                  </a:schemeClr>
                </a:solidFill>
              </a:rPr>
              <a:t>Курси </a:t>
            </a:r>
            <a:br>
              <a:rPr lang="uk-UA" sz="3200" b="1" dirty="0">
                <a:solidFill>
                  <a:schemeClr val="accent6">
                    <a:lumMod val="10000"/>
                  </a:schemeClr>
                </a:solidFill>
              </a:rPr>
            </a:br>
            <a:r>
              <a:rPr lang="uk-UA" sz="3200" b="1" dirty="0">
                <a:solidFill>
                  <a:schemeClr val="accent6">
                    <a:lumMod val="10000"/>
                  </a:schemeClr>
                </a:solidFill>
              </a:rPr>
              <a:t>підвищення кваліфікації:</a:t>
            </a:r>
            <a:br>
              <a:rPr lang="uk-UA" sz="3200" b="1" dirty="0">
                <a:solidFill>
                  <a:schemeClr val="accent6">
                    <a:lumMod val="10000"/>
                  </a:schemeClr>
                </a:solidFill>
              </a:rPr>
            </a:br>
            <a:r>
              <a:rPr lang="uk-UA" sz="3200" b="1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uk-UA" sz="3200" b="1" i="1" dirty="0">
                <a:solidFill>
                  <a:schemeClr val="accent6">
                    <a:lumMod val="10000"/>
                  </a:schemeClr>
                </a:solidFill>
              </a:rPr>
              <a:t>2017р.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2421285" y="332656"/>
            <a:ext cx="5031035" cy="52322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ЗАГАЛЬНІ ВІДОМОСТІ:</a:t>
            </a:r>
            <a:endParaRPr lang="uk-UA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2915816" y="1772816"/>
            <a:ext cx="5256584" cy="4643481"/>
            <a:chOff x="2024838" y="500060"/>
            <a:chExt cx="4880624" cy="464348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Прямоугольник 8"/>
            <p:cNvSpPr/>
            <p:nvPr/>
          </p:nvSpPr>
          <p:spPr>
            <a:xfrm>
              <a:off x="2024838" y="500060"/>
              <a:ext cx="4880624" cy="4643481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2091696" y="500060"/>
              <a:ext cx="2440312" cy="13930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5250" tIns="95250" rIns="95250" bIns="95250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>
                <a:solidFill>
                  <a:srgbClr val="FFC000"/>
                </a:solidFill>
              </a:rPr>
              <a:t>			 </a:t>
            </a:r>
            <a:r>
              <a:rPr lang="uk-UA" dirty="0" smtClean="0">
                <a:solidFill>
                  <a:srgbClr val="FFC000"/>
                </a:solidFill>
              </a:rPr>
              <a:t>зміст</a:t>
            </a:r>
            <a:r>
              <a:rPr lang="uk-UA" sz="6000" dirty="0" smtClean="0">
                <a:solidFill>
                  <a:srgbClr val="FFC000"/>
                </a:solidFill>
              </a:rPr>
              <a:t> </a:t>
            </a:r>
            <a:endParaRPr lang="ru-RU" sz="6000" dirty="0" smtClean="0">
              <a:solidFill>
                <a:srgbClr val="FFFF00"/>
              </a:solidFill>
            </a:endParaRPr>
          </a:p>
        </p:txBody>
      </p:sp>
      <p:sp>
        <p:nvSpPr>
          <p:cNvPr id="7" name="Пирог 6"/>
          <p:cNvSpPr/>
          <p:nvPr/>
        </p:nvSpPr>
        <p:spPr>
          <a:xfrm>
            <a:off x="827584" y="1772816"/>
            <a:ext cx="4183392" cy="4643481"/>
          </a:xfrm>
          <a:prstGeom prst="pie">
            <a:avLst>
              <a:gd name="adj1" fmla="val 5400000"/>
              <a:gd name="adj2" fmla="val 1620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 useBgFill="1">
        <p:nvSpPr>
          <p:cNvPr id="5127" name="Прямоугольник 11"/>
          <p:cNvSpPr>
            <a:spLocks noChangeArrowheads="1"/>
          </p:cNvSpPr>
          <p:nvPr/>
        </p:nvSpPr>
        <p:spPr bwMode="auto">
          <a:xfrm>
            <a:off x="2987675" y="2060575"/>
            <a:ext cx="5113338" cy="397033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Загальні відомості</a:t>
            </a:r>
          </a:p>
          <a:p>
            <a:pPr>
              <a:buFont typeface="Wingdings" pitchFamily="2" charset="2"/>
              <a:buChar char="§"/>
            </a:pPr>
            <a:endParaRPr lang="uk-UA" sz="36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Навчальна діяльність</a:t>
            </a:r>
          </a:p>
          <a:p>
            <a:r>
              <a:rPr lang="uk-UA" sz="3600" dirty="0">
                <a:solidFill>
                  <a:srgbClr val="FFFF00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Виховна робота</a:t>
            </a:r>
          </a:p>
          <a:p>
            <a:pPr>
              <a:buFont typeface="Wingdings" pitchFamily="2" charset="2"/>
              <a:buChar char="§"/>
            </a:pPr>
            <a:endParaRPr lang="uk-UA" sz="36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Методична робота</a:t>
            </a:r>
            <a:r>
              <a:rPr lang="uk-UA" sz="3600" dirty="0">
                <a:solidFill>
                  <a:srgbClr val="0066FF"/>
                </a:solidFill>
              </a:rPr>
              <a:t>  </a:t>
            </a:r>
            <a:endParaRPr lang="ru-RU" sz="3600" dirty="0">
              <a:solidFill>
                <a:srgbClr val="0066FF"/>
              </a:solidFill>
            </a:endParaRPr>
          </a:p>
        </p:txBody>
      </p:sp>
      <p:sp>
        <p:nvSpPr>
          <p:cNvPr id="13" name="Пирог 12"/>
          <p:cNvSpPr/>
          <p:nvPr/>
        </p:nvSpPr>
        <p:spPr>
          <a:xfrm>
            <a:off x="1475656" y="2996952"/>
            <a:ext cx="2719202" cy="3403298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accent2"/>
              </a:gs>
              <a:gs pos="80000">
                <a:schemeClr val="accent3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3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Пирог 13"/>
          <p:cNvSpPr/>
          <p:nvPr/>
        </p:nvSpPr>
        <p:spPr>
          <a:xfrm>
            <a:off x="2195736" y="4725144"/>
            <a:ext cx="1255016" cy="1591624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80000">
                <a:schemeClr val="accent4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11266" name="Picture 2" descr="C:\Users\lenovo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536" y="0"/>
            <a:ext cx="9396536" cy="6858000"/>
          </a:xfrm>
          <a:prstGeom prst="rect">
            <a:avLst/>
          </a:prstGeom>
          <a:noFill/>
        </p:spPr>
      </p:pic>
      <p:grpSp>
        <p:nvGrpSpPr>
          <p:cNvPr id="12" name="Группа 11"/>
          <p:cNvGrpSpPr/>
          <p:nvPr/>
        </p:nvGrpSpPr>
        <p:grpSpPr>
          <a:xfrm>
            <a:off x="177864" y="1693685"/>
            <a:ext cx="3168352" cy="4319815"/>
            <a:chOff x="144008" y="957372"/>
            <a:chExt cx="2369513" cy="408318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Прямоугольник 14"/>
            <p:cNvSpPr/>
            <p:nvPr/>
          </p:nvSpPr>
          <p:spPr>
            <a:xfrm>
              <a:off x="144008" y="957372"/>
              <a:ext cx="2369513" cy="4083187"/>
            </a:xfrm>
            <a:prstGeom prst="rect">
              <a:avLst/>
            </a:prstGeom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144008" y="957372"/>
              <a:ext cx="2369513" cy="408318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800" b="0" i="0" kern="1200" dirty="0" smtClean="0"/>
                <a:t>«</a:t>
              </a:r>
              <a:r>
                <a:rPr lang="ru-RU" sz="2800" b="0" i="0" kern="1200" dirty="0" err="1" smtClean="0"/>
                <a:t>Спочатку</a:t>
              </a:r>
              <a:r>
                <a:rPr lang="ru-RU" sz="2800" b="0" i="0" kern="1200" dirty="0" smtClean="0"/>
                <a:t> треба </a:t>
              </a:r>
              <a:r>
                <a:rPr lang="ru-RU" sz="2800" b="0" i="0" kern="1200" dirty="0" err="1" smtClean="0"/>
                <a:t>пробудити</a:t>
              </a:r>
              <a:r>
                <a:rPr lang="ru-RU" sz="2800" b="0" i="0" kern="1200" dirty="0" smtClean="0"/>
                <a:t> душу в </a:t>
              </a:r>
              <a:r>
                <a:rPr lang="ru-RU" sz="2800" b="0" i="0" kern="1200" dirty="0" err="1" smtClean="0"/>
                <a:t>дитині</a:t>
              </a:r>
              <a:r>
                <a:rPr lang="ru-RU" sz="2800" b="0" i="0" kern="1200" dirty="0" smtClean="0"/>
                <a:t>, а </a:t>
              </a:r>
              <a:r>
                <a:rPr lang="ru-RU" sz="2800" b="0" i="0" kern="1200" dirty="0" err="1" smtClean="0"/>
                <a:t>потім</a:t>
              </a:r>
              <a:r>
                <a:rPr lang="ru-RU" sz="2800" b="0" i="0" kern="1200" dirty="0" smtClean="0"/>
                <a:t> </a:t>
              </a:r>
              <a:r>
                <a:rPr lang="ru-RU" sz="2800" b="0" i="0" kern="1200" dirty="0" err="1" smtClean="0"/>
                <a:t>шліфувати</a:t>
              </a:r>
              <a:r>
                <a:rPr lang="ru-RU" sz="2800" b="0" i="0" kern="1200" dirty="0" smtClean="0"/>
                <a:t> </a:t>
              </a:r>
              <a:r>
                <a:rPr lang="ru-RU" sz="2800" b="0" i="0" kern="1200" dirty="0" err="1" smtClean="0"/>
                <a:t>розум</a:t>
              </a:r>
              <a:r>
                <a:rPr lang="ru-RU" sz="2800" b="0" i="0" kern="1200" dirty="0" smtClean="0"/>
                <a:t>»</a:t>
              </a:r>
              <a:endParaRPr lang="ru-RU" sz="2800" kern="1200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968806" y="1575130"/>
            <a:ext cx="3411506" cy="4651292"/>
            <a:chOff x="942464" y="741348"/>
            <a:chExt cx="3687541" cy="429921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9" name="Прямоугольник 18"/>
            <p:cNvSpPr/>
            <p:nvPr/>
          </p:nvSpPr>
          <p:spPr>
            <a:xfrm>
              <a:off x="942464" y="813356"/>
              <a:ext cx="3449633" cy="4083187"/>
            </a:xfrm>
            <a:prstGeom prst="rect">
              <a:avLst/>
            </a:prstGeom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рямоугольник 19"/>
            <p:cNvSpPr/>
            <p:nvPr/>
          </p:nvSpPr>
          <p:spPr>
            <a:xfrm>
              <a:off x="1180370" y="741348"/>
              <a:ext cx="3449635" cy="429921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uk-UA" sz="1100" kern="1200" dirty="0"/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800" b="0" i="0" kern="1200" dirty="0" smtClean="0"/>
                <a:t>«</a:t>
              </a:r>
              <a:r>
                <a:rPr lang="ru-RU" sz="2800" b="0" i="0" kern="1200" dirty="0" err="1" smtClean="0"/>
                <a:t>Віддай</a:t>
              </a:r>
              <a:r>
                <a:rPr lang="ru-RU" sz="2800" b="0" i="0" kern="1200" dirty="0" smtClean="0"/>
                <a:t> </a:t>
              </a:r>
              <a:r>
                <a:rPr lang="ru-RU" sz="2800" b="0" i="0" kern="1200" dirty="0" err="1" smtClean="0"/>
                <a:t>людині</a:t>
              </a:r>
              <a:r>
                <a:rPr lang="ru-RU" sz="2800" b="0" i="0" kern="1200" dirty="0" smtClean="0"/>
                <a:t> </a:t>
              </a:r>
              <a:r>
                <a:rPr lang="ru-RU" sz="2800" b="0" i="0" kern="1200" dirty="0" err="1" smtClean="0"/>
                <a:t>крихітку</a:t>
              </a:r>
              <a:r>
                <a:rPr lang="ru-RU" sz="2800" b="0" i="0" kern="1200" dirty="0" smtClean="0"/>
                <a:t> себе.</a:t>
              </a: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2800" dirty="0"/>
                <a:t> </a:t>
              </a:r>
              <a:r>
                <a:rPr lang="ru-RU" sz="2800" dirty="0" smtClean="0"/>
                <a:t>  </a:t>
              </a:r>
              <a:r>
                <a:rPr lang="ru-RU" sz="2800" b="0" i="0" kern="1200" dirty="0" smtClean="0"/>
                <a:t>За </a:t>
              </a:r>
              <a:r>
                <a:rPr lang="ru-RU" sz="2800" b="0" i="0" kern="1200" dirty="0" err="1" smtClean="0"/>
                <a:t>це</a:t>
              </a:r>
              <a:r>
                <a:rPr lang="ru-RU" sz="2800" b="0" i="0" kern="1200" dirty="0" smtClean="0"/>
                <a:t> душа    </a:t>
              </a:r>
              <a:r>
                <a:rPr lang="ru-RU" sz="2800" b="0" i="0" kern="1200" dirty="0" err="1" smtClean="0"/>
                <a:t>наповнюється</a:t>
              </a:r>
              <a:r>
                <a:rPr lang="ru-RU" sz="2800" b="0" i="0" kern="1200" dirty="0" smtClean="0"/>
                <a:t> </a:t>
              </a:r>
              <a:r>
                <a:rPr lang="ru-RU" sz="2800" b="0" i="0" kern="1200" dirty="0" err="1" smtClean="0"/>
                <a:t>світлом</a:t>
              </a:r>
              <a:r>
                <a:rPr lang="ru-RU" sz="2800" b="0" i="0" kern="1200" dirty="0" smtClean="0"/>
                <a:t>» </a:t>
              </a:r>
              <a:endParaRPr lang="uk-UA" sz="2800" kern="1200" noProof="0" dirty="0"/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73328" y="494097"/>
            <a:ext cx="3377424" cy="9258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142240" tIns="81280" rIns="142240" bIns="8128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800" b="1" kern="1200" dirty="0" smtClean="0">
                <a:solidFill>
                  <a:schemeClr val="bg1"/>
                </a:solidFill>
                <a:latin typeface="+mj-lt"/>
              </a:rPr>
              <a:t>ПЕДАГОГІЧНЕ КРЕДО</a:t>
            </a:r>
            <a:endParaRPr lang="uk-UA" sz="2800" b="1" kern="12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3851920" y="452569"/>
            <a:ext cx="3384376" cy="881222"/>
            <a:chOff x="2808313" y="216024"/>
            <a:chExt cx="2369513" cy="5760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6" name="Прямоугольник 25"/>
            <p:cNvSpPr/>
            <p:nvPr/>
          </p:nvSpPr>
          <p:spPr>
            <a:xfrm>
              <a:off x="2808313" y="216024"/>
              <a:ext cx="2369513" cy="576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7" name="Прямоугольник 26"/>
            <p:cNvSpPr/>
            <p:nvPr/>
          </p:nvSpPr>
          <p:spPr>
            <a:xfrm>
              <a:off x="2808313" y="216024"/>
              <a:ext cx="2369513" cy="576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800" b="1" kern="1200" dirty="0" smtClean="0">
                  <a:solidFill>
                    <a:schemeClr val="bg1"/>
                  </a:solidFill>
                  <a:latin typeface="+mj-lt"/>
                </a:rPr>
                <a:t>ЖИТТЄВЕ КРЕДО</a:t>
              </a:r>
              <a:endParaRPr lang="uk-UA" sz="2800" b="1" kern="12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5796136" y="1556792"/>
            <a:ext cx="2369513" cy="5760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2240" tIns="81280" rIns="142240" bIns="8128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uk-UA" sz="2000" kern="1200" dirty="0"/>
          </a:p>
        </p:txBody>
      </p:sp>
    </p:spTree>
    <p:extLst>
      <p:ext uri="{BB962C8B-B14F-4D97-AF65-F5344CB8AC3E}">
        <p14:creationId xmlns:p14="http://schemas.microsoft.com/office/powerpoint/2010/main" val="37265381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2915816" y="1772816"/>
            <a:ext cx="5256584" cy="4643481"/>
            <a:chOff x="2024838" y="500060"/>
            <a:chExt cx="4880624" cy="464348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Прямоугольник 8"/>
            <p:cNvSpPr/>
            <p:nvPr/>
          </p:nvSpPr>
          <p:spPr>
            <a:xfrm>
              <a:off x="2024838" y="500060"/>
              <a:ext cx="4880624" cy="4643481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2091696" y="500060"/>
              <a:ext cx="2440312" cy="13930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5250" tIns="95250" rIns="95250" bIns="95250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>
                <a:solidFill>
                  <a:srgbClr val="FFC000"/>
                </a:solidFill>
              </a:rPr>
              <a:t>			 </a:t>
            </a:r>
            <a:r>
              <a:rPr lang="uk-UA" dirty="0" smtClean="0">
                <a:solidFill>
                  <a:srgbClr val="FFC000"/>
                </a:solidFill>
              </a:rPr>
              <a:t>зміст</a:t>
            </a:r>
            <a:r>
              <a:rPr lang="uk-UA" sz="6000" dirty="0" smtClean="0">
                <a:solidFill>
                  <a:srgbClr val="FFC000"/>
                </a:solidFill>
              </a:rPr>
              <a:t> </a:t>
            </a:r>
            <a:endParaRPr lang="ru-RU" sz="6000" dirty="0" smtClean="0">
              <a:solidFill>
                <a:srgbClr val="FFFF00"/>
              </a:solidFill>
            </a:endParaRPr>
          </a:p>
        </p:txBody>
      </p:sp>
      <p:sp>
        <p:nvSpPr>
          <p:cNvPr id="7" name="Пирог 6"/>
          <p:cNvSpPr/>
          <p:nvPr/>
        </p:nvSpPr>
        <p:spPr>
          <a:xfrm>
            <a:off x="827584" y="1772816"/>
            <a:ext cx="4183392" cy="4643481"/>
          </a:xfrm>
          <a:prstGeom prst="pie">
            <a:avLst>
              <a:gd name="adj1" fmla="val 5400000"/>
              <a:gd name="adj2" fmla="val 1620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 useBgFill="1">
        <p:nvSpPr>
          <p:cNvPr id="5127" name="Прямоугольник 11"/>
          <p:cNvSpPr>
            <a:spLocks noChangeArrowheads="1"/>
          </p:cNvSpPr>
          <p:nvPr/>
        </p:nvSpPr>
        <p:spPr bwMode="auto">
          <a:xfrm>
            <a:off x="2987675" y="2060575"/>
            <a:ext cx="5113338" cy="397033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Загальні відомості</a:t>
            </a:r>
          </a:p>
          <a:p>
            <a:pPr>
              <a:buFont typeface="Wingdings" pitchFamily="2" charset="2"/>
              <a:buChar char="§"/>
            </a:pPr>
            <a:endParaRPr lang="uk-UA" sz="36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Навчальна діяльність</a:t>
            </a:r>
          </a:p>
          <a:p>
            <a:r>
              <a:rPr lang="uk-UA" sz="3600" dirty="0">
                <a:solidFill>
                  <a:srgbClr val="FFFF00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Виховна робота</a:t>
            </a:r>
          </a:p>
          <a:p>
            <a:pPr>
              <a:buFont typeface="Wingdings" pitchFamily="2" charset="2"/>
              <a:buChar char="§"/>
            </a:pPr>
            <a:endParaRPr lang="uk-UA" sz="36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Методична робота</a:t>
            </a:r>
            <a:r>
              <a:rPr lang="uk-UA" sz="3600" dirty="0">
                <a:solidFill>
                  <a:srgbClr val="0066FF"/>
                </a:solidFill>
              </a:rPr>
              <a:t>  </a:t>
            </a:r>
            <a:endParaRPr lang="ru-RU" sz="3600" dirty="0">
              <a:solidFill>
                <a:srgbClr val="0066FF"/>
              </a:solidFill>
            </a:endParaRPr>
          </a:p>
        </p:txBody>
      </p:sp>
      <p:sp>
        <p:nvSpPr>
          <p:cNvPr id="13" name="Пирог 12"/>
          <p:cNvSpPr/>
          <p:nvPr/>
        </p:nvSpPr>
        <p:spPr>
          <a:xfrm>
            <a:off x="1475656" y="2996952"/>
            <a:ext cx="2719202" cy="3403298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accent2"/>
              </a:gs>
              <a:gs pos="80000">
                <a:schemeClr val="accent3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3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Пирог 13"/>
          <p:cNvSpPr/>
          <p:nvPr/>
        </p:nvSpPr>
        <p:spPr>
          <a:xfrm>
            <a:off x="2195736" y="4725144"/>
            <a:ext cx="1255016" cy="1591624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80000">
                <a:schemeClr val="accent4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11266" name="Picture 2" descr="C:\Users\lenovo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145888" y="1539408"/>
            <a:ext cx="766647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uk-UA" sz="20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2800" b="1" dirty="0" smtClean="0">
                <a:latin typeface="+mn-lt"/>
              </a:rPr>
              <a:t>Розвиток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2800" b="1" dirty="0" smtClean="0">
                <a:latin typeface="+mn-lt"/>
              </a:rPr>
              <a:t>читацьких умінь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2800" b="1" dirty="0" smtClean="0">
                <a:latin typeface="+mn-lt"/>
              </a:rPr>
              <a:t> та навичок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2800" b="1" dirty="0" smtClean="0">
                <a:latin typeface="+mn-lt"/>
              </a:rPr>
              <a:t>молодших школярів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2800" b="1" dirty="0" smtClean="0">
                <a:latin typeface="+mn-lt"/>
              </a:rPr>
              <a:t>засобами інтерактивних технологій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547664" y="0"/>
            <a:ext cx="4824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rgbClr val="FFFF00"/>
                </a:solidFill>
              </a:rPr>
              <a:t>     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1560" y="188640"/>
            <a:ext cx="7560840" cy="52322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uk-UA" sz="2800" b="1" dirty="0">
                <a:solidFill>
                  <a:srgbClr val="FF0000"/>
                </a:solidFill>
              </a:rPr>
              <a:t>ПРОБЛЕМА, НАД ЯКОЮ ПРАЦЮЮ:</a:t>
            </a:r>
            <a:endParaRPr lang="uk-UA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2915816" y="1772816"/>
            <a:ext cx="5256584" cy="4643481"/>
            <a:chOff x="2024838" y="500060"/>
            <a:chExt cx="4880624" cy="464348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Прямоугольник 8"/>
            <p:cNvSpPr/>
            <p:nvPr/>
          </p:nvSpPr>
          <p:spPr>
            <a:xfrm>
              <a:off x="2024838" y="500060"/>
              <a:ext cx="4880624" cy="4643481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2091696" y="500060"/>
              <a:ext cx="2440312" cy="13930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5250" tIns="95250" rIns="95250" bIns="95250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>
                <a:solidFill>
                  <a:srgbClr val="FFC000"/>
                </a:solidFill>
              </a:rPr>
              <a:t>			 </a:t>
            </a:r>
            <a:r>
              <a:rPr lang="uk-UA" dirty="0" smtClean="0">
                <a:solidFill>
                  <a:srgbClr val="FFC000"/>
                </a:solidFill>
              </a:rPr>
              <a:t>зміст</a:t>
            </a:r>
            <a:r>
              <a:rPr lang="uk-UA" sz="6000" dirty="0" smtClean="0">
                <a:solidFill>
                  <a:srgbClr val="FFC000"/>
                </a:solidFill>
              </a:rPr>
              <a:t> </a:t>
            </a:r>
            <a:endParaRPr lang="ru-RU" sz="6000" dirty="0" smtClean="0">
              <a:solidFill>
                <a:srgbClr val="FFFF00"/>
              </a:solidFill>
            </a:endParaRPr>
          </a:p>
        </p:txBody>
      </p:sp>
      <p:sp>
        <p:nvSpPr>
          <p:cNvPr id="7" name="Пирог 6"/>
          <p:cNvSpPr/>
          <p:nvPr/>
        </p:nvSpPr>
        <p:spPr>
          <a:xfrm>
            <a:off x="827584" y="1772816"/>
            <a:ext cx="4183392" cy="4643481"/>
          </a:xfrm>
          <a:prstGeom prst="pie">
            <a:avLst>
              <a:gd name="adj1" fmla="val 5400000"/>
              <a:gd name="adj2" fmla="val 1620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 useBgFill="1">
        <p:nvSpPr>
          <p:cNvPr id="5127" name="Прямоугольник 11"/>
          <p:cNvSpPr>
            <a:spLocks noChangeArrowheads="1"/>
          </p:cNvSpPr>
          <p:nvPr/>
        </p:nvSpPr>
        <p:spPr bwMode="auto">
          <a:xfrm>
            <a:off x="2987675" y="2060575"/>
            <a:ext cx="5113338" cy="397033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Загальні відомості</a:t>
            </a:r>
          </a:p>
          <a:p>
            <a:pPr>
              <a:buFont typeface="Wingdings" pitchFamily="2" charset="2"/>
              <a:buChar char="§"/>
            </a:pPr>
            <a:endParaRPr lang="uk-UA" sz="36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Навчальна діяльність</a:t>
            </a:r>
          </a:p>
          <a:p>
            <a:r>
              <a:rPr lang="uk-UA" sz="3600" dirty="0">
                <a:solidFill>
                  <a:srgbClr val="FFFF00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Виховна робота</a:t>
            </a:r>
          </a:p>
          <a:p>
            <a:pPr>
              <a:buFont typeface="Wingdings" pitchFamily="2" charset="2"/>
              <a:buChar char="§"/>
            </a:pPr>
            <a:endParaRPr lang="uk-UA" sz="36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Методична робота</a:t>
            </a:r>
            <a:r>
              <a:rPr lang="uk-UA" sz="3600" dirty="0">
                <a:solidFill>
                  <a:srgbClr val="0066FF"/>
                </a:solidFill>
              </a:rPr>
              <a:t>  </a:t>
            </a:r>
            <a:endParaRPr lang="ru-RU" sz="3600" dirty="0">
              <a:solidFill>
                <a:srgbClr val="0066FF"/>
              </a:solidFill>
            </a:endParaRPr>
          </a:p>
        </p:txBody>
      </p:sp>
      <p:sp>
        <p:nvSpPr>
          <p:cNvPr id="13" name="Пирог 12"/>
          <p:cNvSpPr/>
          <p:nvPr/>
        </p:nvSpPr>
        <p:spPr>
          <a:xfrm>
            <a:off x="1475656" y="2996952"/>
            <a:ext cx="2719202" cy="3403298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accent2"/>
              </a:gs>
              <a:gs pos="80000">
                <a:schemeClr val="accent3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3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Пирог 13"/>
          <p:cNvSpPr/>
          <p:nvPr/>
        </p:nvSpPr>
        <p:spPr>
          <a:xfrm>
            <a:off x="2195736" y="4725144"/>
            <a:ext cx="1255016" cy="1591624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80000">
                <a:schemeClr val="accent4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11266" name="Picture 2" descr="C:\Users\lenovo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1" name="Группа 10"/>
          <p:cNvGrpSpPr/>
          <p:nvPr/>
        </p:nvGrpSpPr>
        <p:grpSpPr>
          <a:xfrm>
            <a:off x="1763688" y="1268760"/>
            <a:ext cx="7164678" cy="1368152"/>
            <a:chOff x="1440171" y="72002"/>
            <a:chExt cx="7164678" cy="1370832"/>
          </a:xfrm>
        </p:grpSpPr>
        <p:sp>
          <p:nvSpPr>
            <p:cNvPr id="26" name="Прямоугольник с двумя скругленными соседними углами 25"/>
            <p:cNvSpPr/>
            <p:nvPr/>
          </p:nvSpPr>
          <p:spPr>
            <a:xfrm rot="5400000">
              <a:off x="4337094" y="-2824921"/>
              <a:ext cx="1370832" cy="716467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Прямоугольник 26"/>
            <p:cNvSpPr/>
            <p:nvPr/>
          </p:nvSpPr>
          <p:spPr>
            <a:xfrm>
              <a:off x="1440172" y="138920"/>
              <a:ext cx="7097759" cy="12369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2800" kern="1200" dirty="0" smtClean="0"/>
                <a:t>Недостатній рівень читацьких умінь – серйозні труднощі у навчанн</a:t>
              </a:r>
              <a:r>
                <a:rPr lang="uk-UA" sz="2800" dirty="0" smtClean="0"/>
                <a:t>і;</a:t>
              </a:r>
              <a:endParaRPr lang="ru-RU" sz="2800" kern="1200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23528" y="2996952"/>
            <a:ext cx="1476282" cy="2108973"/>
            <a:chOff x="1" y="1920153"/>
            <a:chExt cx="1476282" cy="2108973"/>
          </a:xfrm>
        </p:grpSpPr>
        <p:sp>
          <p:nvSpPr>
            <p:cNvPr id="24" name="Нашивка 23"/>
            <p:cNvSpPr/>
            <p:nvPr/>
          </p:nvSpPr>
          <p:spPr>
            <a:xfrm rot="5400000">
              <a:off x="-316345" y="2236499"/>
              <a:ext cx="2108973" cy="1476281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Нашивка 6"/>
            <p:cNvSpPr/>
            <p:nvPr/>
          </p:nvSpPr>
          <p:spPr>
            <a:xfrm>
              <a:off x="2" y="2658294"/>
              <a:ext cx="1476281" cy="6326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035" tIns="26035" rIns="26035" bIns="26035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100" kern="12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727801" y="2996953"/>
            <a:ext cx="7164678" cy="1512169"/>
            <a:chOff x="1476281" y="2335750"/>
            <a:chExt cx="7164678" cy="955236"/>
          </a:xfrm>
        </p:grpSpPr>
        <p:sp>
          <p:nvSpPr>
            <p:cNvPr id="22" name="Прямоугольник с двумя скругленными соседними углами 21"/>
            <p:cNvSpPr/>
            <p:nvPr/>
          </p:nvSpPr>
          <p:spPr>
            <a:xfrm rot="5400000">
              <a:off x="4581002" y="-768971"/>
              <a:ext cx="955236" cy="716467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Прямоугольник 22"/>
            <p:cNvSpPr/>
            <p:nvPr/>
          </p:nvSpPr>
          <p:spPr>
            <a:xfrm>
              <a:off x="1476282" y="2381237"/>
              <a:ext cx="7097759" cy="8428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2800" kern="1200" dirty="0" smtClean="0"/>
                <a:t>Належний рівень сформованості читацьких умінь – запорука життєвого досвіду</a:t>
              </a:r>
              <a:endParaRPr lang="ru-RU" sz="2800" kern="1200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323528" y="1196752"/>
            <a:ext cx="1476282" cy="2108973"/>
            <a:chOff x="1" y="1920153"/>
            <a:chExt cx="1476282" cy="2108973"/>
          </a:xfrm>
        </p:grpSpPr>
        <p:sp>
          <p:nvSpPr>
            <p:cNvPr id="29" name="Нашивка 28"/>
            <p:cNvSpPr/>
            <p:nvPr/>
          </p:nvSpPr>
          <p:spPr>
            <a:xfrm rot="5400000">
              <a:off x="-316345" y="2236499"/>
              <a:ext cx="2108973" cy="1476281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Нашивка 6"/>
            <p:cNvSpPr/>
            <p:nvPr/>
          </p:nvSpPr>
          <p:spPr>
            <a:xfrm>
              <a:off x="2" y="2658294"/>
              <a:ext cx="1476281" cy="6326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035" tIns="26035" rIns="26035" bIns="26035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100" kern="12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61501" y="188640"/>
            <a:ext cx="7560840" cy="52322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FF0000"/>
                </a:solidFill>
              </a:rPr>
              <a:t>АКТУАЛЬНІСТЬ </a:t>
            </a:r>
            <a:r>
              <a:rPr lang="uk-UA" sz="2800" b="1" dirty="0" smtClean="0">
                <a:solidFill>
                  <a:srgbClr val="FF0000"/>
                </a:solidFill>
              </a:rPr>
              <a:t>ПРОБЛЕМИ: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3368" y="5301208"/>
            <a:ext cx="8376988" cy="954107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«Читання для розуму – це те саме, </a:t>
            </a:r>
          </a:p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що й </a:t>
            </a:r>
            <a:r>
              <a:rPr lang="uk-UA" sz="2800" b="1" smtClean="0">
                <a:solidFill>
                  <a:srgbClr val="FF0000"/>
                </a:solidFill>
              </a:rPr>
              <a:t>фізичні вправи </a:t>
            </a:r>
            <a:r>
              <a:rPr lang="uk-UA" sz="2800" b="1" dirty="0" smtClean="0">
                <a:solidFill>
                  <a:srgbClr val="FF0000"/>
                </a:solidFill>
              </a:rPr>
              <a:t>для тіла…»</a:t>
            </a:r>
            <a:endParaRPr lang="uk-U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0832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2915816" y="1772816"/>
            <a:ext cx="5256584" cy="4643481"/>
            <a:chOff x="2024838" y="500060"/>
            <a:chExt cx="4880624" cy="464348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Прямоугольник 8"/>
            <p:cNvSpPr/>
            <p:nvPr/>
          </p:nvSpPr>
          <p:spPr>
            <a:xfrm>
              <a:off x="2024838" y="500060"/>
              <a:ext cx="4880624" cy="4643481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2091696" y="500060"/>
              <a:ext cx="2440312" cy="13930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5250" tIns="95250" rIns="95250" bIns="95250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>
                <a:solidFill>
                  <a:srgbClr val="FFC000"/>
                </a:solidFill>
              </a:rPr>
              <a:t>			 </a:t>
            </a:r>
            <a:r>
              <a:rPr lang="uk-UA" dirty="0" smtClean="0">
                <a:solidFill>
                  <a:srgbClr val="FFC000"/>
                </a:solidFill>
              </a:rPr>
              <a:t>зміст</a:t>
            </a:r>
            <a:r>
              <a:rPr lang="uk-UA" sz="6000" dirty="0" smtClean="0">
                <a:solidFill>
                  <a:srgbClr val="FFC000"/>
                </a:solidFill>
              </a:rPr>
              <a:t> </a:t>
            </a:r>
            <a:endParaRPr lang="ru-RU" sz="6000" dirty="0" smtClean="0">
              <a:solidFill>
                <a:srgbClr val="FFFF00"/>
              </a:solidFill>
            </a:endParaRPr>
          </a:p>
        </p:txBody>
      </p:sp>
      <p:sp>
        <p:nvSpPr>
          <p:cNvPr id="7" name="Пирог 6"/>
          <p:cNvSpPr/>
          <p:nvPr/>
        </p:nvSpPr>
        <p:spPr>
          <a:xfrm>
            <a:off x="827584" y="1772816"/>
            <a:ext cx="4183392" cy="4643481"/>
          </a:xfrm>
          <a:prstGeom prst="pie">
            <a:avLst>
              <a:gd name="adj1" fmla="val 5400000"/>
              <a:gd name="adj2" fmla="val 1620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 useBgFill="1">
        <p:nvSpPr>
          <p:cNvPr id="5127" name="Прямоугольник 11"/>
          <p:cNvSpPr>
            <a:spLocks noChangeArrowheads="1"/>
          </p:cNvSpPr>
          <p:nvPr/>
        </p:nvSpPr>
        <p:spPr bwMode="auto">
          <a:xfrm>
            <a:off x="2987675" y="2060575"/>
            <a:ext cx="5113338" cy="397033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Загальні відомості</a:t>
            </a:r>
          </a:p>
          <a:p>
            <a:pPr>
              <a:buFont typeface="Wingdings" pitchFamily="2" charset="2"/>
              <a:buChar char="§"/>
            </a:pPr>
            <a:endParaRPr lang="uk-UA" sz="36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Навчальна діяльність</a:t>
            </a:r>
          </a:p>
          <a:p>
            <a:r>
              <a:rPr lang="uk-UA" sz="3600" dirty="0">
                <a:solidFill>
                  <a:srgbClr val="FFFF00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Виховна робота</a:t>
            </a:r>
          </a:p>
          <a:p>
            <a:pPr>
              <a:buFont typeface="Wingdings" pitchFamily="2" charset="2"/>
              <a:buChar char="§"/>
            </a:pPr>
            <a:endParaRPr lang="uk-UA" sz="36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Методична робота</a:t>
            </a:r>
            <a:r>
              <a:rPr lang="uk-UA" sz="3600" dirty="0">
                <a:solidFill>
                  <a:srgbClr val="0066FF"/>
                </a:solidFill>
              </a:rPr>
              <a:t>  </a:t>
            </a:r>
            <a:endParaRPr lang="ru-RU" sz="3600" dirty="0">
              <a:solidFill>
                <a:srgbClr val="0066FF"/>
              </a:solidFill>
            </a:endParaRPr>
          </a:p>
        </p:txBody>
      </p:sp>
      <p:sp>
        <p:nvSpPr>
          <p:cNvPr id="13" name="Пирог 12"/>
          <p:cNvSpPr/>
          <p:nvPr/>
        </p:nvSpPr>
        <p:spPr>
          <a:xfrm>
            <a:off x="1475656" y="2996952"/>
            <a:ext cx="2719202" cy="3403298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accent2"/>
              </a:gs>
              <a:gs pos="80000">
                <a:schemeClr val="accent3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3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Пирог 13"/>
          <p:cNvSpPr/>
          <p:nvPr/>
        </p:nvSpPr>
        <p:spPr>
          <a:xfrm>
            <a:off x="2195736" y="4725144"/>
            <a:ext cx="1255016" cy="1591624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80000">
                <a:schemeClr val="accent4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11266" name="Picture 2" descr="C:\Users\lenovo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467544" y="1473458"/>
            <a:ext cx="64087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endParaRPr lang="uk-UA" sz="3200" dirty="0" smtClean="0"/>
          </a:p>
          <a:p>
            <a:pPr>
              <a:buFont typeface="Wingdings" pitchFamily="2" charset="2"/>
              <a:buChar char="§"/>
            </a:pPr>
            <a:r>
              <a:rPr lang="uk-UA" sz="3200" dirty="0"/>
              <a:t> </a:t>
            </a:r>
            <a:r>
              <a:rPr lang="uk-UA" sz="3200" dirty="0" smtClean="0"/>
              <a:t>сформувати навички читання;</a:t>
            </a:r>
          </a:p>
          <a:p>
            <a:pPr>
              <a:buFont typeface="Wingdings" pitchFamily="2" charset="2"/>
              <a:buChar char="§"/>
            </a:pPr>
            <a:r>
              <a:rPr lang="uk-UA" sz="3200" dirty="0"/>
              <a:t>с</a:t>
            </a:r>
            <a:r>
              <a:rPr lang="uk-UA" sz="3200" dirty="0" smtClean="0"/>
              <a:t>истематично використовувати вправи для розвитку мовного апарату;</a:t>
            </a:r>
          </a:p>
          <a:p>
            <a:pPr>
              <a:buFont typeface="Wingdings" pitchFamily="2" charset="2"/>
              <a:buChar char="§"/>
            </a:pPr>
            <a:r>
              <a:rPr lang="uk-UA" sz="3200" dirty="0"/>
              <a:t>п</a:t>
            </a:r>
            <a:r>
              <a:rPr lang="uk-UA" sz="3200" dirty="0" smtClean="0"/>
              <a:t>оєднати розумове, моральне, естетичне, художнє, трудове виховання;</a:t>
            </a:r>
          </a:p>
          <a:p>
            <a:pPr>
              <a:buFont typeface="Wingdings" pitchFamily="2" charset="2"/>
              <a:buChar char="§"/>
            </a:pPr>
            <a:r>
              <a:rPr lang="uk-UA" sz="3200" dirty="0"/>
              <a:t>в</a:t>
            </a:r>
            <a:r>
              <a:rPr lang="uk-UA" sz="3200" dirty="0" smtClean="0"/>
              <a:t>иховати вдумливого читача.</a:t>
            </a:r>
          </a:p>
          <a:p>
            <a:r>
              <a:rPr lang="uk-UA" sz="3200" dirty="0" smtClean="0"/>
              <a:t>   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67544" y="764704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3380" y="332656"/>
            <a:ext cx="7560840" cy="1384995"/>
          </a:xfrm>
          <a:prstGeom prst="rect">
            <a:avLst/>
          </a:prstGeom>
          <a:solidFill>
            <a:schemeClr val="bg1"/>
          </a:solidFill>
          <a:effectLst>
            <a:softEdge rad="317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  </a:t>
            </a:r>
          </a:p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МЕТА:</a:t>
            </a:r>
          </a:p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2915816" y="1772816"/>
            <a:ext cx="5256584" cy="4643481"/>
            <a:chOff x="2024838" y="500060"/>
            <a:chExt cx="4880624" cy="464348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Прямоугольник 8"/>
            <p:cNvSpPr/>
            <p:nvPr/>
          </p:nvSpPr>
          <p:spPr>
            <a:xfrm>
              <a:off x="2024838" y="500060"/>
              <a:ext cx="4880624" cy="4643481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2091696" y="500060"/>
              <a:ext cx="2440312" cy="13930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5250" tIns="95250" rIns="95250" bIns="95250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>
                <a:solidFill>
                  <a:srgbClr val="FFC000"/>
                </a:solidFill>
              </a:rPr>
              <a:t>			 </a:t>
            </a:r>
            <a:r>
              <a:rPr lang="uk-UA" dirty="0" smtClean="0">
                <a:solidFill>
                  <a:srgbClr val="FFC000"/>
                </a:solidFill>
              </a:rPr>
              <a:t>зміст</a:t>
            </a:r>
            <a:r>
              <a:rPr lang="uk-UA" sz="6000" dirty="0" smtClean="0">
                <a:solidFill>
                  <a:srgbClr val="FFC000"/>
                </a:solidFill>
              </a:rPr>
              <a:t> </a:t>
            </a:r>
            <a:endParaRPr lang="ru-RU" sz="6000" dirty="0" smtClean="0">
              <a:solidFill>
                <a:srgbClr val="FFFF00"/>
              </a:solidFill>
            </a:endParaRPr>
          </a:p>
        </p:txBody>
      </p:sp>
      <p:sp>
        <p:nvSpPr>
          <p:cNvPr id="7" name="Пирог 6"/>
          <p:cNvSpPr/>
          <p:nvPr/>
        </p:nvSpPr>
        <p:spPr>
          <a:xfrm>
            <a:off x="827584" y="1772816"/>
            <a:ext cx="4183392" cy="4643481"/>
          </a:xfrm>
          <a:prstGeom prst="pie">
            <a:avLst>
              <a:gd name="adj1" fmla="val 5400000"/>
              <a:gd name="adj2" fmla="val 1620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 useBgFill="1">
        <p:nvSpPr>
          <p:cNvPr id="5127" name="Прямоугольник 11"/>
          <p:cNvSpPr>
            <a:spLocks noChangeArrowheads="1"/>
          </p:cNvSpPr>
          <p:nvPr/>
        </p:nvSpPr>
        <p:spPr bwMode="auto">
          <a:xfrm>
            <a:off x="2987675" y="2060575"/>
            <a:ext cx="5113338" cy="397033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Загальні відомості</a:t>
            </a:r>
          </a:p>
          <a:p>
            <a:pPr>
              <a:buFont typeface="Wingdings" pitchFamily="2" charset="2"/>
              <a:buChar char="§"/>
            </a:pPr>
            <a:endParaRPr lang="uk-UA" sz="36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Навчальна діяльність</a:t>
            </a:r>
          </a:p>
          <a:p>
            <a:r>
              <a:rPr lang="uk-UA" sz="3600" dirty="0">
                <a:solidFill>
                  <a:srgbClr val="FFFF00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Виховна робота</a:t>
            </a:r>
          </a:p>
          <a:p>
            <a:pPr>
              <a:buFont typeface="Wingdings" pitchFamily="2" charset="2"/>
              <a:buChar char="§"/>
            </a:pPr>
            <a:endParaRPr lang="uk-UA" sz="36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3600" dirty="0">
                <a:solidFill>
                  <a:srgbClr val="FFFF00"/>
                </a:solidFill>
              </a:rPr>
              <a:t>Методична робота</a:t>
            </a:r>
            <a:r>
              <a:rPr lang="uk-UA" sz="3600" dirty="0">
                <a:solidFill>
                  <a:srgbClr val="0066FF"/>
                </a:solidFill>
              </a:rPr>
              <a:t>  </a:t>
            </a:r>
            <a:endParaRPr lang="ru-RU" sz="3600" dirty="0">
              <a:solidFill>
                <a:srgbClr val="0066FF"/>
              </a:solidFill>
            </a:endParaRPr>
          </a:p>
        </p:txBody>
      </p:sp>
      <p:sp>
        <p:nvSpPr>
          <p:cNvPr id="13" name="Пирог 12"/>
          <p:cNvSpPr/>
          <p:nvPr/>
        </p:nvSpPr>
        <p:spPr>
          <a:xfrm>
            <a:off x="1475656" y="2996952"/>
            <a:ext cx="2719202" cy="3403298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accent2"/>
              </a:gs>
              <a:gs pos="80000">
                <a:schemeClr val="accent3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3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Пирог 13"/>
          <p:cNvSpPr/>
          <p:nvPr/>
        </p:nvSpPr>
        <p:spPr>
          <a:xfrm>
            <a:off x="2195736" y="4725144"/>
            <a:ext cx="1255016" cy="1591624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80000">
                <a:schemeClr val="accent4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11266" name="Picture 2" descr="C:\Users\lenovo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979712" y="476672"/>
            <a:ext cx="5040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</a:rPr>
              <a:t>       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1166842"/>
            <a:ext cx="64087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endParaRPr lang="uk-UA" sz="3200" dirty="0" smtClean="0"/>
          </a:p>
          <a:p>
            <a:pPr>
              <a:buFont typeface="Wingdings" pitchFamily="2" charset="2"/>
              <a:buChar char="§"/>
            </a:pPr>
            <a:r>
              <a:rPr lang="uk-UA" sz="3200" dirty="0"/>
              <a:t> </a:t>
            </a:r>
            <a:r>
              <a:rPr lang="uk-UA" sz="3200" dirty="0" smtClean="0"/>
              <a:t>зацікавити учнів читанням;</a:t>
            </a:r>
          </a:p>
          <a:p>
            <a:pPr>
              <a:buFont typeface="Wingdings" pitchFamily="2" charset="2"/>
              <a:buChar char="§"/>
            </a:pPr>
            <a:r>
              <a:rPr lang="uk-UA" sz="3200" dirty="0" smtClean="0"/>
              <a:t>підтримувати інтерес до створення  проблемних ситуацій;</a:t>
            </a:r>
          </a:p>
          <a:p>
            <a:pPr>
              <a:buFont typeface="Wingdings" pitchFamily="2" charset="2"/>
              <a:buChar char="§"/>
            </a:pPr>
            <a:r>
              <a:rPr lang="uk-UA" sz="3200" dirty="0"/>
              <a:t>с</a:t>
            </a:r>
            <a:r>
              <a:rPr lang="uk-UA" sz="3200" dirty="0" smtClean="0"/>
              <a:t>творювати умови для сприймання та оцінки прочитаного;</a:t>
            </a:r>
          </a:p>
          <a:p>
            <a:pPr>
              <a:buFont typeface="Wingdings" pitchFamily="2" charset="2"/>
              <a:buChar char="§"/>
            </a:pPr>
            <a:r>
              <a:rPr lang="uk-UA" sz="3200" dirty="0" smtClean="0"/>
              <a:t>формування навички аналізу прочитаного твору.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253380" y="332656"/>
            <a:ext cx="7560840" cy="52322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FF0000"/>
                </a:solidFill>
              </a:rPr>
              <a:t>ЗАВДАННЯ</a:t>
            </a:r>
            <a:r>
              <a:rPr lang="uk-UA" sz="2800" b="1" dirty="0" smtClean="0">
                <a:solidFill>
                  <a:srgbClr val="FF0000"/>
                </a:solidFill>
              </a:rPr>
              <a:t>: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2602632" cy="464137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75856" y="1556792"/>
            <a:ext cx="2592288" cy="452596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AA40C-159D-44DD-AEF4-5978B6B7A8AF}" type="datetime1">
              <a:rPr lang="ru-RU" smtClean="0"/>
              <a:pPr>
                <a:defRPr/>
              </a:pPr>
              <a:t>05.04.2018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DE7D5-7F34-4092-8361-5298373DBAD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8" name="Picture 2" descr="C:\Users\lenovo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Picture 2" descr="Принципи моєї роботи&#10;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054595" cy="604726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373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Объект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Объект 1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AA40C-159D-44DD-AEF4-5978B6B7A8AF}" type="datetime1">
              <a:rPr lang="ru-RU" smtClean="0"/>
              <a:pPr>
                <a:defRPr/>
              </a:pPr>
              <a:t>05.04.2018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DE7D5-7F34-4092-8361-5298373DBAD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8" name="Picture 2" descr="C:\Users\lenovo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7106" name="Picture 2" descr="Розвиток читацьких вмінь та навичок&#10;молодших школярів&#10;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2" y="466376"/>
            <a:ext cx="8262010" cy="620298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474658" y="248039"/>
            <a:ext cx="7355046" cy="50450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2980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1930</TotalTime>
  <Words>441</Words>
  <Application>Microsoft Office PowerPoint</Application>
  <PresentationFormat>Экран (4:3)</PresentationFormat>
  <Paragraphs>241</Paragraphs>
  <Slides>14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Тема Office</vt:lpstr>
      <vt:lpstr>    зміст </vt:lpstr>
      <vt:lpstr>    зміст </vt:lpstr>
      <vt:lpstr>    зміст </vt:lpstr>
      <vt:lpstr>    зміст </vt:lpstr>
      <vt:lpstr>    зміст </vt:lpstr>
      <vt:lpstr>    зміст </vt:lpstr>
      <vt:lpstr>    зміст </vt:lpstr>
      <vt:lpstr>Презентация PowerPoint</vt:lpstr>
      <vt:lpstr>Презентация PowerPoint</vt:lpstr>
      <vt:lpstr>Презентация PowerPoint</vt:lpstr>
      <vt:lpstr>    зміст </vt:lpstr>
      <vt:lpstr>    зміст </vt:lpstr>
      <vt:lpstr>    зміст </vt:lpstr>
      <vt:lpstr>    зміст 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портфолио</dc:subject>
  <dc:creator>Татьяна Ягубова</dc:creator>
  <cp:lastModifiedBy>Пользователь Windows</cp:lastModifiedBy>
  <cp:revision>238</cp:revision>
  <dcterms:created xsi:type="dcterms:W3CDTF">2010-06-26T04:21:58Z</dcterms:created>
  <dcterms:modified xsi:type="dcterms:W3CDTF">2018-04-05T16:51:46Z</dcterms:modified>
</cp:coreProperties>
</file>