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60" r:id="rId4"/>
    <p:sldId id="257" r:id="rId5"/>
    <p:sldId id="268" r:id="rId6"/>
    <p:sldId id="282" r:id="rId7"/>
    <p:sldId id="277" r:id="rId8"/>
    <p:sldId id="280" r:id="rId9"/>
    <p:sldId id="269" r:id="rId10"/>
    <p:sldId id="273" r:id="rId11"/>
    <p:sldId id="274" r:id="rId12"/>
    <p:sldId id="275" r:id="rId13"/>
    <p:sldId id="272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66"/>
    <a:srgbClr val="FF3399"/>
    <a:srgbClr val="FFFF00"/>
    <a:srgbClr val="FFFF66"/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41" autoAdjust="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DF2C-4517-42B5-B8F1-A1A574F876E5}" type="doc">
      <dgm:prSet loTypeId="urn:microsoft.com/office/officeart/2009/3/layout/StepUpProcess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84A89-4B35-493A-9D87-8A6FD6DB2B8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Реєстрація на ЗНО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на сайті </a:t>
          </a:r>
          <a:r>
            <a:rPr lang="en-US" sz="1600" u="sng" dirty="0" smtClean="0">
              <a:latin typeface="+mn-lt"/>
            </a:rPr>
            <a:t>testportal.gov.ua</a:t>
          </a:r>
          <a:r>
            <a:rPr lang="uk-UA" sz="1600" dirty="0" smtClean="0">
              <a:latin typeface="+mn-lt"/>
            </a:rPr>
            <a:t>  </a:t>
          </a:r>
        </a:p>
        <a:p>
          <a:pPr algn="l">
            <a:lnSpc>
              <a:spcPct val="100000"/>
            </a:lnSpc>
          </a:pPr>
          <a:endParaRPr lang="uk-UA" sz="1400" dirty="0" smtClean="0">
            <a:latin typeface="+mn-lt"/>
          </a:endParaRPr>
        </a:p>
      </dgm:t>
    </dgm:pt>
    <dgm:pt modelId="{FA7D1B41-C020-490F-B2F2-38A112549F53}" type="par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1B1E6BE3-E724-4127-A7B5-E9440442EFE0}" type="sib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97C2E7B8-5AEA-40F3-87D4-E6604565308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uk-UA" sz="1600" dirty="0" smtClean="0">
              <a:latin typeface="+mn-lt"/>
            </a:rPr>
            <a:t>Внесення змін до реєстраційних даних (перереєстрація)</a:t>
          </a:r>
          <a:endParaRPr lang="ru-RU" sz="1600" dirty="0">
            <a:latin typeface="+mn-lt"/>
          </a:endParaRPr>
        </a:p>
      </dgm:t>
    </dgm:pt>
    <dgm:pt modelId="{DC5C1DBB-EFA1-42C3-9BC7-46603EE45C3C}" type="par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B829E79-CF95-41E2-924B-3ABC8428E6D5}" type="sib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E42517F9-3E00-40CC-BCD6-1C521E01143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algn="ctr"/>
          <a:r>
            <a:rPr lang="uk-UA" sz="16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dirty="0">
            <a:latin typeface="+mn-lt"/>
          </a:endParaRPr>
        </a:p>
      </dgm:t>
    </dgm:pt>
    <dgm:pt modelId="{014448EB-6D8B-4D80-B797-965ABF24EF50}" type="par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EB5A008-6571-4D74-BAAD-62F4433B2DD5}" type="sib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352D93BE-BADD-415B-9AC8-F43ADBA1017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algn="ctr"/>
          <a:r>
            <a:rPr lang="uk-UA" sz="1600" dirty="0" smtClean="0">
              <a:latin typeface="+mn-lt"/>
            </a:rPr>
            <a:t>Проведення основної сесії ЗНО</a:t>
          </a:r>
          <a:endParaRPr lang="ru-RU" sz="1600" dirty="0">
            <a:latin typeface="+mn-lt"/>
          </a:endParaRPr>
        </a:p>
      </dgm:t>
    </dgm:pt>
    <dgm:pt modelId="{E0AB440C-1A1B-4C26-B4A0-46F24089DFEA}" type="par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D5567CF3-DBC2-4569-9D87-AFC061CD7CD0}" type="sib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BD65E9CC-1EE3-45FA-9A5F-D60230767EBD}">
      <dgm:prSet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dirty="0">
            <a:latin typeface="+mn-lt"/>
          </a:endParaRPr>
        </a:p>
      </dgm:t>
    </dgm:pt>
    <dgm:pt modelId="{AE72C902-C9B5-4DE8-BFFF-F2B6999B223B}" type="par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58261173-F572-43C8-9B06-E4EB645BCA5B}" type="sib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2FFB8CB2-4D3E-4528-8F2D-2E870F932E8B}" type="pres">
      <dgm:prSet presAssocID="{5504DF2C-4517-42B5-B8F1-A1A574F87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DEB9D3-AA78-4805-8A75-17322D4C9B5F}" type="pres">
      <dgm:prSet presAssocID="{FB284A89-4B35-493A-9D87-8A6FD6DB2B89}" presName="composite" presStyleCnt="0"/>
      <dgm:spPr/>
    </dgm:pt>
    <dgm:pt modelId="{8E1B84E4-C8B1-4F00-9BE0-44A011C0EA98}" type="pres">
      <dgm:prSet presAssocID="{FB284A89-4B35-493A-9D87-8A6FD6DB2B89}" presName="LShape" presStyleLbl="alignNode1" presStyleIdx="0" presStyleCnt="9"/>
      <dgm:spPr/>
    </dgm:pt>
    <dgm:pt modelId="{61287AA8-230E-4214-92F3-D6D2877A34F4}" type="pres">
      <dgm:prSet presAssocID="{FB284A89-4B35-493A-9D87-8A6FD6DB2B89}" presName="ParentText" presStyleLbl="revTx" presStyleIdx="0" presStyleCnt="5" custScaleX="125342" custLinFactNeighborX="-131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C89-C3A6-493E-8FBC-7B11D7C199CE}" type="pres">
      <dgm:prSet presAssocID="{FB284A89-4B35-493A-9D87-8A6FD6DB2B89}" presName="Triangle" presStyleLbl="alignNode1" presStyleIdx="1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063BAE6-E83B-42EB-9B60-A00562C37D28}" type="pres">
      <dgm:prSet presAssocID="{1B1E6BE3-E724-4127-A7B5-E9440442EFE0}" presName="sibTrans" presStyleCnt="0"/>
      <dgm:spPr/>
    </dgm:pt>
    <dgm:pt modelId="{6C876CC4-0FC3-4E79-AA5D-E75A7912E650}" type="pres">
      <dgm:prSet presAssocID="{1B1E6BE3-E724-4127-A7B5-E9440442EFE0}" presName="space" presStyleCnt="0"/>
      <dgm:spPr/>
    </dgm:pt>
    <dgm:pt modelId="{208D2B7A-A41A-4093-96AE-0F9D55105282}" type="pres">
      <dgm:prSet presAssocID="{97C2E7B8-5AEA-40F3-87D4-E66045653082}" presName="composite" presStyleCnt="0"/>
      <dgm:spPr/>
    </dgm:pt>
    <dgm:pt modelId="{7E101DC6-582B-46E7-B6B7-3365B72A66D9}" type="pres">
      <dgm:prSet presAssocID="{97C2E7B8-5AEA-40F3-87D4-E66045653082}" presName="LShape" presStyleLbl="alignNode1" presStyleIdx="2" presStyleCnt="9"/>
      <dgm:spPr/>
    </dgm:pt>
    <dgm:pt modelId="{59B041BC-0083-4B1E-8528-DD62BFB4ED3E}" type="pres">
      <dgm:prSet presAssocID="{97C2E7B8-5AEA-40F3-87D4-E66045653082}" presName="ParentText" presStyleLbl="revTx" presStyleIdx="1" presStyleCnt="5" custScaleX="123411" custLinFactNeighborX="1234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261F-6443-4087-BE1D-D5054F0FEE51}" type="pres">
      <dgm:prSet presAssocID="{97C2E7B8-5AEA-40F3-87D4-E66045653082}" presName="Triangle" presStyleLbl="alignNode1" presStyleIdx="3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8183CBFD-FF22-4C3A-9A45-E192E315148A}" type="pres">
      <dgm:prSet presAssocID="{4B829E79-CF95-41E2-924B-3ABC8428E6D5}" presName="sibTrans" presStyleCnt="0"/>
      <dgm:spPr/>
    </dgm:pt>
    <dgm:pt modelId="{3C1CFD6A-C65E-497C-82EF-798DD5BA088B}" type="pres">
      <dgm:prSet presAssocID="{4B829E79-CF95-41E2-924B-3ABC8428E6D5}" presName="space" presStyleCnt="0"/>
      <dgm:spPr/>
    </dgm:pt>
    <dgm:pt modelId="{9CD6AF98-2C41-4A66-81B1-BADE86D0C019}" type="pres">
      <dgm:prSet presAssocID="{E42517F9-3E00-40CC-BCD6-1C521E011435}" presName="composite" presStyleCnt="0"/>
      <dgm:spPr/>
    </dgm:pt>
    <dgm:pt modelId="{12CD8539-3F07-4643-9D4D-D52EC891BB50}" type="pres">
      <dgm:prSet presAssocID="{E42517F9-3E00-40CC-BCD6-1C521E011435}" presName="LShape" presStyleLbl="alignNode1" presStyleIdx="4" presStyleCnt="9" custScaleX="110000" custScaleY="110000"/>
      <dgm:spPr/>
    </dgm:pt>
    <dgm:pt modelId="{0924CB4F-5E25-4784-BF11-3D86D744E8FC}" type="pres">
      <dgm:prSet presAssocID="{E42517F9-3E00-40CC-BCD6-1C521E011435}" presName="ParentText" presStyleLbl="revTx" presStyleIdx="2" presStyleCnt="5" custScaleX="128729" custLinFactNeighborX="2510" custLinFactNeighborY="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A23DC-6185-497C-9D8C-0787F9A58FDA}" type="pres">
      <dgm:prSet presAssocID="{E42517F9-3E00-40CC-BCD6-1C521E011435}" presName="Triangle" presStyleLbl="alignNode1" presStyleIdx="5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E3ADAC99-B601-4812-AAF3-289B682A9BDF}" type="pres">
      <dgm:prSet presAssocID="{4EB5A008-6571-4D74-BAAD-62F4433B2DD5}" presName="sibTrans" presStyleCnt="0"/>
      <dgm:spPr/>
    </dgm:pt>
    <dgm:pt modelId="{D51D813B-652B-40AE-BAB8-E6FAC187B7C4}" type="pres">
      <dgm:prSet presAssocID="{4EB5A008-6571-4D74-BAAD-62F4433B2DD5}" presName="space" presStyleCnt="0"/>
      <dgm:spPr/>
    </dgm:pt>
    <dgm:pt modelId="{8291194F-83BA-471A-A1C4-846C0A15A172}" type="pres">
      <dgm:prSet presAssocID="{352D93BE-BADD-415B-9AC8-F43ADBA10178}" presName="composite" presStyleCnt="0"/>
      <dgm:spPr/>
    </dgm:pt>
    <dgm:pt modelId="{4927652E-C41B-4F4E-8BFC-D2BA962C9459}" type="pres">
      <dgm:prSet presAssocID="{352D93BE-BADD-415B-9AC8-F43ADBA10178}" presName="LShape" presStyleLbl="alignNode1" presStyleIdx="6" presStyleCnt="9"/>
      <dgm:spPr/>
    </dgm:pt>
    <dgm:pt modelId="{B1349B21-72D1-469C-8D47-FC94CF8F1F6E}" type="pres">
      <dgm:prSet presAssocID="{352D93BE-BADD-415B-9AC8-F43ADBA10178}" presName="ParentText" presStyleLbl="revTx" presStyleIdx="3" presStyleCnt="5" custScaleX="108123" custLinFactNeighborX="-1356" custLinFactNeighborY="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8C16E-7A12-4179-96C3-DA8ECD321B06}" type="pres">
      <dgm:prSet presAssocID="{352D93BE-BADD-415B-9AC8-F43ADBA10178}" presName="Triangle" presStyleLbl="alignNode1" presStyleIdx="7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BE819B06-18B6-4D5D-94B4-27E3A646BD4B}" type="pres">
      <dgm:prSet presAssocID="{D5567CF3-DBC2-4569-9D87-AFC061CD7CD0}" presName="sibTrans" presStyleCnt="0"/>
      <dgm:spPr/>
    </dgm:pt>
    <dgm:pt modelId="{EE2D3C1C-4341-4D03-8D53-96328080683C}" type="pres">
      <dgm:prSet presAssocID="{D5567CF3-DBC2-4569-9D87-AFC061CD7CD0}" presName="space" presStyleCnt="0"/>
      <dgm:spPr/>
    </dgm:pt>
    <dgm:pt modelId="{C15B9568-AA52-4030-A2E5-79DE3323BDE0}" type="pres">
      <dgm:prSet presAssocID="{BD65E9CC-1EE3-45FA-9A5F-D60230767EBD}" presName="composite" presStyleCnt="0"/>
      <dgm:spPr/>
    </dgm:pt>
    <dgm:pt modelId="{A9ABC4EE-A85A-449F-ABFD-43535677DB0F}" type="pres">
      <dgm:prSet presAssocID="{BD65E9CC-1EE3-45FA-9A5F-D60230767EBD}" presName="LShape" presStyleLbl="alignNode1" presStyleIdx="8" presStyleCnt="9" custLinFactNeighborX="-8350" custLinFactNeighborY="-1698"/>
      <dgm:spPr/>
    </dgm:pt>
    <dgm:pt modelId="{3C4673DB-32D5-45BA-9F3D-074BE20D71E7}" type="pres">
      <dgm:prSet presAssocID="{BD65E9CC-1EE3-45FA-9A5F-D60230767EBD}" presName="ParentText" presStyleLbl="revTx" presStyleIdx="4" presStyleCnt="5" custScaleX="117517" custLinFactNeighborX="-6194" custLinFactNeighborY="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8EB4-0075-4852-94AF-55CA4715B8C8}" type="presOf" srcId="{FB284A89-4B35-493A-9D87-8A6FD6DB2B89}" destId="{61287AA8-230E-4214-92F3-D6D2877A34F4}" srcOrd="0" destOrd="0" presId="urn:microsoft.com/office/officeart/2009/3/layout/StepUpProcess"/>
    <dgm:cxn modelId="{2EC0B08A-3D36-4FE0-B506-8A1B901FF107}" srcId="{5504DF2C-4517-42B5-B8F1-A1A574F876E5}" destId="{E42517F9-3E00-40CC-BCD6-1C521E011435}" srcOrd="2" destOrd="0" parTransId="{014448EB-6D8B-4D80-B797-965ABF24EF50}" sibTransId="{4EB5A008-6571-4D74-BAAD-62F4433B2DD5}"/>
    <dgm:cxn modelId="{B11EEC49-5238-4061-ACA3-609B1260BEB9}" type="presOf" srcId="{BD65E9CC-1EE3-45FA-9A5F-D60230767EBD}" destId="{3C4673DB-32D5-45BA-9F3D-074BE20D71E7}" srcOrd="0" destOrd="0" presId="urn:microsoft.com/office/officeart/2009/3/layout/StepUpProcess"/>
    <dgm:cxn modelId="{7E2A6C45-AD2E-4057-B8AA-E0CA7E4341F5}" srcId="{5504DF2C-4517-42B5-B8F1-A1A574F876E5}" destId="{352D93BE-BADD-415B-9AC8-F43ADBA10178}" srcOrd="3" destOrd="0" parTransId="{E0AB440C-1A1B-4C26-B4A0-46F24089DFEA}" sibTransId="{D5567CF3-DBC2-4569-9D87-AFC061CD7CD0}"/>
    <dgm:cxn modelId="{E075EEBB-3DB5-4E97-8B30-650CA8FAA275}" type="presOf" srcId="{5504DF2C-4517-42B5-B8F1-A1A574F876E5}" destId="{2FFB8CB2-4D3E-4528-8F2D-2E870F932E8B}" srcOrd="0" destOrd="0" presId="urn:microsoft.com/office/officeart/2009/3/layout/StepUpProcess"/>
    <dgm:cxn modelId="{5023E58C-D115-4928-B3FC-49DC76990BC1}" srcId="{5504DF2C-4517-42B5-B8F1-A1A574F876E5}" destId="{FB284A89-4B35-493A-9D87-8A6FD6DB2B89}" srcOrd="0" destOrd="0" parTransId="{FA7D1B41-C020-490F-B2F2-38A112549F53}" sibTransId="{1B1E6BE3-E724-4127-A7B5-E9440442EFE0}"/>
    <dgm:cxn modelId="{8F9466F8-2FE6-4BC4-80D3-F901CF577B1A}" type="presOf" srcId="{97C2E7B8-5AEA-40F3-87D4-E66045653082}" destId="{59B041BC-0083-4B1E-8528-DD62BFB4ED3E}" srcOrd="0" destOrd="0" presId="urn:microsoft.com/office/officeart/2009/3/layout/StepUpProcess"/>
    <dgm:cxn modelId="{BEA68A35-6CA7-4ED9-A3B1-AEE3FEEF8872}" type="presOf" srcId="{E42517F9-3E00-40CC-BCD6-1C521E011435}" destId="{0924CB4F-5E25-4784-BF11-3D86D744E8FC}" srcOrd="0" destOrd="0" presId="urn:microsoft.com/office/officeart/2009/3/layout/StepUpProcess"/>
    <dgm:cxn modelId="{6F228822-BB69-436A-BF06-9054BBEB5236}" srcId="{5504DF2C-4517-42B5-B8F1-A1A574F876E5}" destId="{97C2E7B8-5AEA-40F3-87D4-E66045653082}" srcOrd="1" destOrd="0" parTransId="{DC5C1DBB-EFA1-42C3-9BC7-46603EE45C3C}" sibTransId="{4B829E79-CF95-41E2-924B-3ABC8428E6D5}"/>
    <dgm:cxn modelId="{658BE79F-BB95-4063-A06F-B0397163F370}" type="presOf" srcId="{352D93BE-BADD-415B-9AC8-F43ADBA10178}" destId="{B1349B21-72D1-469C-8D47-FC94CF8F1F6E}" srcOrd="0" destOrd="0" presId="urn:microsoft.com/office/officeart/2009/3/layout/StepUpProcess"/>
    <dgm:cxn modelId="{9AB017C1-6B8A-4DEF-B998-26F82B2203AF}" srcId="{5504DF2C-4517-42B5-B8F1-A1A574F876E5}" destId="{BD65E9CC-1EE3-45FA-9A5F-D60230767EBD}" srcOrd="4" destOrd="0" parTransId="{AE72C902-C9B5-4DE8-BFFF-F2B6999B223B}" sibTransId="{58261173-F572-43C8-9B06-E4EB645BCA5B}"/>
    <dgm:cxn modelId="{0DADFD25-A3E3-468D-9134-8F34EFA8D6CD}" type="presParOf" srcId="{2FFB8CB2-4D3E-4528-8F2D-2E870F932E8B}" destId="{3FDEB9D3-AA78-4805-8A75-17322D4C9B5F}" srcOrd="0" destOrd="0" presId="urn:microsoft.com/office/officeart/2009/3/layout/StepUpProcess"/>
    <dgm:cxn modelId="{FC03DB7E-7CB9-47F4-81AD-0DE99B03C815}" type="presParOf" srcId="{3FDEB9D3-AA78-4805-8A75-17322D4C9B5F}" destId="{8E1B84E4-C8B1-4F00-9BE0-44A011C0EA98}" srcOrd="0" destOrd="0" presId="urn:microsoft.com/office/officeart/2009/3/layout/StepUpProcess"/>
    <dgm:cxn modelId="{C0002286-6F98-4A84-B04B-EBD47EDA1731}" type="presParOf" srcId="{3FDEB9D3-AA78-4805-8A75-17322D4C9B5F}" destId="{61287AA8-230E-4214-92F3-D6D2877A34F4}" srcOrd="1" destOrd="0" presId="urn:microsoft.com/office/officeart/2009/3/layout/StepUpProcess"/>
    <dgm:cxn modelId="{56A3707F-2DEC-4289-8A71-5A50F102F775}" type="presParOf" srcId="{3FDEB9D3-AA78-4805-8A75-17322D4C9B5F}" destId="{3E4BFC89-C3A6-493E-8FBC-7B11D7C199CE}" srcOrd="2" destOrd="0" presId="urn:microsoft.com/office/officeart/2009/3/layout/StepUpProcess"/>
    <dgm:cxn modelId="{03380CCF-E813-4E2C-9FC5-E9E89D837419}" type="presParOf" srcId="{2FFB8CB2-4D3E-4528-8F2D-2E870F932E8B}" destId="{A063BAE6-E83B-42EB-9B60-A00562C37D28}" srcOrd="1" destOrd="0" presId="urn:microsoft.com/office/officeart/2009/3/layout/StepUpProcess"/>
    <dgm:cxn modelId="{DCF7D813-5421-4D1E-AAC2-AE6BDBD237BC}" type="presParOf" srcId="{A063BAE6-E83B-42EB-9B60-A00562C37D28}" destId="{6C876CC4-0FC3-4E79-AA5D-E75A7912E650}" srcOrd="0" destOrd="0" presId="urn:microsoft.com/office/officeart/2009/3/layout/StepUpProcess"/>
    <dgm:cxn modelId="{0A1FD252-A9B6-4B8E-9EC0-11081A0F481F}" type="presParOf" srcId="{2FFB8CB2-4D3E-4528-8F2D-2E870F932E8B}" destId="{208D2B7A-A41A-4093-96AE-0F9D55105282}" srcOrd="2" destOrd="0" presId="urn:microsoft.com/office/officeart/2009/3/layout/StepUpProcess"/>
    <dgm:cxn modelId="{99E7BDB9-C2B4-4365-A3E8-34A38C910DF5}" type="presParOf" srcId="{208D2B7A-A41A-4093-96AE-0F9D55105282}" destId="{7E101DC6-582B-46E7-B6B7-3365B72A66D9}" srcOrd="0" destOrd="0" presId="urn:microsoft.com/office/officeart/2009/3/layout/StepUpProcess"/>
    <dgm:cxn modelId="{638C2865-E691-490D-9883-DDB0CD51CC11}" type="presParOf" srcId="{208D2B7A-A41A-4093-96AE-0F9D55105282}" destId="{59B041BC-0083-4B1E-8528-DD62BFB4ED3E}" srcOrd="1" destOrd="0" presId="urn:microsoft.com/office/officeart/2009/3/layout/StepUpProcess"/>
    <dgm:cxn modelId="{CF963AE9-6370-49D1-ABD3-2434B1F7BC5A}" type="presParOf" srcId="{208D2B7A-A41A-4093-96AE-0F9D55105282}" destId="{82A4261F-6443-4087-BE1D-D5054F0FEE51}" srcOrd="2" destOrd="0" presId="urn:microsoft.com/office/officeart/2009/3/layout/StepUpProcess"/>
    <dgm:cxn modelId="{3D7E01FB-D0DB-4E05-BFF3-D5E7BA81463D}" type="presParOf" srcId="{2FFB8CB2-4D3E-4528-8F2D-2E870F932E8B}" destId="{8183CBFD-FF22-4C3A-9A45-E192E315148A}" srcOrd="3" destOrd="0" presId="urn:microsoft.com/office/officeart/2009/3/layout/StepUpProcess"/>
    <dgm:cxn modelId="{D7DF8A1A-8C2D-47E6-BE1D-D059E262B194}" type="presParOf" srcId="{8183CBFD-FF22-4C3A-9A45-E192E315148A}" destId="{3C1CFD6A-C65E-497C-82EF-798DD5BA088B}" srcOrd="0" destOrd="0" presId="urn:microsoft.com/office/officeart/2009/3/layout/StepUpProcess"/>
    <dgm:cxn modelId="{527381F3-565C-4326-BA43-7D527031B5EE}" type="presParOf" srcId="{2FFB8CB2-4D3E-4528-8F2D-2E870F932E8B}" destId="{9CD6AF98-2C41-4A66-81B1-BADE86D0C019}" srcOrd="4" destOrd="0" presId="urn:microsoft.com/office/officeart/2009/3/layout/StepUpProcess"/>
    <dgm:cxn modelId="{31DF0169-2368-48A9-B839-55D3F6A19DFB}" type="presParOf" srcId="{9CD6AF98-2C41-4A66-81B1-BADE86D0C019}" destId="{12CD8539-3F07-4643-9D4D-D52EC891BB50}" srcOrd="0" destOrd="0" presId="urn:microsoft.com/office/officeart/2009/3/layout/StepUpProcess"/>
    <dgm:cxn modelId="{52DDA2A6-169D-4B28-ACF8-CD209E193B61}" type="presParOf" srcId="{9CD6AF98-2C41-4A66-81B1-BADE86D0C019}" destId="{0924CB4F-5E25-4784-BF11-3D86D744E8FC}" srcOrd="1" destOrd="0" presId="urn:microsoft.com/office/officeart/2009/3/layout/StepUpProcess"/>
    <dgm:cxn modelId="{4CAF8D95-91DA-478B-A68E-9C9582B02061}" type="presParOf" srcId="{9CD6AF98-2C41-4A66-81B1-BADE86D0C019}" destId="{758A23DC-6185-497C-9D8C-0787F9A58FDA}" srcOrd="2" destOrd="0" presId="urn:microsoft.com/office/officeart/2009/3/layout/StepUpProcess"/>
    <dgm:cxn modelId="{415A0D40-5D3D-469A-9AEE-5426FC5DE766}" type="presParOf" srcId="{2FFB8CB2-4D3E-4528-8F2D-2E870F932E8B}" destId="{E3ADAC99-B601-4812-AAF3-289B682A9BDF}" srcOrd="5" destOrd="0" presId="urn:microsoft.com/office/officeart/2009/3/layout/StepUpProcess"/>
    <dgm:cxn modelId="{DA05C9A9-D4D2-4105-9850-E395EE3B3967}" type="presParOf" srcId="{E3ADAC99-B601-4812-AAF3-289B682A9BDF}" destId="{D51D813B-652B-40AE-BAB8-E6FAC187B7C4}" srcOrd="0" destOrd="0" presId="urn:microsoft.com/office/officeart/2009/3/layout/StepUpProcess"/>
    <dgm:cxn modelId="{2FB6B679-1474-4021-A50E-0C0E29AA2CAD}" type="presParOf" srcId="{2FFB8CB2-4D3E-4528-8F2D-2E870F932E8B}" destId="{8291194F-83BA-471A-A1C4-846C0A15A172}" srcOrd="6" destOrd="0" presId="urn:microsoft.com/office/officeart/2009/3/layout/StepUpProcess"/>
    <dgm:cxn modelId="{BA32E843-C650-4522-9249-1E9D7F6E3909}" type="presParOf" srcId="{8291194F-83BA-471A-A1C4-846C0A15A172}" destId="{4927652E-C41B-4F4E-8BFC-D2BA962C9459}" srcOrd="0" destOrd="0" presId="urn:microsoft.com/office/officeart/2009/3/layout/StepUpProcess"/>
    <dgm:cxn modelId="{A29A39BF-1323-4C92-B55B-AFCD7FD110C6}" type="presParOf" srcId="{8291194F-83BA-471A-A1C4-846C0A15A172}" destId="{B1349B21-72D1-469C-8D47-FC94CF8F1F6E}" srcOrd="1" destOrd="0" presId="urn:microsoft.com/office/officeart/2009/3/layout/StepUpProcess"/>
    <dgm:cxn modelId="{8F6EE9D5-0B24-4CCF-A446-49B7C30D7540}" type="presParOf" srcId="{8291194F-83BA-471A-A1C4-846C0A15A172}" destId="{F4E8C16E-7A12-4179-96C3-DA8ECD321B06}" srcOrd="2" destOrd="0" presId="urn:microsoft.com/office/officeart/2009/3/layout/StepUpProcess"/>
    <dgm:cxn modelId="{9E2752A9-F1E4-4E5D-BAAE-33E2D3E8FF8D}" type="presParOf" srcId="{2FFB8CB2-4D3E-4528-8F2D-2E870F932E8B}" destId="{BE819B06-18B6-4D5D-94B4-27E3A646BD4B}" srcOrd="7" destOrd="0" presId="urn:microsoft.com/office/officeart/2009/3/layout/StepUpProcess"/>
    <dgm:cxn modelId="{B8A9ABCC-AD08-4083-9FFE-49B4394300BD}" type="presParOf" srcId="{BE819B06-18B6-4D5D-94B4-27E3A646BD4B}" destId="{EE2D3C1C-4341-4D03-8D53-96328080683C}" srcOrd="0" destOrd="0" presId="urn:microsoft.com/office/officeart/2009/3/layout/StepUpProcess"/>
    <dgm:cxn modelId="{1B27DB9F-6073-4FE7-8F24-6638C2CFC2AB}" type="presParOf" srcId="{2FFB8CB2-4D3E-4528-8F2D-2E870F932E8B}" destId="{C15B9568-AA52-4030-A2E5-79DE3323BDE0}" srcOrd="8" destOrd="0" presId="urn:microsoft.com/office/officeart/2009/3/layout/StepUpProcess"/>
    <dgm:cxn modelId="{54F33A62-EA3A-435E-B7B2-8D1FDF838926}" type="presParOf" srcId="{C15B9568-AA52-4030-A2E5-79DE3323BDE0}" destId="{A9ABC4EE-A85A-449F-ABFD-43535677DB0F}" srcOrd="0" destOrd="0" presId="urn:microsoft.com/office/officeart/2009/3/layout/StepUpProcess"/>
    <dgm:cxn modelId="{582AE100-3681-4093-987E-670EDF1C28AF}" type="presParOf" srcId="{C15B9568-AA52-4030-A2E5-79DE3323BDE0}" destId="{3C4673DB-32D5-45BA-9F3D-074BE20D71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B84E4-C8B1-4F00-9BE0-44A011C0EA98}">
      <dsp:nvSpPr>
        <dsp:cNvPr id="0" name=""/>
        <dsp:cNvSpPr/>
      </dsp:nvSpPr>
      <dsp:spPr>
        <a:xfrm rot="5400000">
          <a:off x="417146" y="2703030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87AA8-230E-4214-92F3-D6D2877A34F4}">
      <dsp:nvSpPr>
        <dsp:cNvPr id="0" name=""/>
        <dsp:cNvSpPr/>
      </dsp:nvSpPr>
      <dsp:spPr>
        <a:xfrm>
          <a:off x="0" y="3244717"/>
          <a:ext cx="219186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Реєстрація на ЗНО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на сайті </a:t>
          </a:r>
          <a:r>
            <a:rPr lang="en-US" sz="1600" u="sng" kern="1200" dirty="0" smtClean="0">
              <a:latin typeface="+mn-lt"/>
            </a:rPr>
            <a:t>testportal.gov.ua</a:t>
          </a:r>
          <a:r>
            <a:rPr lang="uk-UA" sz="1600" kern="1200" dirty="0" smtClean="0">
              <a:latin typeface="+mn-lt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</dsp:txBody>
      <dsp:txXfrm>
        <a:off x="0" y="3244717"/>
        <a:ext cx="2191862" cy="1532842"/>
      </dsp:txXfrm>
    </dsp:sp>
    <dsp:sp modelId="{3E4BFC89-C3A6-493E-8FBC-7B11D7C199CE}">
      <dsp:nvSpPr>
        <dsp:cNvPr id="0" name=""/>
        <dsp:cNvSpPr/>
      </dsp:nvSpPr>
      <dsp:spPr>
        <a:xfrm>
          <a:off x="1641597" y="2560429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1DC6-582B-46E7-B6B7-3365B72A66D9}">
      <dsp:nvSpPr>
        <dsp:cNvPr id="0" name=""/>
        <dsp:cNvSpPr/>
      </dsp:nvSpPr>
      <dsp:spPr>
        <a:xfrm rot="5400000">
          <a:off x="2792032" y="2173298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41BC-0083-4B1E-8528-DD62BFB4ED3E}">
      <dsp:nvSpPr>
        <dsp:cNvPr id="0" name=""/>
        <dsp:cNvSpPr/>
      </dsp:nvSpPr>
      <dsp:spPr>
        <a:xfrm>
          <a:off x="2414606" y="2777648"/>
          <a:ext cx="2158094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kern="120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Внесення змін до реєстраційних даних (перереєстрація)</a:t>
          </a:r>
          <a:endParaRPr lang="ru-RU" sz="1600" kern="1200" dirty="0">
            <a:latin typeface="+mn-lt"/>
          </a:endParaRPr>
        </a:p>
      </dsp:txBody>
      <dsp:txXfrm>
        <a:off x="2414606" y="2777648"/>
        <a:ext cx="2158094" cy="1532842"/>
      </dsp:txXfrm>
    </dsp:sp>
    <dsp:sp modelId="{82A4261F-6443-4087-BE1D-D5054F0FEE51}">
      <dsp:nvSpPr>
        <dsp:cNvPr id="0" name=""/>
        <dsp:cNvSpPr/>
      </dsp:nvSpPr>
      <dsp:spPr>
        <a:xfrm>
          <a:off x="4016483" y="2030696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8539-3F07-4643-9D4D-D52EC891BB50}">
      <dsp:nvSpPr>
        <dsp:cNvPr id="0" name=""/>
        <dsp:cNvSpPr/>
      </dsp:nvSpPr>
      <dsp:spPr>
        <a:xfrm rot="5400000">
          <a:off x="5209897" y="1546717"/>
          <a:ext cx="1280464" cy="213066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CB4F-5E25-4784-BF11-3D86D744E8FC}">
      <dsp:nvSpPr>
        <dsp:cNvPr id="0" name=""/>
        <dsp:cNvSpPr/>
      </dsp:nvSpPr>
      <dsp:spPr>
        <a:xfrm>
          <a:off x="4866489" y="2280028"/>
          <a:ext cx="2251090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kern="1200" dirty="0">
            <a:latin typeface="+mn-lt"/>
          </a:endParaRPr>
        </a:p>
      </dsp:txBody>
      <dsp:txXfrm>
        <a:off x="4866489" y="2280028"/>
        <a:ext cx="2251090" cy="1532842"/>
      </dsp:txXfrm>
    </dsp:sp>
    <dsp:sp modelId="{758A23DC-6185-497C-9D8C-0787F9A58FDA}">
      <dsp:nvSpPr>
        <dsp:cNvPr id="0" name=""/>
        <dsp:cNvSpPr/>
      </dsp:nvSpPr>
      <dsp:spPr>
        <a:xfrm>
          <a:off x="6492550" y="1500964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652E-C41B-4F4E-8BFC-D2BA962C9459}">
      <dsp:nvSpPr>
        <dsp:cNvPr id="0" name=""/>
        <dsp:cNvSpPr/>
      </dsp:nvSpPr>
      <dsp:spPr>
        <a:xfrm rot="5400000">
          <a:off x="7563021" y="1113833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9B21-72D1-469C-8D47-FC94CF8F1F6E}">
      <dsp:nvSpPr>
        <dsp:cNvPr id="0" name=""/>
        <dsp:cNvSpPr/>
      </dsp:nvSpPr>
      <dsp:spPr>
        <a:xfrm>
          <a:off x="7273974" y="1717478"/>
          <a:ext cx="189075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Проведення основної сесії ЗНО</a:t>
          </a:r>
          <a:endParaRPr lang="ru-RU" sz="1600" kern="1200" dirty="0">
            <a:latin typeface="+mn-lt"/>
          </a:endParaRPr>
        </a:p>
      </dsp:txBody>
      <dsp:txXfrm>
        <a:off x="7273974" y="1717478"/>
        <a:ext cx="1890752" cy="1532842"/>
      </dsp:txXfrm>
    </dsp:sp>
    <dsp:sp modelId="{F4E8C16E-7A12-4179-96C3-DA8ECD321B06}">
      <dsp:nvSpPr>
        <dsp:cNvPr id="0" name=""/>
        <dsp:cNvSpPr/>
      </dsp:nvSpPr>
      <dsp:spPr>
        <a:xfrm>
          <a:off x="8787471" y="971231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C4EE-A85A-449F-ABFD-43535677DB0F}">
      <dsp:nvSpPr>
        <dsp:cNvPr id="0" name=""/>
        <dsp:cNvSpPr/>
      </dsp:nvSpPr>
      <dsp:spPr>
        <a:xfrm rot="5400000">
          <a:off x="9793054" y="564335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73DB-32D5-45BA-9F3D-074BE20D71E7}">
      <dsp:nvSpPr>
        <dsp:cNvPr id="0" name=""/>
        <dsp:cNvSpPr/>
      </dsp:nvSpPr>
      <dsp:spPr>
        <a:xfrm>
          <a:off x="9499005" y="1171926"/>
          <a:ext cx="2055026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kern="12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kern="1200" dirty="0">
            <a:latin typeface="+mn-lt"/>
          </a:endParaRPr>
        </a:p>
      </dsp:txBody>
      <dsp:txXfrm>
        <a:off x="9499005" y="1171926"/>
        <a:ext cx="2055026" cy="153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914845-2D1E-4CB6-8278-47D60355C737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C3AD7E-DF98-4B66-AC8E-2C4C2D903F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6A568-2372-46BD-9AB7-B92522E4A4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49544-5718-401E-BA8F-FEC835D4FD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630B3-4D8B-4701-AB41-62C9B76D2D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13F8-1991-43E8-9EBE-F90E12BBBC85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129B-9625-4064-A12E-EE36D2AC998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26F5-F61E-4865-BCEC-FD47A8FF104A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766B-E66B-4708-B8A0-3218E80A86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E155-D7DB-48E0-93D2-A1CAF0AA672A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1656-C92E-466A-A662-A9679BFAB8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2A04-E421-4B35-8448-B1719A304954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2AFA-EF59-4137-9D33-DAB789AAD41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216B-D87E-483A-B0CB-07E1AF9AAAA1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6BC0A-190E-4F3E-A50C-6EE38E4244A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6C9C-040D-40E2-88B8-55B8110EE6DE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964E-0DDE-47B4-8EB8-F14CE7F0C22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5149-2174-4234-8C43-F67288604151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8312-2A64-4957-A5FD-ADCFEBCED17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FA0E-8BF7-4BED-9261-4FA0AE3C5766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0995-9CDE-45A7-88A3-3848AB9E5D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4B3B-6A3E-450E-A92B-6BCA75C57759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1D84-E2F2-4B0B-B7CB-6EBE259E09B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421A-979A-4B20-9568-364A15C5FBA0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E3E9-6466-4329-8008-1984A236FE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6572-BA7F-4585-BA56-C201F63C21D0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391B-2A7A-4606-B77A-0BA6CFA68B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EA476-C32B-4F6F-8882-EB830C4660D9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BE2FE-58A7-4F9C-9726-6155D00E015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1109663" y="2947988"/>
            <a:ext cx="10515600" cy="1325562"/>
          </a:xfrm>
        </p:spPr>
        <p:txBody>
          <a:bodyPr/>
          <a:lstStyle/>
          <a:p>
            <a:pPr algn="ctr" eaLnBrk="1" hangingPunct="1"/>
            <a:r>
              <a:rPr lang="uk-UA" sz="6500" b="1" smtClean="0">
                <a:solidFill>
                  <a:srgbClr val="FF0066"/>
                </a:solidFill>
                <a:latin typeface="Calibri" pitchFamily="34" charset="0"/>
              </a:rPr>
              <a:t>Реєстрація на ЗНО-2018</a:t>
            </a:r>
            <a:r>
              <a:rPr lang="en-US" sz="6500" b="1" smtClean="0">
                <a:solidFill>
                  <a:srgbClr val="FF0066"/>
                </a:solidFill>
                <a:latin typeface="Calibri" pitchFamily="34" charset="0"/>
              </a:rPr>
              <a:t/>
            </a:r>
            <a:br>
              <a:rPr lang="en-US" sz="6500" b="1" smtClean="0">
                <a:solidFill>
                  <a:srgbClr val="FF0066"/>
                </a:solidFill>
                <a:latin typeface="Calibri" pitchFamily="34" charset="0"/>
              </a:rPr>
            </a:br>
            <a:endParaRPr lang="ru-RU" sz="6500" b="1" smtClean="0">
              <a:solidFill>
                <a:srgbClr val="FF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2355850" y="257175"/>
            <a:ext cx="786447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66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66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667" t="5788" r="23259" b="46451"/>
          <a:stretch/>
        </p:blipFill>
        <p:spPr>
          <a:xfrm>
            <a:off x="249238" y="1979613"/>
            <a:ext cx="5740400" cy="32512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Англійська мова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3"/>
          <a:srcRect l="22948" t="6441" r="20635" b="387"/>
          <a:stretch/>
        </p:blipFill>
        <p:spPr>
          <a:xfrm>
            <a:off x="6489700" y="3170238"/>
            <a:ext cx="5503863" cy="348932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32584" y="3605112"/>
            <a:ext cx="4154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+mn-cs"/>
              </a:rPr>
              <a:t>!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400800" y="1849438"/>
            <a:ext cx="6157913" cy="1671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uk-UA" sz="2000" b="1" dirty="0" smtClean="0">
                <a:latin typeface="+mn-lt"/>
              </a:rPr>
              <a:t>Сайт Українського центру оцінювання якості освіти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http://</a:t>
            </a:r>
            <a:r>
              <a:rPr lang="en-US" b="1" dirty="0" smtClean="0">
                <a:latin typeface="+mn-lt"/>
              </a:rPr>
              <a:t>testportal.gov.ua</a:t>
            </a:r>
            <a:endParaRPr lang="ru-RU" b="1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1600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1600" dirty="0" smtClean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536648">
            <a:off x="-104530" y="550730"/>
            <a:ext cx="313824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all" dirty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2249488" y="63500"/>
            <a:ext cx="786447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 descr="01.english2017-1.pdf - Adobe Acrobat Reader DC"/>
          <p:cNvPicPr>
            <a:picLocks noChangeAspect="1"/>
          </p:cNvPicPr>
          <p:nvPr/>
        </p:nvPicPr>
        <p:blipFill rotWithShape="1">
          <a:blip r:embed="rId2"/>
          <a:srcRect l="12395" t="19410" r="24463" b="39790"/>
          <a:stretch/>
        </p:blipFill>
        <p:spPr>
          <a:xfrm>
            <a:off x="158750" y="2085975"/>
            <a:ext cx="5880100" cy="24384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 descr="01.english2017-1.pdf - Adobe Acrobat Reader DC"/>
          <p:cNvPicPr>
            <a:picLocks noChangeAspect="1"/>
          </p:cNvPicPr>
          <p:nvPr/>
        </p:nvPicPr>
        <p:blipFill rotWithShape="1">
          <a:blip r:embed="rId3"/>
          <a:srcRect l="9291" t="34557" r="20970" b="1209"/>
          <a:stretch/>
        </p:blipFill>
        <p:spPr>
          <a:xfrm>
            <a:off x="5467350" y="3502025"/>
            <a:ext cx="6678613" cy="335597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5964238" y="1939925"/>
            <a:ext cx="60007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alibri" pitchFamily="34" charset="0"/>
              </a:rPr>
              <a:t>Особлива увага до програми з іноземних мов </a:t>
            </a:r>
          </a:p>
          <a:p>
            <a:pPr algn="ctr"/>
            <a:endParaRPr lang="uk-UA" b="1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102859" y="841505"/>
            <a:ext cx="313824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all" dirty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25638" y="315913"/>
            <a:ext cx="9747250" cy="132556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з іноземних мов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(англійської, іспанської, німецької, французької)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28674" name="Группа 4"/>
          <p:cNvGrpSpPr>
            <a:grpSpLocks/>
          </p:cNvGrpSpPr>
          <p:nvPr/>
        </p:nvGrpSpPr>
        <p:grpSpPr bwMode="auto">
          <a:xfrm>
            <a:off x="127000" y="1058863"/>
            <a:ext cx="11607800" cy="4718050"/>
            <a:chOff x="301752" y="612646"/>
            <a:chExt cx="11195304" cy="4718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752" y="1500106"/>
              <a:ext cx="2230793" cy="283384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6871" y="1728719"/>
              <a:ext cx="2109837" cy="21781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Складові частини тесту: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9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uk-UA" sz="20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Читання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uk-UA" sz="20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Використання мови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uk-UA" sz="20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Письмо</a:t>
              </a:r>
              <a:endParaRPr lang="uk-UA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15796" y="1500106"/>
              <a:ext cx="1993475" cy="283384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628" y="1500106"/>
              <a:ext cx="1800558" cy="2775101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Дворівневі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предметні тести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14035" y="612646"/>
              <a:ext cx="1855677" cy="1646326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683" name="Прямоугольник 10"/>
            <p:cNvSpPr>
              <a:spLocks noChangeArrowheads="1"/>
            </p:cNvSpPr>
            <p:nvPr/>
          </p:nvSpPr>
          <p:spPr bwMode="auto">
            <a:xfrm>
              <a:off x="2847949" y="2198645"/>
              <a:ext cx="1874050" cy="125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uk-UA" sz="2000" b="1">
                  <a:latin typeface="Calibri" pitchFamily="34" charset="0"/>
                </a:rPr>
                <a:t>Аудіювання </a:t>
              </a:r>
              <a:r>
                <a:rPr lang="uk-UA">
                  <a:latin typeface="Calibri" pitchFamily="34" charset="0"/>
                </a:rPr>
                <a:t> (розуміння мови на слух)</a:t>
              </a:r>
              <a:endParaRPr lang="ru-RU" sz="1300">
                <a:latin typeface="Calibri" pitchFamily="34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2"/>
            <a:srcRect l="26648" t="45338" r="61403" b="32806"/>
            <a:stretch/>
          </p:blipFill>
          <p:spPr bwMode="auto">
            <a:xfrm>
              <a:off x="3434355" y="3343294"/>
              <a:ext cx="716548" cy="7572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641379" y="612646"/>
              <a:ext cx="1855677" cy="1646326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41379" y="3684625"/>
              <a:ext cx="1855677" cy="1646327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14035" y="3684625"/>
              <a:ext cx="1855677" cy="1646327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688" name="Прямоугольник 15"/>
            <p:cNvSpPr>
              <a:spLocks noChangeArrowheads="1"/>
            </p:cNvSpPr>
            <p:nvPr/>
          </p:nvSpPr>
          <p:spPr bwMode="auto">
            <a:xfrm>
              <a:off x="7277382" y="1314359"/>
              <a:ext cx="1318265" cy="366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/>
                <a:t>Рівень В1 </a:t>
              </a:r>
            </a:p>
          </p:txBody>
        </p:sp>
        <p:sp>
          <p:nvSpPr>
            <p:cNvPr id="28689" name="Прямоугольник 16"/>
            <p:cNvSpPr>
              <a:spLocks noChangeArrowheads="1"/>
            </p:cNvSpPr>
            <p:nvPr/>
          </p:nvSpPr>
          <p:spPr bwMode="auto">
            <a:xfrm>
              <a:off x="7375371" y="4333948"/>
              <a:ext cx="1257022" cy="366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/>
                <a:t>Рівень В2</a:t>
              </a:r>
            </a:p>
          </p:txBody>
        </p:sp>
        <p:sp>
          <p:nvSpPr>
            <p:cNvPr id="28690" name="Прямоугольник 17"/>
            <p:cNvSpPr>
              <a:spLocks noChangeArrowheads="1"/>
            </p:cNvSpPr>
            <p:nvPr/>
          </p:nvSpPr>
          <p:spPr bwMode="auto">
            <a:xfrm>
              <a:off x="9759273" y="699963"/>
              <a:ext cx="1618358" cy="158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400"/>
                <a:t>для випускників, які вивчали іноземну мову </a:t>
              </a:r>
            </a:p>
            <a:p>
              <a:pPr algn="ctr"/>
              <a:r>
                <a:rPr lang="uk-UA" sz="1400" b="1"/>
                <a:t>на рівні стандарту або академічному рівні</a:t>
              </a:r>
            </a:p>
          </p:txBody>
        </p:sp>
        <p:sp>
          <p:nvSpPr>
            <p:cNvPr id="28691" name="Прямоугольник 18"/>
            <p:cNvSpPr>
              <a:spLocks noChangeArrowheads="1"/>
            </p:cNvSpPr>
            <p:nvPr/>
          </p:nvSpPr>
          <p:spPr bwMode="auto">
            <a:xfrm>
              <a:off x="9759273" y="3949752"/>
              <a:ext cx="1618358" cy="1127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/>
                <a:t>для випускників, які вивчали іноземну мову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/>
                <a:t>на профільному рівні</a:t>
              </a:r>
            </a:p>
          </p:txBody>
        </p:sp>
        <p:cxnSp>
          <p:nvCxnSpPr>
            <p:cNvPr id="20" name="Прямая соединительная линия 19"/>
            <p:cNvCxnSpPr>
              <a:stCxn id="6" idx="3"/>
              <a:endCxn id="8" idx="1"/>
            </p:cNvCxnSpPr>
            <p:nvPr/>
          </p:nvCxnSpPr>
          <p:spPr>
            <a:xfrm>
              <a:off x="2532545" y="2916233"/>
              <a:ext cx="283251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0" idx="2"/>
            </p:cNvCxnSpPr>
            <p:nvPr/>
          </p:nvCxnSpPr>
          <p:spPr>
            <a:xfrm flipV="1">
              <a:off x="6775185" y="2258972"/>
              <a:ext cx="1166688" cy="657261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5" idx="0"/>
            </p:cNvCxnSpPr>
            <p:nvPr/>
          </p:nvCxnSpPr>
          <p:spPr>
            <a:xfrm>
              <a:off x="6775185" y="2916233"/>
              <a:ext cx="1166688" cy="768392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3"/>
              <a:endCxn id="13" idx="1"/>
            </p:cNvCxnSpPr>
            <p:nvPr/>
          </p:nvCxnSpPr>
          <p:spPr>
            <a:xfrm>
              <a:off x="8869712" y="1435016"/>
              <a:ext cx="771668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5" idx="3"/>
              <a:endCxn id="14" idx="1"/>
            </p:cNvCxnSpPr>
            <p:nvPr/>
          </p:nvCxnSpPr>
          <p:spPr>
            <a:xfrm>
              <a:off x="8869712" y="4508582"/>
              <a:ext cx="771668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5" name="Заголовок 4"/>
          <p:cNvSpPr txBox="1">
            <a:spLocks/>
          </p:cNvSpPr>
          <p:nvPr/>
        </p:nvSpPr>
        <p:spPr bwMode="auto">
          <a:xfrm>
            <a:off x="428625" y="5770563"/>
            <a:ext cx="11234738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600" b="1" u="sng">
                <a:solidFill>
                  <a:srgbClr val="FF0066"/>
                </a:solidFill>
                <a:latin typeface="Calibri" pitchFamily="34" charset="0"/>
              </a:rPr>
              <a:t>Увага!</a:t>
            </a:r>
            <a:r>
              <a:rPr lang="uk-UA" sz="1600" b="1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uk-UA" sz="1600" b="1">
                <a:latin typeface="Calibri" pitchFamily="34" charset="0"/>
              </a:rPr>
              <a:t>В</a:t>
            </a:r>
            <a:r>
              <a:rPr lang="uk-UA" sz="1600">
                <a:latin typeface="Calibri" pitchFamily="34" charset="0"/>
              </a:rPr>
              <a:t>ипускники старшої школи ЗНЗ 2018 року, які </a:t>
            </a:r>
            <a:r>
              <a:rPr lang="uk-UA" sz="1600" b="1">
                <a:solidFill>
                  <a:srgbClr val="FF0066"/>
                </a:solidFill>
                <a:latin typeface="Calibri" pitchFamily="34" charset="0"/>
              </a:rPr>
              <a:t>бажають </a:t>
            </a:r>
            <a:r>
              <a:rPr lang="uk-UA" sz="1600">
                <a:latin typeface="Calibri" pitchFamily="34" charset="0"/>
              </a:rPr>
              <a:t>зарахувати результат ЗНО як оцінку ДПА та вивчали іноземну мову </a:t>
            </a:r>
            <a:r>
              <a:rPr lang="uk-UA" sz="1600" b="1">
                <a:solidFill>
                  <a:srgbClr val="FF0066"/>
                </a:solidFill>
                <a:latin typeface="Calibri" pitchFamily="34" charset="0"/>
              </a:rPr>
              <a:t>на рівні стандарту або академічному, </a:t>
            </a:r>
            <a:r>
              <a:rPr lang="uk-UA" sz="1600" b="1">
                <a:latin typeface="Calibri" pitchFamily="34" charset="0"/>
              </a:rPr>
              <a:t> </a:t>
            </a:r>
            <a:r>
              <a:rPr lang="uk-UA" sz="1600">
                <a:latin typeface="Calibri" pitchFamily="34" charset="0"/>
              </a:rPr>
              <a:t>мають при реєстрації зазначити рівень складності завдання “стандарт” та складатимуть тест рівня </a:t>
            </a:r>
            <a:r>
              <a:rPr lang="uk-UA" sz="1600" b="1">
                <a:solidFill>
                  <a:srgbClr val="FF0066"/>
                </a:solidFill>
                <a:latin typeface="Calibri" pitchFamily="34" charset="0"/>
              </a:rPr>
              <a:t>В1 </a:t>
            </a:r>
            <a:r>
              <a:rPr lang="uk-UA" sz="1600" b="1">
                <a:latin typeface="Calibri" pitchFamily="34" charset="0"/>
              </a:rPr>
              <a:t>(лист МОНУ від 15.01.2018 №1/9-27). </a:t>
            </a:r>
            <a:endParaRPr lang="uk-UA" sz="1600">
              <a:latin typeface="Calibri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46363" y="3563938"/>
            <a:ext cx="1587" cy="26511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9536648">
            <a:off x="-393451" y="595648"/>
            <a:ext cx="3138245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all" dirty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Що нового у тесті з іноземних мов?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 txBox="1">
            <a:spLocks/>
          </p:cNvSpPr>
          <p:nvPr/>
        </p:nvSpPr>
        <p:spPr bwMode="auto">
          <a:xfrm>
            <a:off x="1671638" y="1954213"/>
            <a:ext cx="99250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sz="5400" b="1">
                <a:solidFill>
                  <a:srgbClr val="0000FF"/>
                </a:solidFill>
                <a:latin typeface="Calibri" pitchFamily="34" charset="0"/>
              </a:rPr>
              <a:t>Пробне ЗНО-2018</a:t>
            </a:r>
          </a:p>
          <a:p>
            <a:pPr algn="ctr">
              <a:lnSpc>
                <a:spcPct val="90000"/>
              </a:lnSpc>
            </a:pPr>
            <a:r>
              <a:rPr lang="uk-UA" sz="3600" b="1">
                <a:solidFill>
                  <a:srgbClr val="FF0066"/>
                </a:solidFill>
                <a:latin typeface="Calibri" pitchFamily="34" charset="0"/>
              </a:rPr>
              <a:t>Реєстрація – січень 2018 на сайті ХРЦОЯО</a:t>
            </a:r>
          </a:p>
          <a:p>
            <a:pPr algn="ctr">
              <a:lnSpc>
                <a:spcPct val="90000"/>
              </a:lnSpc>
            </a:pPr>
            <a:r>
              <a:rPr lang="uk-UA" sz="3600" b="1">
                <a:solidFill>
                  <a:srgbClr val="FF0066"/>
                </a:solidFill>
                <a:latin typeface="Calibri" pitchFamily="34" charset="0"/>
              </a:rPr>
              <a:t>Проведення – 24, 31 березень 2018</a:t>
            </a:r>
          </a:p>
          <a:p>
            <a:pPr algn="ctr">
              <a:lnSpc>
                <a:spcPct val="90000"/>
              </a:lnSpc>
            </a:pPr>
            <a:r>
              <a:rPr lang="uk-UA" sz="3600" b="1">
                <a:solidFill>
                  <a:srgbClr val="FF0066"/>
                </a:solidFill>
                <a:latin typeface="Calibri" pitchFamily="34" charset="0"/>
              </a:rPr>
              <a:t>До 01.03. розміщення запрошень на сайті ХРЦОЯО</a:t>
            </a:r>
          </a:p>
          <a:p>
            <a:pPr algn="ctr">
              <a:lnSpc>
                <a:spcPct val="90000"/>
              </a:lnSpc>
            </a:pPr>
            <a:endParaRPr lang="ru-RU" sz="3600" b="1">
              <a:solidFill>
                <a:srgbClr val="FF006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047750" y="506413"/>
            <a:ext cx="10093325" cy="1073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62550" y="724277"/>
          <a:ext cx="11663604" cy="57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6"/>
          <p:cNvGrpSpPr>
            <a:grpSpLocks/>
          </p:cNvGrpSpPr>
          <p:nvPr/>
        </p:nvGrpSpPr>
        <p:grpSpPr bwMode="auto">
          <a:xfrm>
            <a:off x="73025" y="966788"/>
            <a:ext cx="2965450" cy="1677987"/>
            <a:chOff x="47770" y="1576881"/>
            <a:chExt cx="2898122" cy="16780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8215" y="1892808"/>
              <a:ext cx="2477677" cy="13621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47770" y="1576881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7411" name="Группа 37"/>
          <p:cNvGrpSpPr>
            <a:grpSpLocks/>
          </p:cNvGrpSpPr>
          <p:nvPr/>
        </p:nvGrpSpPr>
        <p:grpSpPr bwMode="auto">
          <a:xfrm>
            <a:off x="109538" y="2862263"/>
            <a:ext cx="2935287" cy="1697037"/>
            <a:chOff x="2946815" y="1543732"/>
            <a:chExt cx="2934301" cy="16976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03861" y="1878816"/>
              <a:ext cx="2477255" cy="1362573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946815" y="1543732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7412" name="Группа 38"/>
          <p:cNvGrpSpPr>
            <a:grpSpLocks/>
          </p:cNvGrpSpPr>
          <p:nvPr/>
        </p:nvGrpSpPr>
        <p:grpSpPr bwMode="auto">
          <a:xfrm>
            <a:off x="177800" y="4810125"/>
            <a:ext cx="2909888" cy="1677988"/>
            <a:chOff x="6010683" y="1570724"/>
            <a:chExt cx="2910813" cy="16766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44209" y="1884789"/>
              <a:ext cx="2477287" cy="1362537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6010683" y="1570724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85800" y="1693863"/>
            <a:ext cx="21161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Математика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643438" y="1504950"/>
            <a:ext cx="194945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Англійська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мова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33400" y="3460750"/>
            <a:ext cx="2560638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Українська мова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і література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76338" y="5529263"/>
            <a:ext cx="14541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Німецька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57688" y="5545138"/>
            <a:ext cx="25193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Історія України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993188" y="5621338"/>
            <a:ext cx="993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Хімія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556625" y="1679575"/>
            <a:ext cx="16891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Географія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782050" y="3624263"/>
            <a:ext cx="12382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Фізика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900613" y="3624263"/>
            <a:ext cx="143351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Біологія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146175" y="5145088"/>
            <a:ext cx="1460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Іспанська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136650" y="5915025"/>
            <a:ext cx="18430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Французька</a:t>
            </a:r>
          </a:p>
        </p:txBody>
      </p:sp>
      <p:sp>
        <p:nvSpPr>
          <p:cNvPr id="61" name="Заголовок 4"/>
          <p:cNvSpPr txBox="1">
            <a:spLocks/>
          </p:cNvSpPr>
          <p:nvPr/>
        </p:nvSpPr>
        <p:spPr>
          <a:xfrm>
            <a:off x="1792288" y="-6350"/>
            <a:ext cx="10094912" cy="1073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проведення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7425" name="TextBox 3"/>
          <p:cNvSpPr txBox="1">
            <a:spLocks noChangeArrowheads="1"/>
          </p:cNvSpPr>
          <p:nvPr/>
        </p:nvSpPr>
        <p:spPr bwMode="auto">
          <a:xfrm>
            <a:off x="58738" y="1071563"/>
            <a:ext cx="898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libri" pitchFamily="34" charset="0"/>
              </a:rPr>
              <a:t>22.05</a:t>
            </a:r>
          </a:p>
        </p:txBody>
      </p:sp>
      <p:sp>
        <p:nvSpPr>
          <p:cNvPr id="17426" name="TextBox 62"/>
          <p:cNvSpPr txBox="1">
            <a:spLocks noChangeArrowheads="1"/>
          </p:cNvSpPr>
          <p:nvPr/>
        </p:nvSpPr>
        <p:spPr bwMode="auto">
          <a:xfrm>
            <a:off x="109538" y="2946400"/>
            <a:ext cx="89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libri" pitchFamily="34" charset="0"/>
              </a:rPr>
              <a:t>24.05</a:t>
            </a:r>
          </a:p>
        </p:txBody>
      </p:sp>
      <p:sp>
        <p:nvSpPr>
          <p:cNvPr id="17427" name="TextBox 63"/>
          <p:cNvSpPr txBox="1">
            <a:spLocks noChangeArrowheads="1"/>
          </p:cNvSpPr>
          <p:nvPr/>
        </p:nvSpPr>
        <p:spPr bwMode="auto">
          <a:xfrm>
            <a:off x="134938" y="4897438"/>
            <a:ext cx="898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libri" pitchFamily="34" charset="0"/>
              </a:rPr>
              <a:t>29.05</a:t>
            </a:r>
          </a:p>
        </p:txBody>
      </p:sp>
      <p:grpSp>
        <p:nvGrpSpPr>
          <p:cNvPr id="17428" name="Группа 4"/>
          <p:cNvGrpSpPr>
            <a:grpSpLocks/>
          </p:cNvGrpSpPr>
          <p:nvPr/>
        </p:nvGrpSpPr>
        <p:grpSpPr bwMode="auto">
          <a:xfrm>
            <a:off x="3857625" y="966788"/>
            <a:ext cx="2952750" cy="1666875"/>
            <a:chOff x="4254664" y="953771"/>
            <a:chExt cx="2952453" cy="1666908"/>
          </a:xfrm>
        </p:grpSpPr>
        <p:grpSp>
          <p:nvGrpSpPr>
            <p:cNvPr id="17465" name="Группа 39"/>
            <p:cNvGrpSpPr>
              <a:grpSpLocks/>
            </p:cNvGrpSpPr>
            <p:nvPr/>
          </p:nvGrpSpPr>
          <p:grpSpPr bwMode="auto">
            <a:xfrm>
              <a:off x="4296886" y="953771"/>
              <a:ext cx="2910231" cy="1666908"/>
              <a:chOff x="8946489" y="1516728"/>
              <a:chExt cx="2910231" cy="166690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378882" y="1821534"/>
                <a:ext cx="2477838" cy="1362102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8946489" y="151672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7466" name="TextBox 64"/>
            <p:cNvSpPr txBox="1">
              <a:spLocks noChangeArrowheads="1"/>
            </p:cNvSpPr>
            <p:nvPr/>
          </p:nvSpPr>
          <p:spPr bwMode="auto">
            <a:xfrm>
              <a:off x="4254664" y="1029726"/>
              <a:ext cx="898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latin typeface="Calibri" pitchFamily="34" charset="0"/>
                </a:rPr>
                <a:t>01.06</a:t>
              </a:r>
            </a:p>
          </p:txBody>
        </p:sp>
      </p:grpSp>
      <p:grpSp>
        <p:nvGrpSpPr>
          <p:cNvPr id="17429" name="Группа 70"/>
          <p:cNvGrpSpPr>
            <a:grpSpLocks/>
          </p:cNvGrpSpPr>
          <p:nvPr/>
        </p:nvGrpSpPr>
        <p:grpSpPr bwMode="auto">
          <a:xfrm>
            <a:off x="3879850" y="2911475"/>
            <a:ext cx="2976563" cy="1654175"/>
            <a:chOff x="4315408" y="2931607"/>
            <a:chExt cx="2977286" cy="1655558"/>
          </a:xfrm>
        </p:grpSpPr>
        <p:grpSp>
          <p:nvGrpSpPr>
            <p:cNvPr id="17459" name="Группа 40"/>
            <p:cNvGrpSpPr>
              <a:grpSpLocks/>
            </p:cNvGrpSpPr>
            <p:nvPr/>
          </p:nvGrpSpPr>
          <p:grpSpPr bwMode="auto">
            <a:xfrm>
              <a:off x="4338963" y="2931607"/>
              <a:ext cx="2953731" cy="1655558"/>
              <a:chOff x="-7839" y="3501658"/>
              <a:chExt cx="2953731" cy="16555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8791" y="3794002"/>
                <a:ext cx="2477101" cy="1363214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-7839" y="350165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7460" name="TextBox 65"/>
            <p:cNvSpPr txBox="1">
              <a:spLocks noChangeArrowheads="1"/>
            </p:cNvSpPr>
            <p:nvPr/>
          </p:nvSpPr>
          <p:spPr bwMode="auto">
            <a:xfrm>
              <a:off x="4315408" y="3029117"/>
              <a:ext cx="898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latin typeface="Calibri" pitchFamily="34" charset="0"/>
                </a:rPr>
                <a:t>04.06</a:t>
              </a:r>
            </a:p>
          </p:txBody>
        </p:sp>
      </p:grpSp>
      <p:grpSp>
        <p:nvGrpSpPr>
          <p:cNvPr id="17430" name="Группа 71"/>
          <p:cNvGrpSpPr>
            <a:grpSpLocks/>
          </p:cNvGrpSpPr>
          <p:nvPr/>
        </p:nvGrpSpPr>
        <p:grpSpPr bwMode="auto">
          <a:xfrm>
            <a:off x="3900488" y="4852988"/>
            <a:ext cx="2957512" cy="1673225"/>
            <a:chOff x="4393352" y="4810786"/>
            <a:chExt cx="2958625" cy="1673896"/>
          </a:xfrm>
        </p:grpSpPr>
        <p:grpSp>
          <p:nvGrpSpPr>
            <p:cNvPr id="17453" name="Группа 41"/>
            <p:cNvGrpSpPr>
              <a:grpSpLocks/>
            </p:cNvGrpSpPr>
            <p:nvPr/>
          </p:nvGrpSpPr>
          <p:grpSpPr bwMode="auto">
            <a:xfrm>
              <a:off x="4414765" y="4810786"/>
              <a:ext cx="2937212" cy="1673896"/>
              <a:chOff x="3000292" y="3483320"/>
              <a:chExt cx="2937212" cy="167389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458484" y="3794595"/>
                <a:ext cx="2479020" cy="1362621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3000292" y="3483320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7454" name="TextBox 66"/>
            <p:cNvSpPr txBox="1">
              <a:spLocks noChangeArrowheads="1"/>
            </p:cNvSpPr>
            <p:nvPr/>
          </p:nvSpPr>
          <p:spPr bwMode="auto">
            <a:xfrm>
              <a:off x="4393352" y="4897038"/>
              <a:ext cx="898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latin typeface="Calibri" pitchFamily="34" charset="0"/>
                </a:rPr>
                <a:t>06.06</a:t>
              </a:r>
            </a:p>
          </p:txBody>
        </p:sp>
      </p:grpSp>
      <p:grpSp>
        <p:nvGrpSpPr>
          <p:cNvPr id="17431" name="Группа 72"/>
          <p:cNvGrpSpPr>
            <a:grpSpLocks/>
          </p:cNvGrpSpPr>
          <p:nvPr/>
        </p:nvGrpSpPr>
        <p:grpSpPr bwMode="auto">
          <a:xfrm>
            <a:off x="7658100" y="974725"/>
            <a:ext cx="2952750" cy="1677988"/>
            <a:chOff x="8571138" y="919875"/>
            <a:chExt cx="2952695" cy="1678259"/>
          </a:xfrm>
        </p:grpSpPr>
        <p:grpSp>
          <p:nvGrpSpPr>
            <p:cNvPr id="17447" name="Группа 42"/>
            <p:cNvGrpSpPr>
              <a:grpSpLocks/>
            </p:cNvGrpSpPr>
            <p:nvPr/>
          </p:nvGrpSpPr>
          <p:grpSpPr bwMode="auto">
            <a:xfrm>
              <a:off x="8577056" y="919875"/>
              <a:ext cx="2946777" cy="1678259"/>
              <a:chOff x="5982339" y="3478957"/>
              <a:chExt cx="2946777" cy="167825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51075" y="3794921"/>
                <a:ext cx="2478041" cy="1362295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5982339" y="3478957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7448" name="TextBox 67"/>
            <p:cNvSpPr txBox="1">
              <a:spLocks noChangeArrowheads="1"/>
            </p:cNvSpPr>
            <p:nvPr/>
          </p:nvSpPr>
          <p:spPr bwMode="auto">
            <a:xfrm>
              <a:off x="8571138" y="1030040"/>
              <a:ext cx="898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latin typeface="Calibri" pitchFamily="34" charset="0"/>
                </a:rPr>
                <a:t>08.06</a:t>
              </a:r>
            </a:p>
          </p:txBody>
        </p:sp>
      </p:grpSp>
      <p:grpSp>
        <p:nvGrpSpPr>
          <p:cNvPr id="17432" name="Группа 73"/>
          <p:cNvGrpSpPr>
            <a:grpSpLocks/>
          </p:cNvGrpSpPr>
          <p:nvPr/>
        </p:nvGrpSpPr>
        <p:grpSpPr bwMode="auto">
          <a:xfrm>
            <a:off x="7743825" y="2967038"/>
            <a:ext cx="2940050" cy="1646237"/>
            <a:chOff x="8596619" y="2895525"/>
            <a:chExt cx="2939963" cy="1646677"/>
          </a:xfrm>
        </p:grpSpPr>
        <p:grpSp>
          <p:nvGrpSpPr>
            <p:cNvPr id="17441" name="Группа 43"/>
            <p:cNvGrpSpPr>
              <a:grpSpLocks/>
            </p:cNvGrpSpPr>
            <p:nvPr/>
          </p:nvGrpSpPr>
          <p:grpSpPr bwMode="auto">
            <a:xfrm>
              <a:off x="8614771" y="2895525"/>
              <a:ext cx="2921811" cy="1646677"/>
              <a:chOff x="8934909" y="3510539"/>
              <a:chExt cx="2921811" cy="1646677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378706" y="3794777"/>
                <a:ext cx="2478014" cy="1362439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8934909" y="3510539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7442" name="TextBox 68"/>
            <p:cNvSpPr txBox="1">
              <a:spLocks noChangeArrowheads="1"/>
            </p:cNvSpPr>
            <p:nvPr/>
          </p:nvSpPr>
          <p:spPr bwMode="auto">
            <a:xfrm>
              <a:off x="8596619" y="2960376"/>
              <a:ext cx="898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latin typeface="Calibri" pitchFamily="34" charset="0"/>
                </a:rPr>
                <a:t>11.06</a:t>
              </a:r>
            </a:p>
          </p:txBody>
        </p:sp>
      </p:grpSp>
      <p:grpSp>
        <p:nvGrpSpPr>
          <p:cNvPr id="17433" name="Группа 74"/>
          <p:cNvGrpSpPr>
            <a:grpSpLocks/>
          </p:cNvGrpSpPr>
          <p:nvPr/>
        </p:nvGrpSpPr>
        <p:grpSpPr bwMode="auto">
          <a:xfrm>
            <a:off x="7743825" y="4938713"/>
            <a:ext cx="2927350" cy="1636712"/>
            <a:chOff x="8629557" y="4897038"/>
            <a:chExt cx="2927529" cy="1637222"/>
          </a:xfrm>
        </p:grpSpPr>
        <p:grpSp>
          <p:nvGrpSpPr>
            <p:cNvPr id="17435" name="Группа 44"/>
            <p:cNvGrpSpPr>
              <a:grpSpLocks/>
            </p:cNvGrpSpPr>
            <p:nvPr/>
          </p:nvGrpSpPr>
          <p:grpSpPr bwMode="auto">
            <a:xfrm>
              <a:off x="8666715" y="4897038"/>
              <a:ext cx="2890371" cy="1637222"/>
              <a:chOff x="8966349" y="3519994"/>
              <a:chExt cx="2890371" cy="163722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378481" y="3794717"/>
                <a:ext cx="2478239" cy="1362499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>
                <a:off x="8966349" y="3519994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7436" name="TextBox 69"/>
            <p:cNvSpPr txBox="1">
              <a:spLocks noChangeArrowheads="1"/>
            </p:cNvSpPr>
            <p:nvPr/>
          </p:nvSpPr>
          <p:spPr bwMode="auto">
            <a:xfrm>
              <a:off x="8629557" y="5007488"/>
              <a:ext cx="898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latin typeface="Calibri" pitchFamily="34" charset="0"/>
                </a:rPr>
                <a:t>13.06</a:t>
              </a:r>
            </a:p>
          </p:txBody>
        </p:sp>
      </p:grpSp>
      <p:sp>
        <p:nvSpPr>
          <p:cNvPr id="17434" name="TextBox 76"/>
          <p:cNvSpPr txBox="1">
            <a:spLocks noChangeArrowheads="1"/>
          </p:cNvSpPr>
          <p:nvPr/>
        </p:nvSpPr>
        <p:spPr bwMode="auto">
          <a:xfrm>
            <a:off x="10714038" y="3176588"/>
            <a:ext cx="14779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uk-UA" sz="4000" b="1">
                <a:solidFill>
                  <a:srgbClr val="FF0066"/>
                </a:solidFill>
                <a:latin typeface="Calibri" pitchFamily="34" charset="0"/>
              </a:rPr>
              <a:t>4 </a:t>
            </a:r>
            <a:r>
              <a:rPr lang="uk-UA" sz="2000" b="1">
                <a:solidFill>
                  <a:srgbClr val="FF0066"/>
                </a:solidFill>
                <a:latin typeface="Calibri" pitchFamily="34" charset="0"/>
              </a:rPr>
              <a:t>предмети ЗНО - </a:t>
            </a:r>
            <a:r>
              <a:rPr lang="en-US" sz="2000" b="1">
                <a:solidFill>
                  <a:srgbClr val="FF0066"/>
                </a:solidFill>
                <a:latin typeface="Calibri" pitchFamily="34" charset="0"/>
              </a:rPr>
              <a:t>max</a:t>
            </a:r>
            <a:endParaRPr lang="uk-UA" sz="2000" b="1">
              <a:solidFill>
                <a:srgbClr val="FF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414588" y="330200"/>
            <a:ext cx="786288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= ДПА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611313" y="2598738"/>
            <a:ext cx="9324975" cy="3262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latin typeface="+mn-lt"/>
              </a:rPr>
              <a:t>Три предмети </a:t>
            </a:r>
            <a:endParaRPr lang="uk-UA" sz="2800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  <a:p>
            <a:pPr marL="342900" indent="-3429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sz="2800" dirty="0" smtClean="0">
                <a:latin typeface="+mn-lt"/>
              </a:rPr>
              <a:t>Українська мова і література (українська мова)</a:t>
            </a:r>
          </a:p>
          <a:p>
            <a:pPr marL="342900" indent="-3429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sz="2800" dirty="0" smtClean="0">
                <a:latin typeface="+mn-lt"/>
              </a:rPr>
              <a:t>Математика або історія України (період ХХ – ХХІ століття)</a:t>
            </a:r>
          </a:p>
          <a:p>
            <a:pPr marL="342900" indent="-3429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sz="2800" dirty="0" smtClean="0">
                <a:latin typeface="+mn-lt"/>
              </a:rPr>
              <a:t>Один навчальний предмет за вибором випускника з переліку:</a:t>
            </a:r>
          </a:p>
          <a:p>
            <a:pPr marL="1077913" fontAlgn="auto">
              <a:spcAft>
                <a:spcPts val="0"/>
              </a:spcAft>
              <a:defRPr/>
            </a:pPr>
            <a:r>
              <a:rPr lang="uk-UA" sz="2800" b="1" dirty="0" smtClean="0">
                <a:cs typeface="Times New Roman" panose="02020603050405020304" pitchFamily="18" charset="0"/>
              </a:rPr>
              <a:t>історія </a:t>
            </a:r>
            <a:r>
              <a:rPr lang="uk-UA" sz="2800" b="1" dirty="0">
                <a:cs typeface="Times New Roman" panose="02020603050405020304" pitchFamily="18" charset="0"/>
              </a:rPr>
              <a:t>України</a:t>
            </a:r>
            <a:r>
              <a:rPr lang="uk-UA" sz="2800" b="1" dirty="0" smtClean="0">
                <a:cs typeface="Times New Roman" panose="02020603050405020304" pitchFamily="18" charset="0"/>
              </a:rPr>
              <a:t>, математика, англійська, іспанська, німецька, французька, біологія, географія, фізика, хімія</a:t>
            </a:r>
            <a:endParaRPr lang="ru-RU" sz="2800" b="1" dirty="0">
              <a:latin typeface="+mn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030913" y="1655763"/>
            <a:ext cx="484187" cy="781050"/>
          </a:xfrm>
          <a:prstGeom prst="downArrow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2427288" y="334963"/>
            <a:ext cx="7862887" cy="7715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660" y="3610557"/>
            <a:ext cx="59694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+mn-cs"/>
              </a:rPr>
              <a:t>!</a:t>
            </a:r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1479550" y="2246313"/>
            <a:ext cx="10756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ru-RU" sz="2800">
                <a:latin typeface="Calibri" pitchFamily="34" charset="0"/>
                <a:cs typeface="Times New Roman" pitchFamily="18" charset="0"/>
              </a:rPr>
              <a:t>1. Визначитися із переліком предметів ЗНО, необхідних для вступу (Правила прийому до ВНЗ 2018 року).</a:t>
            </a:r>
            <a:endParaRPr lang="ru-RU" altLang="ru-RU" sz="2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658938" y="3402013"/>
            <a:ext cx="100107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Підготувати документи:</a:t>
            </a:r>
          </a:p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копію документа, що посвідчує особу (паспорт);</a:t>
            </a:r>
          </a:p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дві однакові фотокартки розміром 3х4 із зображенням,  що відповідає досягнутому віку.</a:t>
            </a:r>
          </a:p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523122" y="596066"/>
            <a:ext cx="3138245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all" dirty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2427288" y="334963"/>
            <a:ext cx="7862887" cy="7715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2530" name="Rectangle 14"/>
          <p:cNvSpPr>
            <a:spLocks noChangeArrowheads="1"/>
          </p:cNvSpPr>
          <p:nvPr/>
        </p:nvSpPr>
        <p:spPr bwMode="auto">
          <a:xfrm>
            <a:off x="2360613" y="2451100"/>
            <a:ext cx="84185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ru-RU" sz="2800"/>
              <a:t>	Навчальний заклад надсилає </a:t>
            </a:r>
            <a:r>
              <a:rPr lang="uk-UA" altLang="ru-RU" sz="2800" b="1" u="sng"/>
              <a:t>список</a:t>
            </a:r>
            <a:r>
              <a:rPr lang="uk-UA" altLang="ru-RU" sz="2800"/>
              <a:t> випускників і </a:t>
            </a:r>
            <a:r>
              <a:rPr lang="uk-UA" altLang="ru-RU" sz="2800" b="1" u="sng"/>
              <a:t>комплекти</a:t>
            </a:r>
            <a:r>
              <a:rPr lang="ru-RU" altLang="ru-RU" sz="2800" b="1" u="sng"/>
              <a:t> </a:t>
            </a:r>
            <a:r>
              <a:rPr lang="uk-UA" altLang="ru-RU" sz="2800" b="1" u="sng"/>
              <a:t>реєстраційних документів</a:t>
            </a:r>
            <a:r>
              <a:rPr lang="uk-UA" altLang="ru-RU" sz="2800"/>
              <a:t> до Харківського РЦОЯО поштовим відправленням (</a:t>
            </a:r>
            <a:r>
              <a:rPr lang="uk-UA" sz="2800" b="1"/>
              <a:t>рекомендованим листом</a:t>
            </a:r>
            <a:r>
              <a:rPr lang="uk-UA" sz="2800"/>
              <a:t> у встановлені терміни)</a:t>
            </a:r>
            <a:endParaRPr lang="ru-RU" altLang="ru-RU" sz="280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658938" y="3983038"/>
            <a:ext cx="100107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361950" algn="just">
              <a:defRPr/>
            </a:pPr>
            <a:endParaRPr lang="uk-UA" sz="20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8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523122" y="596066"/>
            <a:ext cx="3138245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all" dirty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382838" y="106363"/>
            <a:ext cx="7864475" cy="773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Сертифікат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l="30128" t="21671" r="30453" b="20139"/>
          <a:stretch>
            <a:fillRect/>
          </a:stretch>
        </p:blipFill>
        <p:spPr bwMode="auto">
          <a:xfrm>
            <a:off x="2641600" y="814388"/>
            <a:ext cx="7348538" cy="5957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938963" y="1665288"/>
            <a:ext cx="2928937" cy="24447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212975" y="0"/>
            <a:ext cx="786447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Результати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401763" y="2060575"/>
            <a:ext cx="317341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ЗНО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618413" y="2060575"/>
            <a:ext cx="3175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ДПА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663433">
            <a:off x="3295650" y="1223963"/>
            <a:ext cx="485775" cy="58102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75360">
            <a:off x="8378825" y="1189038"/>
            <a:ext cx="484188" cy="582612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5288" y="2974975"/>
            <a:ext cx="5534025" cy="307022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000" dirty="0" smtClean="0">
                <a:latin typeface="+mn-lt"/>
              </a:rPr>
              <a:t>Розміщуються </a:t>
            </a:r>
            <a:r>
              <a:rPr lang="uk-UA" sz="2000" b="1" dirty="0" smtClean="0">
                <a:latin typeface="+mn-lt"/>
              </a:rPr>
              <a:t>на інформаційних сторінках учасників ЗНО</a:t>
            </a:r>
            <a:r>
              <a:rPr lang="uk-UA" sz="2000" dirty="0" smtClean="0">
                <a:latin typeface="+mn-lt"/>
              </a:rPr>
              <a:t>: </a:t>
            </a:r>
          </a:p>
          <a:p>
            <a:pPr algn="ctr" fontAlgn="auto">
              <a:spcAft>
                <a:spcPts val="0"/>
              </a:spcAft>
              <a:defRPr/>
            </a:pPr>
            <a:endParaRPr lang="uk-UA" sz="2000" dirty="0" smtClean="0">
              <a:latin typeface="+mn-lt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endParaRPr lang="uk-UA" sz="2000" dirty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/>
              <a:t>Роздруковується учасником ЗНО самостійно </a:t>
            </a:r>
            <a:r>
              <a:rPr lang="uk-UA" sz="2000" dirty="0"/>
              <a:t>із сайту УЦОЯО – розділ «Інформаційна сторінка</a:t>
            </a:r>
            <a:r>
              <a:rPr lang="uk-UA" sz="2000" dirty="0" smtClean="0"/>
              <a:t>».</a:t>
            </a:r>
            <a:endParaRPr lang="uk-UA" sz="2000" dirty="0"/>
          </a:p>
          <a:p>
            <a:pPr algn="just" fontAlgn="auto"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581775" y="2927350"/>
            <a:ext cx="5248275" cy="311785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uk-UA" sz="2000" b="1">
                <a:latin typeface="Calibri" pitchFamily="34" charset="0"/>
              </a:rPr>
              <a:t>Формуються в електронному вигляді: </a:t>
            </a:r>
          </a:p>
          <a:p>
            <a:pPr algn="ctr">
              <a:lnSpc>
                <a:spcPct val="90000"/>
              </a:lnSpc>
              <a:defRPr/>
            </a:pPr>
            <a:endParaRPr lang="uk-UA" sz="200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uk-UA" sz="2000" b="1">
                <a:solidFill>
                  <a:srgbClr val="FF0066"/>
                </a:solidFill>
                <a:latin typeface="Calibri" pitchFamily="34" charset="0"/>
              </a:rPr>
              <a:t>До 15.06.2018 </a:t>
            </a:r>
            <a:r>
              <a:rPr lang="uk-UA" sz="2000">
                <a:latin typeface="Calibri" pitchFamily="34" charset="0"/>
              </a:rPr>
              <a:t>– математика, українська мова і література, іноземні мови, біологія;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uk-UA" sz="2000" b="1">
                <a:solidFill>
                  <a:srgbClr val="FF0066"/>
                </a:solidFill>
                <a:latin typeface="Calibri" pitchFamily="34" charset="0"/>
              </a:rPr>
              <a:t>До 21.06.2018 </a:t>
            </a:r>
            <a:r>
              <a:rPr lang="uk-UA" sz="2000">
                <a:latin typeface="Calibri" pitchFamily="34" charset="0"/>
              </a:rPr>
              <a:t>– історія України, географія, фізика, хімія.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endParaRPr lang="uk-UA" sz="2000"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uk-UA" sz="2000" b="1">
                <a:latin typeface="Calibri Light"/>
              </a:rPr>
              <a:t>Роздруковується навчальним закладом </a:t>
            </a:r>
            <a:r>
              <a:rPr lang="uk-UA" sz="2000">
                <a:latin typeface="Calibri Light"/>
              </a:rPr>
              <a:t>із сайту УЦОЯО – розділ «Керівникам навчальних закладів».</a:t>
            </a:r>
          </a:p>
          <a:p>
            <a:pPr algn="just">
              <a:lnSpc>
                <a:spcPct val="90000"/>
              </a:lnSpc>
              <a:defRPr/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536648">
            <a:off x="-82692" y="803183"/>
            <a:ext cx="290863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all" dirty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Коли і де будуть результати ЗНО, ДПА?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50" y="2757488"/>
            <a:ext cx="7734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879600" y="373063"/>
            <a:ext cx="9426575" cy="722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66"/>
                </a:solidFill>
                <a:latin typeface="+mn-lt"/>
              </a:rPr>
              <a:t>Результати (поріг «склав/не склав»)</a:t>
            </a:r>
            <a:endParaRPr lang="ru-RU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6229350" y="1411288"/>
            <a:ext cx="4822825" cy="6461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>
                <a:latin typeface="Calibri" pitchFamily="34" charset="0"/>
                <a:cs typeface="Times New Roman" pitchFamily="18" charset="0"/>
              </a:rPr>
              <a:t>Результат ЗНО за шкалою </a:t>
            </a:r>
            <a:r>
              <a:rPr lang="uk-UA" altLang="ru-RU" b="1">
                <a:latin typeface="Calibri" pitchFamily="34" charset="0"/>
                <a:cs typeface="Times New Roman" pitchFamily="18" charset="0"/>
              </a:rPr>
              <a:t>від 100 до 200 балів. </a:t>
            </a:r>
          </a:p>
          <a:p>
            <a:pPr algn="ctr"/>
            <a:r>
              <a:rPr lang="uk-UA" altLang="ru-RU" b="1">
                <a:latin typeface="Calibri" pitchFamily="34" charset="0"/>
                <a:cs typeface="Times New Roman" pitchFamily="18" charset="0"/>
              </a:rPr>
              <a:t>Використовується</a:t>
            </a:r>
            <a:r>
              <a:rPr lang="uk-UA" altLang="ru-RU">
                <a:latin typeface="Calibri" pitchFamily="34" charset="0"/>
                <a:cs typeface="Times New Roman" pitchFamily="18" charset="0"/>
              </a:rPr>
              <a:t> для вступу до ВНЗ</a:t>
            </a:r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965200" y="1430338"/>
            <a:ext cx="5076825" cy="64611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b="1">
                <a:latin typeface="Calibri" pitchFamily="34" charset="0"/>
                <a:cs typeface="Times New Roman" pitchFamily="18" charset="0"/>
              </a:rPr>
              <a:t>Результат ЗНО відсутній </a:t>
            </a:r>
            <a:r>
              <a:rPr lang="uk-UA" altLang="ru-RU">
                <a:latin typeface="Calibri" pitchFamily="34" charset="0"/>
                <a:cs typeface="Times New Roman" pitchFamily="18" charset="0"/>
              </a:rPr>
              <a:t>– «не склав»</a:t>
            </a:r>
          </a:p>
          <a:p>
            <a:pPr algn="ctr"/>
            <a:r>
              <a:rPr lang="uk-UA" altLang="ru-RU" b="1">
                <a:latin typeface="Calibri" pitchFamily="34" charset="0"/>
                <a:cs typeface="Times New Roman" pitchFamily="18" charset="0"/>
              </a:rPr>
              <a:t>Не може бути використаний </a:t>
            </a:r>
            <a:r>
              <a:rPr lang="uk-UA" altLang="ru-RU">
                <a:latin typeface="Calibri" pitchFamily="34" charset="0"/>
                <a:cs typeface="Times New Roman" pitchFamily="18" charset="0"/>
              </a:rPr>
              <a:t>для вступу до ВНЗ</a:t>
            </a:r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879600" y="5965825"/>
            <a:ext cx="9037638" cy="6461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>
                <a:latin typeface="Calibri" pitchFamily="34" charset="0"/>
                <a:cs typeface="Times New Roman" pitchFamily="18" charset="0"/>
              </a:rPr>
              <a:t>Результат </a:t>
            </a:r>
            <a:r>
              <a:rPr lang="uk-UA" altLang="ru-RU" b="1">
                <a:latin typeface="Calibri" pitchFamily="34" charset="0"/>
                <a:cs typeface="Times New Roman" pitchFamily="18" charset="0"/>
              </a:rPr>
              <a:t>ДПА від 1 до 12 балів</a:t>
            </a:r>
            <a:r>
              <a:rPr lang="uk-UA" altLang="ru-RU">
                <a:latin typeface="Calibri" pitchFamily="34" charset="0"/>
                <a:cs typeface="Times New Roman" pitchFamily="18" charset="0"/>
              </a:rPr>
              <a:t>. Використовується </a:t>
            </a:r>
            <a:r>
              <a:rPr lang="uk-UA" altLang="ru-RU" b="1">
                <a:latin typeface="Calibri" pitchFamily="34" charset="0"/>
                <a:cs typeface="Times New Roman" pitchFamily="18" charset="0"/>
              </a:rPr>
              <a:t>для отримання атестату </a:t>
            </a:r>
            <a:r>
              <a:rPr lang="uk-UA" altLang="ru-RU">
                <a:latin typeface="Calibri" pitchFamily="34" charset="0"/>
                <a:cs typeface="Times New Roman" pitchFamily="18" charset="0"/>
              </a:rPr>
              <a:t>про повну загальну середню освіту. Для вступу </a:t>
            </a:r>
            <a:r>
              <a:rPr lang="uk-UA" altLang="ru-RU" b="1">
                <a:latin typeface="Calibri" pitchFamily="34" charset="0"/>
                <a:cs typeface="Times New Roman" pitchFamily="18" charset="0"/>
              </a:rPr>
              <a:t>до ВНЗ не використовується</a:t>
            </a:r>
            <a:endParaRPr lang="ru-RU" altLang="ru-RU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3734594" y="1067594"/>
            <a:ext cx="557213" cy="2949575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697788" y="244475"/>
            <a:ext cx="555625" cy="4594225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5944393" y="1634332"/>
            <a:ext cx="557213" cy="7734300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561</Words>
  <Application>Microsoft Office PowerPoint</Application>
  <PresentationFormat>Широкий екран</PresentationFormat>
  <Paragraphs>120</Paragraphs>
  <Slides>13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Реєстрація на ЗНО-2018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ЗНО-2018</dc:title>
  <dc:creator>Валерия А. Ханикова</dc:creator>
  <cp:lastModifiedBy>uchitel</cp:lastModifiedBy>
  <cp:revision>88</cp:revision>
  <dcterms:created xsi:type="dcterms:W3CDTF">2017-10-04T07:05:18Z</dcterms:created>
  <dcterms:modified xsi:type="dcterms:W3CDTF">2018-02-09T12:02:26Z</dcterms:modified>
</cp:coreProperties>
</file>