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7" r:id="rId4"/>
    <p:sldId id="268" r:id="rId5"/>
    <p:sldId id="260" r:id="rId6"/>
    <p:sldId id="279" r:id="rId7"/>
    <p:sldId id="261" r:id="rId8"/>
    <p:sldId id="262" r:id="rId9"/>
    <p:sldId id="266" r:id="rId10"/>
    <p:sldId id="263" r:id="rId11"/>
    <p:sldId id="264" r:id="rId12"/>
    <p:sldId id="265" r:id="rId13"/>
    <p:sldId id="278" r:id="rId14"/>
    <p:sldId id="277" r:id="rId15"/>
    <p:sldId id="280" r:id="rId16"/>
    <p:sldId id="281" r:id="rId17"/>
    <p:sldId id="282" r:id="rId18"/>
    <p:sldId id="283" r:id="rId19"/>
    <p:sldId id="284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6543" autoAdjust="0"/>
  </p:normalViewPr>
  <p:slideViewPr>
    <p:cSldViewPr>
      <p:cViewPr varScale="1">
        <p:scale>
          <a:sx n="63" d="100"/>
          <a:sy n="63" d="100"/>
        </p:scale>
        <p:origin x="-15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89A17-7B49-4EA5-9652-4C7B39E4415B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40DD9-97D8-4406-935A-CD1F23184E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175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0DD9-97D8-4406-935A-CD1F23184EF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201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22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136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170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8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683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22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1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98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6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624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18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53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C4012-1362-4043-AEC4-BE6855D1DC03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3FABC-FDD2-4FEC-B1BC-768151ADE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609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296" y="1268760"/>
            <a:ext cx="8064896" cy="4176464"/>
          </a:xfr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Творчий звіт вчителя інформатики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Красноградської гімназії «Гранд»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Полякова І.В.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84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Використання </a:t>
            </a:r>
            <a:r>
              <a:rPr lang="uk-UA" dirty="0" err="1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880" y="1533636"/>
            <a:ext cx="8447584" cy="527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106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Використання </a:t>
            </a:r>
            <a:r>
              <a:rPr lang="uk-UA" dirty="0" err="1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65" y="1512168"/>
            <a:ext cx="8712358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824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Підготовка до олімпіад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600200"/>
            <a:ext cx="8568952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84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Підготовка до олімпіад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600200"/>
            <a:ext cx="8712968" cy="52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54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Підготовка до олімпіад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600200"/>
            <a:ext cx="8784976" cy="52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52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Результати Всеукраїнських учнівських </a:t>
            </a:r>
            <a:r>
              <a:rPr lang="uk-UA" b="1" dirty="0" smtClean="0">
                <a:solidFill>
                  <a:schemeClr val="bg1"/>
                </a:solidFill>
              </a:rPr>
              <a:t>олімпіад та МАН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Місце для вмісту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84130314"/>
              </p:ext>
            </p:extLst>
          </p:nvPr>
        </p:nvGraphicFramePr>
        <p:xfrm>
          <a:off x="-18256" y="1401613"/>
          <a:ext cx="9143999" cy="5435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573">
                  <a:extLst>
                    <a:ext uri="{9D8B030D-6E8A-4147-A177-3AD203B41FA5}">
                      <a16:colId xmlns:a16="http://schemas.microsoft.com/office/drawing/2014/main" xmlns="" val="878835256"/>
                    </a:ext>
                  </a:extLst>
                </a:gridCol>
                <a:gridCol w="2089291">
                  <a:extLst>
                    <a:ext uri="{9D8B030D-6E8A-4147-A177-3AD203B41FA5}">
                      <a16:colId xmlns:a16="http://schemas.microsoft.com/office/drawing/2014/main" xmlns="" val="2303747599"/>
                    </a:ext>
                  </a:extLst>
                </a:gridCol>
                <a:gridCol w="1611947">
                  <a:extLst>
                    <a:ext uri="{9D8B030D-6E8A-4147-A177-3AD203B41FA5}">
                      <a16:colId xmlns:a16="http://schemas.microsoft.com/office/drawing/2014/main" xmlns="" val="603100638"/>
                    </a:ext>
                  </a:extLst>
                </a:gridCol>
                <a:gridCol w="2092094">
                  <a:extLst>
                    <a:ext uri="{9D8B030D-6E8A-4147-A177-3AD203B41FA5}">
                      <a16:colId xmlns:a16="http://schemas.microsoft.com/office/drawing/2014/main" xmlns="" val="2051752042"/>
                    </a:ext>
                  </a:extLst>
                </a:gridCol>
                <a:gridCol w="2092094">
                  <a:extLst>
                    <a:ext uri="{9D8B030D-6E8A-4147-A177-3AD203B41FA5}">
                      <a16:colId xmlns:a16="http://schemas.microsoft.com/office/drawing/2014/main" xmlns="" val="4195489448"/>
                    </a:ext>
                  </a:extLst>
                </a:gridCol>
              </a:tblGrid>
              <a:tr h="5118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ІІ етап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ІІІ етап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6208768"/>
                  </a:ext>
                </a:extLst>
              </a:tr>
              <a:tr h="5118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/>
                        <a:t>Напрямок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І місце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ІІ місце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ІІІ місце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2322525"/>
                  </a:ext>
                </a:extLst>
              </a:tr>
              <a:tr h="447536">
                <a:tc row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/>
                        <a:t>2014</a:t>
                      </a:r>
                      <a:endParaRPr lang="ru-RU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Інформатика</a:t>
                      </a:r>
                      <a:endParaRPr lang="ru-RU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9504843"/>
                  </a:ext>
                </a:extLst>
              </a:tr>
              <a:tr h="4299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ІКТ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4171041"/>
                  </a:ext>
                </a:extLst>
              </a:tr>
              <a:tr h="451416">
                <a:tc row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Інформатика</a:t>
                      </a:r>
                      <a:endParaRPr lang="ru-RU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8067314"/>
                  </a:ext>
                </a:extLst>
              </a:tr>
              <a:tr h="4299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ІКТ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4658179"/>
                  </a:ext>
                </a:extLst>
              </a:tr>
              <a:tr h="449404">
                <a:tc row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/>
                        <a:t>2016</a:t>
                      </a:r>
                      <a:endParaRPr lang="ru-RU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Інформатика</a:t>
                      </a:r>
                      <a:endParaRPr lang="ru-RU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4277458"/>
                  </a:ext>
                </a:extLst>
              </a:tr>
              <a:tr h="4299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ІКТ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5663485"/>
                  </a:ext>
                </a:extLst>
              </a:tr>
              <a:tr h="450410">
                <a:tc row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/>
                        <a:t>2017</a:t>
                      </a:r>
                      <a:endParaRPr lang="ru-RU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Інформатика</a:t>
                      </a:r>
                      <a:endParaRPr lang="ru-RU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7614623"/>
                  </a:ext>
                </a:extLst>
              </a:tr>
              <a:tr h="4299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ІКТ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5052757"/>
                  </a:ext>
                </a:extLst>
              </a:tr>
              <a:tr h="450410">
                <a:tc row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/>
                        <a:t>2018</a:t>
                      </a:r>
                      <a:endParaRPr lang="ru-RU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Інформатика</a:t>
                      </a:r>
                      <a:endParaRPr lang="ru-RU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1990684"/>
                  </a:ext>
                </a:extLst>
              </a:tr>
              <a:tr h="4299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ІКТ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7315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2148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Результативність роботи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" t="7601" r="4433" b="3437"/>
          <a:stretch/>
        </p:blipFill>
        <p:spPr>
          <a:xfrm rot="5012106">
            <a:off x="-346049" y="2064140"/>
            <a:ext cx="5365173" cy="3816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6951" r="5113" b="5900"/>
          <a:stretch/>
        </p:blipFill>
        <p:spPr>
          <a:xfrm rot="5710395">
            <a:off x="4319681" y="2085392"/>
            <a:ext cx="5211779" cy="369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201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1" y="58316"/>
            <a:ext cx="6108171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2659605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1281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164" y="11764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064" y="4562264"/>
            <a:ext cx="303582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597" y="0"/>
            <a:ext cx="3064767" cy="229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9" y="2267134"/>
            <a:ext cx="3074487" cy="230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4009" y="4591458"/>
            <a:ext cx="3067224" cy="212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170" y="4543400"/>
            <a:ext cx="3060981" cy="229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1677" y="2254319"/>
            <a:ext cx="3052108" cy="228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7313" y="53916"/>
            <a:ext cx="3089160" cy="231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260" y="2373626"/>
            <a:ext cx="3022056" cy="226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4736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888"/>
            <a:ext cx="9180512" cy="688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180" y="2298983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5300" y="51978"/>
            <a:ext cx="4486068" cy="336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648" y="0"/>
            <a:ext cx="4508856" cy="338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2480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Про себе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7544" y="1556792"/>
            <a:ext cx="8218056" cy="46085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Освіта </a:t>
            </a:r>
            <a:r>
              <a:rPr lang="uk-U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–повна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вища</a:t>
            </a:r>
          </a:p>
          <a:p>
            <a:pPr algn="l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 роботи в школі- 25 років</a:t>
            </a:r>
          </a:p>
          <a:p>
            <a:pPr algn="l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гімназії – 15 років</a:t>
            </a:r>
          </a:p>
          <a:p>
            <a:pPr algn="l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Спеціаліст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першої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категорії</a:t>
            </a:r>
          </a:p>
          <a:p>
            <a:pPr algn="l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- інформатика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02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Не </a:t>
            </a:r>
            <a:r>
              <a:rPr lang="ru-RU" dirty="0" err="1">
                <a:solidFill>
                  <a:schemeClr val="bg1"/>
                </a:solidFill>
              </a:rPr>
              <a:t>погоджуйся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вiдповiддю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вiдповiдь</a:t>
            </a:r>
            <a:r>
              <a:rPr lang="ru-RU" dirty="0">
                <a:solidFill>
                  <a:schemeClr val="bg1"/>
                </a:solidFill>
              </a:rPr>
              <a:t> просто </a:t>
            </a:r>
            <a:r>
              <a:rPr lang="ru-RU" dirty="0" err="1">
                <a:solidFill>
                  <a:schemeClr val="bg1"/>
                </a:solidFill>
              </a:rPr>
              <a:t>затверджуване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прийняте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вiру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Вимагай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доказiв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25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</a:rPr>
              <a:t>Нiколи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вирiшуй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суперечку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учнiв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найлегшим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засобом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тобто</a:t>
            </a:r>
            <a:r>
              <a:rPr lang="ru-RU" dirty="0">
                <a:solidFill>
                  <a:schemeClr val="bg1"/>
                </a:solidFill>
              </a:rPr>
              <a:t>, просто </a:t>
            </a:r>
            <a:r>
              <a:rPr lang="ru-RU" dirty="0" err="1">
                <a:solidFill>
                  <a:schemeClr val="bg1"/>
                </a:solidFill>
              </a:rPr>
              <a:t>кажучи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повiдомити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їм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вiрну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вiдповiдь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вiрний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засiб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вирiшення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58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</a:rPr>
              <a:t>Уважно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слухай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учнiв</a:t>
            </a:r>
            <a:r>
              <a:rPr lang="ru-RU" dirty="0">
                <a:solidFill>
                  <a:schemeClr val="bg1"/>
                </a:solidFill>
              </a:rPr>
              <a:t>, лови </a:t>
            </a:r>
            <a:r>
              <a:rPr lang="ru-RU" dirty="0" err="1">
                <a:solidFill>
                  <a:schemeClr val="bg1"/>
                </a:solidFill>
              </a:rPr>
              <a:t>кожну</a:t>
            </a:r>
            <a:r>
              <a:rPr lang="ru-RU" dirty="0">
                <a:solidFill>
                  <a:schemeClr val="bg1"/>
                </a:solidFill>
              </a:rPr>
              <a:t> думку, яку вони </a:t>
            </a:r>
            <a:r>
              <a:rPr lang="ru-RU" dirty="0" err="1">
                <a:solidFill>
                  <a:schemeClr val="bg1"/>
                </a:solidFill>
              </a:rPr>
              <a:t>висловили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щоб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пропустити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нагоди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розкрити</a:t>
            </a:r>
            <a:r>
              <a:rPr lang="ru-RU" dirty="0">
                <a:solidFill>
                  <a:schemeClr val="bg1"/>
                </a:solidFill>
              </a:rPr>
              <a:t> для них </a:t>
            </a:r>
            <a:r>
              <a:rPr lang="ru-RU" dirty="0" err="1">
                <a:solidFill>
                  <a:schemeClr val="bg1"/>
                </a:solidFill>
              </a:rPr>
              <a:t>що-небудь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нове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28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</a:rPr>
              <a:t>Поважай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особистi</a:t>
            </a:r>
            <a:r>
              <a:rPr lang="ru-RU" dirty="0">
                <a:solidFill>
                  <a:schemeClr val="bg1"/>
                </a:solidFill>
              </a:rPr>
              <a:t> “</a:t>
            </a:r>
            <a:r>
              <a:rPr lang="ru-RU" dirty="0" err="1">
                <a:solidFill>
                  <a:schemeClr val="bg1"/>
                </a:solidFill>
              </a:rPr>
              <a:t>божевiльнi</a:t>
            </a:r>
            <a:r>
              <a:rPr lang="ru-RU" dirty="0">
                <a:solidFill>
                  <a:schemeClr val="bg1"/>
                </a:solidFill>
              </a:rPr>
              <a:t>” </a:t>
            </a:r>
            <a:r>
              <a:rPr lang="ru-RU" dirty="0" err="1">
                <a:solidFill>
                  <a:schemeClr val="bg1"/>
                </a:solidFill>
              </a:rPr>
              <a:t>iдеї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прищеплювати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iншим</a:t>
            </a:r>
            <a:r>
              <a:rPr lang="ru-RU" dirty="0">
                <a:solidFill>
                  <a:schemeClr val="bg1"/>
                </a:solidFill>
              </a:rPr>
              <a:t> смак до нестандартного </a:t>
            </a:r>
            <a:r>
              <a:rPr lang="ru-RU" dirty="0" err="1">
                <a:solidFill>
                  <a:schemeClr val="bg1"/>
                </a:solidFill>
              </a:rPr>
              <a:t>мислення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73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</a:rPr>
              <a:t>Нiколи</a:t>
            </a:r>
            <a:r>
              <a:rPr lang="ru-RU" dirty="0">
                <a:solidFill>
                  <a:schemeClr val="bg1"/>
                </a:solidFill>
              </a:rPr>
              <a:t> не говори </a:t>
            </a:r>
            <a:r>
              <a:rPr lang="ru-RU" dirty="0" err="1">
                <a:solidFill>
                  <a:schemeClr val="bg1"/>
                </a:solidFill>
              </a:rPr>
              <a:t>своєму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учневi</a:t>
            </a:r>
            <a:r>
              <a:rPr lang="ru-RU" dirty="0">
                <a:solidFill>
                  <a:schemeClr val="bg1"/>
                </a:solidFill>
              </a:rPr>
              <a:t>: “Нам </a:t>
            </a:r>
            <a:r>
              <a:rPr lang="ru-RU" dirty="0" err="1">
                <a:solidFill>
                  <a:schemeClr val="bg1"/>
                </a:solidFill>
              </a:rPr>
              <a:t>нiколи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обговорювати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дурнi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iдеї</a:t>
            </a:r>
            <a:r>
              <a:rPr lang="ru-RU" dirty="0" smtClean="0">
                <a:solidFill>
                  <a:schemeClr val="bg1"/>
                </a:solidFill>
              </a:rPr>
              <a:t>”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55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Не </a:t>
            </a:r>
            <a:r>
              <a:rPr lang="ru-RU" dirty="0" err="1" smtClean="0">
                <a:solidFill>
                  <a:schemeClr val="bg1"/>
                </a:solidFill>
              </a:rPr>
              <a:t>скупися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err="1">
                <a:solidFill>
                  <a:schemeClr val="bg1"/>
                </a:solidFill>
              </a:rPr>
              <a:t>пiдбадьорююче</a:t>
            </a:r>
            <a:r>
              <a:rPr lang="ru-RU" dirty="0">
                <a:solidFill>
                  <a:schemeClr val="bg1"/>
                </a:solidFill>
              </a:rPr>
              <a:t> слово, </a:t>
            </a:r>
            <a:r>
              <a:rPr lang="ru-RU" dirty="0" err="1">
                <a:solidFill>
                  <a:schemeClr val="bg1"/>
                </a:solidFill>
              </a:rPr>
              <a:t>доброзичливу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посмiшку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дружнє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заохочення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89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8400" y="1700808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процесi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навчання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бути </a:t>
            </a:r>
            <a:r>
              <a:rPr lang="ru-RU" dirty="0" err="1">
                <a:solidFill>
                  <a:schemeClr val="bg1"/>
                </a:solidFill>
              </a:rPr>
              <a:t>постiйної</a:t>
            </a:r>
            <a:r>
              <a:rPr lang="ru-RU" dirty="0">
                <a:solidFill>
                  <a:schemeClr val="bg1"/>
                </a:solidFill>
              </a:rPr>
              <a:t> методики i </a:t>
            </a:r>
            <a:r>
              <a:rPr lang="ru-RU" dirty="0" err="1">
                <a:solidFill>
                  <a:schemeClr val="bg1"/>
                </a:solidFill>
              </a:rPr>
              <a:t>назавжди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встановленої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програми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84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“10 </a:t>
            </a:r>
            <a:r>
              <a:rPr lang="ru-RU" b="1" dirty="0" err="1">
                <a:solidFill>
                  <a:schemeClr val="bg1"/>
                </a:solidFill>
              </a:rPr>
              <a:t>заповiдей</a:t>
            </a:r>
            <a:r>
              <a:rPr lang="ru-RU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1702333"/>
            <a:ext cx="8218056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</a:rPr>
              <a:t>Повторюй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цi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заповiдi</a:t>
            </a:r>
            <a:r>
              <a:rPr lang="ru-RU" dirty="0">
                <a:solidFill>
                  <a:schemeClr val="bg1"/>
                </a:solidFill>
              </a:rPr>
              <a:t> кожного </a:t>
            </a:r>
            <a:r>
              <a:rPr lang="ru-RU" dirty="0" err="1">
                <a:solidFill>
                  <a:schemeClr val="bg1"/>
                </a:solidFill>
              </a:rPr>
              <a:t>вечора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поки</a:t>
            </a:r>
            <a:r>
              <a:rPr lang="ru-RU" dirty="0">
                <a:solidFill>
                  <a:schemeClr val="bg1"/>
                </a:solidFill>
              </a:rPr>
              <a:t> вони не </a:t>
            </a:r>
            <a:r>
              <a:rPr lang="ru-RU" dirty="0" err="1">
                <a:solidFill>
                  <a:schemeClr val="bg1"/>
                </a:solidFill>
              </a:rPr>
              <a:t>стануть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частиною</a:t>
            </a:r>
            <a:r>
              <a:rPr lang="ru-RU" dirty="0">
                <a:solidFill>
                  <a:schemeClr val="bg1"/>
                </a:solidFill>
              </a:rPr>
              <a:t> тебе</a:t>
            </a:r>
          </a:p>
        </p:txBody>
      </p:sp>
    </p:spTree>
    <p:extLst>
      <p:ext uri="{BB962C8B-B14F-4D97-AF65-F5344CB8AC3E}">
        <p14:creationId xmlns:p14="http://schemas.microsoft.com/office/powerpoint/2010/main" xmlns="" val="234741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Методична тема, над якою </a:t>
            </a:r>
            <a:r>
              <a:rPr lang="uk-UA" b="1" dirty="0" smtClean="0">
                <a:solidFill>
                  <a:schemeClr val="bg1"/>
                </a:solidFill>
              </a:rPr>
              <a:t>працюю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9670" y="1628800"/>
            <a:ext cx="8186786" cy="453650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chemeClr val="bg1"/>
                </a:solidFill>
              </a:rPr>
              <a:t>«Метод </a:t>
            </a:r>
            <a:r>
              <a:rPr lang="uk-UA" b="1" dirty="0">
                <a:solidFill>
                  <a:schemeClr val="bg1"/>
                </a:solidFill>
              </a:rPr>
              <a:t>проектів як засіб активізації пізнавальної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uk-UA" b="1" dirty="0">
                <a:solidFill>
                  <a:schemeClr val="bg1"/>
                </a:solidFill>
              </a:rPr>
              <a:t>діяльності учнів </a:t>
            </a:r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на </a:t>
            </a:r>
            <a:r>
              <a:rPr lang="uk-UA" b="1" dirty="0" err="1">
                <a:solidFill>
                  <a:schemeClr val="bg1"/>
                </a:solidFill>
              </a:rPr>
              <a:t>уроках</a:t>
            </a:r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b="1" dirty="0" smtClean="0">
                <a:solidFill>
                  <a:schemeClr val="bg1"/>
                </a:solidFill>
              </a:rPr>
              <a:t>інформатики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85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Етапи роботи з методом проектів: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8" y="1700808"/>
            <a:ext cx="8640960" cy="4392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4800" b="1" dirty="0" err="1" smtClean="0">
                <a:solidFill>
                  <a:schemeClr val="bg1"/>
                </a:solidFill>
              </a:rPr>
              <a:t>підготовчий</a:t>
            </a:r>
            <a:endParaRPr lang="ru-RU" sz="4800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4800" b="1" dirty="0" err="1" smtClean="0">
                <a:solidFill>
                  <a:schemeClr val="bg1"/>
                </a:solidFill>
              </a:rPr>
              <a:t>дослідницький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ru-RU" sz="4800" dirty="0" smtClean="0">
                <a:solidFill>
                  <a:schemeClr val="bg1"/>
                </a:solidFill>
              </a:rPr>
              <a:t>- </a:t>
            </a:r>
            <a:r>
              <a:rPr lang="ru-RU" sz="4800" b="1" dirty="0" err="1">
                <a:solidFill>
                  <a:schemeClr val="bg1"/>
                </a:solidFill>
              </a:rPr>
              <a:t>реалізація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</a:rPr>
              <a:t>проекту</a:t>
            </a:r>
            <a:endParaRPr lang="ru-RU" sz="4800" dirty="0">
              <a:solidFill>
                <a:schemeClr val="bg1"/>
              </a:solidFill>
            </a:endParaRPr>
          </a:p>
          <a:p>
            <a:r>
              <a:rPr lang="ru-RU" sz="4800" dirty="0">
                <a:solidFill>
                  <a:schemeClr val="bg1"/>
                </a:solidFill>
              </a:rPr>
              <a:t>- </a:t>
            </a:r>
            <a:r>
              <a:rPr lang="ru-RU" sz="4800" b="1" dirty="0" err="1">
                <a:solidFill>
                  <a:schemeClr val="bg1"/>
                </a:solidFill>
              </a:rPr>
              <a:t>захист</a:t>
            </a:r>
            <a:r>
              <a:rPr lang="ru-RU" sz="4800" b="1" dirty="0">
                <a:solidFill>
                  <a:schemeClr val="bg1"/>
                </a:solidFill>
              </a:rPr>
              <a:t> і </a:t>
            </a:r>
            <a:r>
              <a:rPr lang="ru-RU" sz="4800" b="1" dirty="0" err="1">
                <a:solidFill>
                  <a:schemeClr val="bg1"/>
                </a:solidFill>
              </a:rPr>
              <a:t>обговорення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</a:rPr>
              <a:t>проекту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72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Використання </a:t>
            </a:r>
            <a:r>
              <a:rPr lang="uk-UA" dirty="0" err="1" smtClean="0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600200"/>
            <a:ext cx="8712968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17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Використання </a:t>
            </a:r>
            <a:r>
              <a:rPr lang="uk-UA" dirty="0" err="1" smtClean="0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68" y="1623646"/>
            <a:ext cx="8303568" cy="518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661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Використання </a:t>
            </a:r>
            <a:r>
              <a:rPr lang="uk-UA" dirty="0" err="1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56" y="1509095"/>
            <a:ext cx="8526016" cy="53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371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Використання </a:t>
            </a:r>
            <a:r>
              <a:rPr lang="uk-UA" dirty="0" err="1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880" y="1578260"/>
            <a:ext cx="8447584" cy="527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204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effectLst>
            <a:softEdge rad="12700"/>
          </a:effectLst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Використання </a:t>
            </a:r>
            <a:r>
              <a:rPr lang="uk-UA" dirty="0" err="1">
                <a:solidFill>
                  <a:schemeClr val="bg1"/>
                </a:solidFill>
              </a:rPr>
              <a:t>ІТ-технологій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76" y="1528410"/>
            <a:ext cx="8527344" cy="53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442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291</Words>
  <Application>Microsoft Office PowerPoint</Application>
  <PresentationFormat>Экран (4:3)</PresentationFormat>
  <Paragraphs>84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Творчий звіт вчителя інформатики Красноградської гімназії «Гранд» Полякова І.В.</vt:lpstr>
      <vt:lpstr>Про себе</vt:lpstr>
      <vt:lpstr>Методична тема, над якою працюю</vt:lpstr>
      <vt:lpstr>Етапи роботи з методом проектів:</vt:lpstr>
      <vt:lpstr>Використання ІТ-технологій</vt:lpstr>
      <vt:lpstr>Використання ІТ-технологій</vt:lpstr>
      <vt:lpstr>Використання ІТ-технологій</vt:lpstr>
      <vt:lpstr>Використання ІТ-технологій</vt:lpstr>
      <vt:lpstr>Використання ІТ-технологій</vt:lpstr>
      <vt:lpstr>Використання ІТ-технологій</vt:lpstr>
      <vt:lpstr>Використання ІТ-технологій</vt:lpstr>
      <vt:lpstr>Підготовка до олімпіад</vt:lpstr>
      <vt:lpstr>Підготовка до олімпіад</vt:lpstr>
      <vt:lpstr>Підготовка до олімпіад</vt:lpstr>
      <vt:lpstr>Результати Всеукраїнських учнівських олімпіад та МАН</vt:lpstr>
      <vt:lpstr>Результативність роботи</vt:lpstr>
      <vt:lpstr>Слайд 17</vt:lpstr>
      <vt:lpstr>Слайд 18</vt:lpstr>
      <vt:lpstr>Слайд 19</vt:lpstr>
      <vt:lpstr>“10 заповiдей”</vt:lpstr>
      <vt:lpstr>“10 заповiдей”</vt:lpstr>
      <vt:lpstr>“10 заповiдей”</vt:lpstr>
      <vt:lpstr>“10 заповiдей”</vt:lpstr>
      <vt:lpstr>“10 заповiдей”</vt:lpstr>
      <vt:lpstr>“10 заповiдей”</vt:lpstr>
      <vt:lpstr>“10 заповiдей”</vt:lpstr>
      <vt:lpstr>“10 заповiдей”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uchitel</cp:lastModifiedBy>
  <cp:revision>33</cp:revision>
  <dcterms:created xsi:type="dcterms:W3CDTF">2018-03-18T16:42:58Z</dcterms:created>
  <dcterms:modified xsi:type="dcterms:W3CDTF">2018-04-04T10:21:40Z</dcterms:modified>
</cp:coreProperties>
</file>