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00080AD-CB86-4579-9C70-E6AD3FCD0C6F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2827767-6340-4DAB-A321-685873F8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8576"/>
            <a:ext cx="9753600" cy="6886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9830" y="1124744"/>
            <a:ext cx="8871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C000"/>
                </a:solidFill>
              </a:rPr>
              <a:t>Революція 1905-1907 років і Україна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У </a:t>
            </a:r>
            <a:r>
              <a:rPr lang="ru-RU" sz="2400" dirty="0" err="1">
                <a:solidFill>
                  <a:srgbClr val="FFC000"/>
                </a:solidFill>
              </a:rPr>
              <a:t>селі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Великі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Сорочинці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Полтавської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губернії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в </a:t>
            </a:r>
            <a:r>
              <a:rPr lang="ru-RU" sz="2400" b="1" dirty="0" err="1">
                <a:solidFill>
                  <a:srgbClr val="FFC000"/>
                </a:solidFill>
              </a:rPr>
              <a:t>грудні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>
                <a:solidFill>
                  <a:srgbClr val="FFC000"/>
                </a:solidFill>
              </a:rPr>
              <a:t>1905 р. </a:t>
            </a:r>
            <a:r>
              <a:rPr lang="ru-RU" sz="2400" b="1" dirty="0" err="1">
                <a:solidFill>
                  <a:srgbClr val="FFC000"/>
                </a:solidFill>
              </a:rPr>
              <a:t>близько</a:t>
            </a:r>
            <a:r>
              <a:rPr lang="ru-RU" sz="2400" b="1" dirty="0">
                <a:solidFill>
                  <a:srgbClr val="FFC000"/>
                </a:solidFill>
              </a:rPr>
              <a:t> 5 тис. селян не дали </a:t>
            </a:r>
            <a:r>
              <a:rPr lang="ru-RU" sz="2400" b="1" dirty="0" err="1">
                <a:solidFill>
                  <a:srgbClr val="FFC000"/>
                </a:solidFill>
              </a:rPr>
              <a:t>поліції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заарештувати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свого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dirty="0" err="1">
                <a:solidFill>
                  <a:srgbClr val="FFC000"/>
                </a:solidFill>
              </a:rPr>
              <a:t>односельця</a:t>
            </a:r>
            <a:r>
              <a:rPr lang="ru-RU" sz="2400" dirty="0">
                <a:solidFill>
                  <a:srgbClr val="FFC000"/>
                </a:solidFill>
              </a:rPr>
              <a:t> Г. </a:t>
            </a:r>
            <a:r>
              <a:rPr lang="ru-RU" sz="2400" dirty="0" err="1">
                <a:solidFill>
                  <a:srgbClr val="FFC000"/>
                </a:solidFill>
              </a:rPr>
              <a:t>Безвіконного</a:t>
            </a:r>
            <a:r>
              <a:rPr lang="ru-RU" sz="2400" dirty="0">
                <a:solidFill>
                  <a:srgbClr val="FFC000"/>
                </a:solidFill>
              </a:rPr>
              <a:t> та на </a:t>
            </a:r>
            <a:r>
              <a:rPr lang="ru-RU" sz="2400" dirty="0" err="1">
                <a:solidFill>
                  <a:srgbClr val="FFC000"/>
                </a:solidFill>
              </a:rPr>
              <a:t>декілька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днів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захопили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владу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обрали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селянський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комітет</a:t>
            </a:r>
            <a:r>
              <a:rPr lang="ru-RU" sz="2400" dirty="0">
                <a:solidFill>
                  <a:srgbClr val="FFC000"/>
                </a:solidFill>
              </a:rPr>
              <a:t> та </a:t>
            </a:r>
            <a:r>
              <a:rPr lang="ru-RU" sz="2400" dirty="0" err="1">
                <a:solidFill>
                  <a:srgbClr val="FFC000"/>
                </a:solidFill>
              </a:rPr>
              <a:t>встановили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свої</a:t>
            </a:r>
            <a:r>
              <a:rPr lang="ru-RU" sz="2400" dirty="0">
                <a:solidFill>
                  <a:srgbClr val="FFC000"/>
                </a:solidFill>
              </a:rPr>
              <a:t> порядки. </a:t>
            </a:r>
            <a:r>
              <a:rPr lang="ru-RU" sz="2400" dirty="0" err="1" smtClean="0">
                <a:solidFill>
                  <a:srgbClr val="FFC000"/>
                </a:solidFill>
              </a:rPr>
              <a:t>Тільки</a:t>
            </a:r>
            <a:r>
              <a:rPr lang="ru-RU" sz="2400" dirty="0" smtClean="0">
                <a:solidFill>
                  <a:srgbClr val="FFC000"/>
                </a:solidFill>
              </a:rPr>
              <a:t> за </a:t>
            </a:r>
            <a:r>
              <a:rPr lang="ru-RU" sz="2400" dirty="0" err="1">
                <a:solidFill>
                  <a:srgbClr val="FFC000"/>
                </a:solidFill>
              </a:rPr>
              <a:t>допомогою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озброєного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гарматами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військового</a:t>
            </a:r>
            <a:r>
              <a:rPr lang="ru-RU" sz="2400" dirty="0">
                <a:solidFill>
                  <a:srgbClr val="FFC000"/>
                </a:solidFill>
              </a:rPr>
              <a:t> загону </a:t>
            </a:r>
            <a:r>
              <a:rPr lang="ru-RU" sz="2400" dirty="0" err="1">
                <a:solidFill>
                  <a:srgbClr val="FFC000"/>
                </a:solidFill>
              </a:rPr>
              <a:t>владі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err="1">
                <a:solidFill>
                  <a:srgbClr val="FFC000"/>
                </a:solidFill>
              </a:rPr>
              <a:t>вдалося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придушити</a:t>
            </a:r>
            <a:r>
              <a:rPr lang="ru-RU" sz="2400" dirty="0">
                <a:solidFill>
                  <a:srgbClr val="FFC000"/>
                </a:solidFill>
              </a:rPr>
              <a:t> бунт. У </a:t>
            </a:r>
            <a:r>
              <a:rPr lang="ru-RU" sz="2400" dirty="0" err="1">
                <a:solidFill>
                  <a:srgbClr val="FFC000"/>
                </a:solidFill>
              </a:rPr>
              <a:t>сутичці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каральними</a:t>
            </a:r>
            <a:r>
              <a:rPr lang="ru-RU" sz="2400" dirty="0">
                <a:solidFill>
                  <a:srgbClr val="FFC000"/>
                </a:solidFill>
              </a:rPr>
              <a:t> загонами </a:t>
            </a:r>
            <a:r>
              <a:rPr lang="ru-RU" sz="2400" dirty="0" err="1" smtClean="0">
                <a:solidFill>
                  <a:srgbClr val="FFC000"/>
                </a:solidFill>
              </a:rPr>
              <a:t>загинуло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63 селянина.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З </a:t>
            </a:r>
            <a:r>
              <a:rPr lang="ru-RU" sz="2400" b="1" dirty="0" err="1">
                <a:solidFill>
                  <a:srgbClr val="FFC000"/>
                </a:solidFill>
              </a:rPr>
              <a:t>таємного</a:t>
            </a:r>
            <a:r>
              <a:rPr lang="ru-RU" sz="2400" b="1" dirty="0">
                <a:solidFill>
                  <a:srgbClr val="FFC000"/>
                </a:solidFill>
              </a:rPr>
              <a:t> циркуляра </a:t>
            </a:r>
            <a:r>
              <a:rPr lang="ru-RU" sz="2400" b="1" dirty="0" err="1">
                <a:solidFill>
                  <a:srgbClr val="FFC000"/>
                </a:solidFill>
              </a:rPr>
              <a:t>керуючого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Міністерством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внутрішніх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>
                <a:solidFill>
                  <a:srgbClr val="FFC000"/>
                </a:solidFill>
              </a:rPr>
              <a:t>справ П. Дурново до </a:t>
            </a:r>
            <a:r>
              <a:rPr lang="ru-RU" sz="2400" b="1" dirty="0" err="1">
                <a:solidFill>
                  <a:srgbClr val="FFC000"/>
                </a:solidFill>
              </a:rPr>
              <a:t>губернаторів</a:t>
            </a:r>
            <a:r>
              <a:rPr lang="ru-RU" sz="2400" b="1" dirty="0">
                <a:solidFill>
                  <a:srgbClr val="FFC000"/>
                </a:solidFill>
              </a:rPr>
              <a:t>:</a:t>
            </a:r>
          </a:p>
          <a:p>
            <a:r>
              <a:rPr lang="ru-RU" sz="2400" dirty="0">
                <a:solidFill>
                  <a:srgbClr val="FFC000"/>
                </a:solidFill>
              </a:rPr>
              <a:t>«</a:t>
            </a:r>
            <a:r>
              <a:rPr lang="ru-RU" sz="2400" dirty="0" err="1">
                <a:solidFill>
                  <a:srgbClr val="FFC000"/>
                </a:solidFill>
              </a:rPr>
              <a:t>Під</a:t>
            </a:r>
            <a:r>
              <a:rPr lang="ru-RU" sz="2400" dirty="0">
                <a:solidFill>
                  <a:srgbClr val="FFC000"/>
                </a:solidFill>
              </a:rPr>
              <a:t> час </a:t>
            </a:r>
            <a:r>
              <a:rPr lang="ru-RU" sz="2400" dirty="0" err="1">
                <a:solidFill>
                  <a:srgbClr val="FFC000"/>
                </a:solidFill>
              </a:rPr>
              <a:t>придушення</a:t>
            </a:r>
            <a:r>
              <a:rPr lang="ru-RU" sz="2400" dirty="0">
                <a:solidFill>
                  <a:srgbClr val="FFC000"/>
                </a:solidFill>
              </a:rPr>
              <a:t> смут </a:t>
            </a:r>
            <a:r>
              <a:rPr lang="ru-RU" sz="2400" dirty="0" err="1">
                <a:solidFill>
                  <a:srgbClr val="FFC000"/>
                </a:solidFill>
              </a:rPr>
              <a:t>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безладу</a:t>
            </a:r>
            <a:r>
              <a:rPr lang="ru-RU" sz="2400" dirty="0">
                <a:solidFill>
                  <a:srgbClr val="FFC000"/>
                </a:solidFill>
              </a:rPr>
              <a:t> по </a:t>
            </a:r>
            <a:r>
              <a:rPr lang="ru-RU" sz="2400" dirty="0" err="1">
                <a:solidFill>
                  <a:srgbClr val="FFC000"/>
                </a:solidFill>
              </a:rPr>
              <a:t>відношенню</a:t>
            </a:r>
            <a:r>
              <a:rPr lang="ru-RU" sz="2400" dirty="0">
                <a:solidFill>
                  <a:srgbClr val="FFC000"/>
                </a:solidFill>
              </a:rPr>
              <a:t> до </a:t>
            </a:r>
            <a:r>
              <a:rPr lang="ru-RU" sz="2400" dirty="0" err="1">
                <a:solidFill>
                  <a:srgbClr val="FFC000"/>
                </a:solidFill>
              </a:rPr>
              <a:t>бунтівних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бандитів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діяти</a:t>
            </a:r>
            <a:r>
              <a:rPr lang="ru-RU" sz="2400" dirty="0">
                <a:solidFill>
                  <a:srgbClr val="FFC000"/>
                </a:solidFill>
              </a:rPr>
              <a:t> без </a:t>
            </a:r>
            <a:r>
              <a:rPr lang="ru-RU" sz="2400" dirty="0" err="1">
                <a:solidFill>
                  <a:srgbClr val="FFC000"/>
                </a:solidFill>
              </a:rPr>
              <a:t>усяких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хитань</a:t>
            </a:r>
            <a:r>
              <a:rPr lang="ru-RU" sz="2400" dirty="0">
                <a:solidFill>
                  <a:srgbClr val="FFC000"/>
                </a:solidFill>
              </a:rPr>
              <a:t>, у </a:t>
            </a:r>
            <a:r>
              <a:rPr lang="ru-RU" sz="2400" dirty="0" err="1">
                <a:solidFill>
                  <a:srgbClr val="FFC000"/>
                </a:solidFill>
              </a:rPr>
              <a:t>найбільш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рішучий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спосіб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знищуючи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бунтівників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збройною</a:t>
            </a:r>
            <a:r>
              <a:rPr lang="ru-RU" sz="2400" dirty="0">
                <a:solidFill>
                  <a:srgbClr val="FFC000"/>
                </a:solidFill>
              </a:rPr>
              <a:t> силою, без пощади </a:t>
            </a:r>
            <a:r>
              <a:rPr lang="ru-RU" sz="2400" dirty="0" err="1">
                <a:solidFill>
                  <a:srgbClr val="FFC000"/>
                </a:solidFill>
              </a:rPr>
              <a:t>і</a:t>
            </a:r>
            <a:r>
              <a:rPr lang="ru-RU" sz="2400" dirty="0">
                <a:solidFill>
                  <a:srgbClr val="FFC000"/>
                </a:solidFill>
              </a:rPr>
              <a:t> не </a:t>
            </a:r>
            <a:r>
              <a:rPr lang="ru-RU" sz="2400" dirty="0" err="1">
                <a:solidFill>
                  <a:srgbClr val="FFC000"/>
                </a:solidFill>
              </a:rPr>
              <a:t>соромлячись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застосовувати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найсуворіші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заходи для </a:t>
            </a:r>
            <a:r>
              <a:rPr lang="ru-RU" sz="2400" dirty="0" err="1">
                <a:solidFill>
                  <a:srgbClr val="FFC000"/>
                </a:solidFill>
              </a:rPr>
              <a:t>придушення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бунтівних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проявів</a:t>
            </a:r>
            <a:r>
              <a:rPr lang="ru-RU" sz="2400" dirty="0">
                <a:solidFill>
                  <a:srgbClr val="FFC000"/>
                </a:solidFill>
              </a:rPr>
              <a:t> у самому </a:t>
            </a:r>
            <a:r>
              <a:rPr lang="ru-RU" sz="2400" dirty="0" err="1">
                <a:solidFill>
                  <a:srgbClr val="FFC000"/>
                </a:solidFill>
              </a:rPr>
              <a:t>їх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зародку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для </a:t>
            </a:r>
            <a:r>
              <a:rPr lang="ru-RU" sz="2400" dirty="0" err="1">
                <a:solidFill>
                  <a:srgbClr val="FFC000"/>
                </a:solidFill>
              </a:rPr>
              <a:t>відновлення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порушеного</a:t>
            </a:r>
            <a:r>
              <a:rPr lang="ru-RU" sz="2400" dirty="0">
                <a:solidFill>
                  <a:srgbClr val="FFC000"/>
                </a:solidFill>
              </a:rPr>
              <a:t> порядку».</a:t>
            </a:r>
          </a:p>
          <a:p>
            <a:r>
              <a:rPr lang="ru-RU" sz="2400" i="1" dirty="0">
                <a:solidFill>
                  <a:srgbClr val="FFC000"/>
                </a:solidFill>
              </a:rPr>
              <a:t>Хрестоматия по истории СССР 1900–1930-х гг. –</a:t>
            </a:r>
          </a:p>
          <a:p>
            <a:r>
              <a:rPr lang="ru-RU" sz="2400" i="1" dirty="0">
                <a:solidFill>
                  <a:srgbClr val="FFC000"/>
                </a:solidFill>
              </a:rPr>
              <a:t>М., 1988. – С. 61.</a:t>
            </a:r>
          </a:p>
          <a:p>
            <a:r>
              <a:rPr lang="ru-RU" sz="2400" i="1" dirty="0" err="1">
                <a:solidFill>
                  <a:srgbClr val="FFC000"/>
                </a:solidFill>
              </a:rPr>
              <a:t>Поясніть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чому</a:t>
            </a:r>
            <a:r>
              <a:rPr lang="ru-RU" sz="2400" i="1" dirty="0">
                <a:solidFill>
                  <a:srgbClr val="FFC000"/>
                </a:solidFill>
              </a:rPr>
              <a:t> по </a:t>
            </a:r>
            <a:r>
              <a:rPr lang="ru-RU" sz="2400" i="1" dirty="0" err="1">
                <a:solidFill>
                  <a:srgbClr val="FFC000"/>
                </a:solidFill>
              </a:rPr>
              <a:t>відношенню</a:t>
            </a:r>
            <a:r>
              <a:rPr lang="ru-RU" sz="2400" i="1" dirty="0">
                <a:solidFill>
                  <a:srgbClr val="FFC000"/>
                </a:solidFill>
              </a:rPr>
              <a:t> до </a:t>
            </a:r>
            <a:r>
              <a:rPr lang="ru-RU" sz="2400" i="1" dirty="0" err="1">
                <a:solidFill>
                  <a:srgbClr val="FFC000"/>
                </a:solidFill>
              </a:rPr>
              <a:t>повсталих</a:t>
            </a:r>
            <a:r>
              <a:rPr lang="ru-RU" sz="2400" i="1" dirty="0">
                <a:solidFill>
                  <a:srgbClr val="FFC000"/>
                </a:solidFill>
              </a:rPr>
              <a:t> селян </a:t>
            </a:r>
            <a:r>
              <a:rPr lang="ru-RU" sz="2400" i="1" dirty="0" err="1">
                <a:solidFill>
                  <a:srgbClr val="FFC000"/>
                </a:solidFill>
              </a:rPr>
              <a:t>з</a:t>
            </a:r>
            <a:r>
              <a:rPr lang="ru-RU" sz="2400" i="1" dirty="0">
                <a:solidFill>
                  <a:srgbClr val="FFC000"/>
                </a:solidFill>
              </a:rPr>
              <a:t> боку </a:t>
            </a:r>
            <a:r>
              <a:rPr lang="ru-RU" sz="2400" i="1" dirty="0" err="1">
                <a:solidFill>
                  <a:srgbClr val="FFC000"/>
                </a:solidFill>
              </a:rPr>
              <a:t>влади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застосовувалися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найсуворіші</a:t>
            </a:r>
            <a:r>
              <a:rPr lang="ru-RU" sz="2400" i="1" dirty="0">
                <a:solidFill>
                  <a:srgbClr val="FFC000"/>
                </a:solidFill>
              </a:rPr>
              <a:t> заходи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  <a:endParaRPr lang="ru-RU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85293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C000"/>
                </a:solidFill>
              </a:rPr>
              <a:t>Парламентаризм; самодержавна </a:t>
            </a:r>
            <a:r>
              <a:rPr lang="ru-RU" sz="3200" i="1" dirty="0" err="1">
                <a:solidFill>
                  <a:srgbClr val="FFC000"/>
                </a:solidFill>
              </a:rPr>
              <a:t>монархія</a:t>
            </a:r>
            <a:r>
              <a:rPr lang="ru-RU" sz="3200" i="1" dirty="0">
                <a:solidFill>
                  <a:srgbClr val="FFC000"/>
                </a:solidFill>
              </a:rPr>
              <a:t>; </a:t>
            </a:r>
            <a:r>
              <a:rPr lang="ru-RU" sz="3200" i="1" dirty="0" err="1">
                <a:solidFill>
                  <a:srgbClr val="FFC000"/>
                </a:solidFill>
              </a:rPr>
              <a:t>опозиція</a:t>
            </a:r>
            <a:r>
              <a:rPr lang="ru-RU" sz="3200" i="1" dirty="0">
                <a:solidFill>
                  <a:srgbClr val="FFC000"/>
                </a:solidFill>
              </a:rPr>
              <a:t>; </a:t>
            </a:r>
            <a:r>
              <a:rPr lang="ru-RU" sz="3200" i="1" dirty="0" err="1">
                <a:solidFill>
                  <a:srgbClr val="FFC000"/>
                </a:solidFill>
              </a:rPr>
              <a:t>стани</a:t>
            </a:r>
            <a:r>
              <a:rPr lang="ru-RU" sz="3200" i="1" dirty="0">
                <a:solidFill>
                  <a:srgbClr val="FFC000"/>
                </a:solidFill>
              </a:rPr>
              <a:t>;</a:t>
            </a:r>
          </a:p>
          <a:p>
            <a:r>
              <a:rPr lang="ru-RU" sz="3200" i="1" dirty="0" err="1">
                <a:solidFill>
                  <a:srgbClr val="FFC000"/>
                </a:solidFill>
              </a:rPr>
              <a:t>еліта</a:t>
            </a:r>
            <a:r>
              <a:rPr lang="ru-RU" sz="3200" i="1" dirty="0">
                <a:solidFill>
                  <a:srgbClr val="FFC000"/>
                </a:solidFill>
              </a:rPr>
              <a:t>; становий ценз; </a:t>
            </a:r>
            <a:r>
              <a:rPr lang="ru-RU" sz="3200" i="1" dirty="0" err="1">
                <a:solidFill>
                  <a:srgbClr val="FFC000"/>
                </a:solidFill>
              </a:rPr>
              <a:t>майновий</a:t>
            </a:r>
            <a:r>
              <a:rPr lang="ru-RU" sz="3200" i="1" dirty="0">
                <a:solidFill>
                  <a:srgbClr val="FFC000"/>
                </a:solidFill>
              </a:rPr>
              <a:t> ценз.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2108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C000"/>
                </a:solidFill>
              </a:rPr>
              <a:t>2. </a:t>
            </a:r>
            <a:r>
              <a:rPr lang="ru-RU" sz="4000" b="1" dirty="0" err="1" smtClean="0">
                <a:solidFill>
                  <a:srgbClr val="FFC000"/>
                </a:solidFill>
              </a:rPr>
              <a:t>Українська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>
                <a:solidFill>
                  <a:srgbClr val="FFC000"/>
                </a:solidFill>
              </a:rPr>
              <a:t>громада в </a:t>
            </a:r>
            <a:r>
              <a:rPr lang="ru-RU" sz="4000" b="1" dirty="0" err="1">
                <a:solidFill>
                  <a:srgbClr val="FFC000"/>
                </a:solidFill>
              </a:rPr>
              <a:t>Державній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думі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3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C000"/>
                </a:solidFill>
              </a:rPr>
              <a:t>1. </a:t>
            </a:r>
            <a:r>
              <a:rPr lang="ru-RU" sz="2200" b="1" dirty="0" err="1">
                <a:solidFill>
                  <a:srgbClr val="FFC000"/>
                </a:solidFill>
              </a:rPr>
              <a:t>Створення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Державної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думи</a:t>
            </a:r>
            <a:endParaRPr lang="ru-RU" sz="2200" b="1" dirty="0">
              <a:solidFill>
                <a:srgbClr val="FFC000"/>
              </a:solidFill>
            </a:endParaRPr>
          </a:p>
          <a:p>
            <a:r>
              <a:rPr lang="ru-RU" sz="2200" dirty="0">
                <a:solidFill>
                  <a:srgbClr val="FFC000"/>
                </a:solidFill>
              </a:rPr>
              <a:t>У </a:t>
            </a:r>
            <a:r>
              <a:rPr lang="ru-RU" sz="2200" dirty="0" err="1">
                <a:solidFill>
                  <a:srgbClr val="FFC000"/>
                </a:solidFill>
              </a:rPr>
              <a:t>серпні</a:t>
            </a:r>
            <a:r>
              <a:rPr lang="ru-RU" sz="2200" dirty="0">
                <a:solidFill>
                  <a:srgbClr val="FFC000"/>
                </a:solidFill>
              </a:rPr>
              <a:t> 1905 р. </a:t>
            </a:r>
            <a:r>
              <a:rPr lang="ru-RU" sz="2200" dirty="0" err="1">
                <a:solidFill>
                  <a:srgbClr val="FFC000"/>
                </a:solidFill>
              </a:rPr>
              <a:t>цар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підписав</a:t>
            </a:r>
            <a:r>
              <a:rPr lang="ru-RU" sz="2200" dirty="0">
                <a:solidFill>
                  <a:srgbClr val="FFC000"/>
                </a:solidFill>
              </a:rPr>
              <a:t> указ про </a:t>
            </a:r>
            <a:r>
              <a:rPr lang="ru-RU" sz="2200" dirty="0" err="1">
                <a:solidFill>
                  <a:srgbClr val="FFC000"/>
                </a:solidFill>
              </a:rPr>
              <a:t>створення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дорадчого</a:t>
            </a:r>
            <a:endParaRPr lang="ru-RU" sz="2200" dirty="0">
              <a:solidFill>
                <a:srgbClr val="FFC000"/>
              </a:solidFill>
            </a:endParaRPr>
          </a:p>
          <a:p>
            <a:r>
              <a:rPr lang="ru-RU" sz="2200" dirty="0">
                <a:solidFill>
                  <a:srgbClr val="FFC000"/>
                </a:solidFill>
              </a:rPr>
              <a:t>органу – </a:t>
            </a:r>
            <a:r>
              <a:rPr lang="ru-RU" sz="2200" b="1" dirty="0" err="1">
                <a:solidFill>
                  <a:srgbClr val="FFC000"/>
                </a:solidFill>
              </a:rPr>
              <a:t>Державної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думи</a:t>
            </a:r>
            <a:r>
              <a:rPr lang="ru-RU" sz="2200" b="1" dirty="0">
                <a:solidFill>
                  <a:srgbClr val="FFC000"/>
                </a:solidFill>
              </a:rPr>
              <a:t>. </a:t>
            </a:r>
            <a:r>
              <a:rPr lang="ru-RU" sz="2200" b="1" dirty="0" err="1">
                <a:solidFill>
                  <a:srgbClr val="FFC000"/>
                </a:solidFill>
              </a:rPr>
              <a:t>Передбачалося</a:t>
            </a:r>
            <a:r>
              <a:rPr lang="ru-RU" sz="2200" b="1" dirty="0">
                <a:solidFill>
                  <a:srgbClr val="FFC000"/>
                </a:solidFill>
              </a:rPr>
              <a:t>, </a:t>
            </a:r>
            <a:r>
              <a:rPr lang="ru-RU" sz="2200" b="1" dirty="0" err="1">
                <a:solidFill>
                  <a:srgbClr val="FFC000"/>
                </a:solidFill>
              </a:rPr>
              <a:t>що</a:t>
            </a:r>
            <a:r>
              <a:rPr lang="ru-RU" sz="2200" b="1" dirty="0">
                <a:solidFill>
                  <a:srgbClr val="FFC000"/>
                </a:solidFill>
              </a:rPr>
              <a:t> вона не </a:t>
            </a:r>
            <a:r>
              <a:rPr lang="ru-RU" sz="2200" b="1" dirty="0" err="1">
                <a:solidFill>
                  <a:srgbClr val="FFC000"/>
                </a:solidFill>
              </a:rPr>
              <a:t>матиме</a:t>
            </a:r>
            <a:endParaRPr lang="ru-RU" sz="2200" b="1" dirty="0">
              <a:solidFill>
                <a:srgbClr val="FFC000"/>
              </a:solidFill>
            </a:endParaRPr>
          </a:p>
          <a:p>
            <a:r>
              <a:rPr lang="ru-RU" sz="2200" dirty="0">
                <a:solidFill>
                  <a:srgbClr val="FFC000"/>
                </a:solidFill>
              </a:rPr>
              <a:t>права </a:t>
            </a:r>
            <a:r>
              <a:rPr lang="ru-RU" sz="2200" dirty="0" err="1">
                <a:solidFill>
                  <a:srgbClr val="FFC000"/>
                </a:solidFill>
              </a:rPr>
              <a:t>законодавчої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ініціативи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і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втручання</a:t>
            </a:r>
            <a:r>
              <a:rPr lang="ru-RU" sz="2200" dirty="0">
                <a:solidFill>
                  <a:srgbClr val="FFC000"/>
                </a:solidFill>
              </a:rPr>
              <a:t> у </a:t>
            </a:r>
            <a:r>
              <a:rPr lang="ru-RU" sz="2200" dirty="0" err="1">
                <a:solidFill>
                  <a:srgbClr val="FFC000"/>
                </a:solidFill>
              </a:rPr>
              <a:t>процес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формуван</a:t>
            </a:r>
            <a:r>
              <a:rPr lang="ru-RU" sz="2200" dirty="0">
                <a:solidFill>
                  <a:srgbClr val="FFC000"/>
                </a:solidFill>
              </a:rPr>
              <a:t>-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ня</a:t>
            </a:r>
            <a:r>
              <a:rPr lang="ru-RU" sz="2200" dirty="0">
                <a:solidFill>
                  <a:srgbClr val="FFC000"/>
                </a:solidFill>
              </a:rPr>
              <a:t> державного бюджету, а </a:t>
            </a:r>
            <a:r>
              <a:rPr lang="ru-RU" sz="2200" dirty="0" err="1">
                <a:solidFill>
                  <a:srgbClr val="FFC000"/>
                </a:solidFill>
              </a:rPr>
              <a:t>її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рішення</a:t>
            </a:r>
            <a:r>
              <a:rPr lang="ru-RU" sz="2200" dirty="0">
                <a:solidFill>
                  <a:srgbClr val="FFC000"/>
                </a:solidFill>
              </a:rPr>
              <a:t> не </a:t>
            </a:r>
            <a:r>
              <a:rPr lang="ru-RU" sz="2200" dirty="0" err="1">
                <a:solidFill>
                  <a:srgbClr val="FFC000"/>
                </a:solidFill>
              </a:rPr>
              <a:t>впливатимуть</a:t>
            </a:r>
            <a:r>
              <a:rPr lang="ru-RU" sz="2200" dirty="0">
                <a:solidFill>
                  <a:srgbClr val="FFC000"/>
                </a:solidFill>
              </a:rPr>
              <a:t> на при-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йняття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основних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законів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імперії</a:t>
            </a:r>
            <a:r>
              <a:rPr lang="ru-RU" sz="2200" dirty="0">
                <a:solidFill>
                  <a:srgbClr val="FFC000"/>
                </a:solidFill>
              </a:rPr>
              <a:t>. </a:t>
            </a:r>
            <a:r>
              <a:rPr lang="ru-RU" sz="2200" dirty="0" err="1">
                <a:solidFill>
                  <a:srgbClr val="FFC000"/>
                </a:solidFill>
              </a:rPr>
              <a:t>Цар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зберігав</a:t>
            </a:r>
            <a:r>
              <a:rPr lang="ru-RU" sz="2200" dirty="0">
                <a:solidFill>
                  <a:srgbClr val="FFC000"/>
                </a:solidFill>
              </a:rPr>
              <a:t> «</a:t>
            </a:r>
            <a:r>
              <a:rPr lang="ru-RU" sz="2200" dirty="0" err="1">
                <a:solidFill>
                  <a:srgbClr val="FFC000"/>
                </a:solidFill>
              </a:rPr>
              <a:t>вищу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самодер</a:t>
            </a:r>
            <a:r>
              <a:rPr lang="ru-RU" sz="2200" dirty="0">
                <a:solidFill>
                  <a:srgbClr val="FFC000"/>
                </a:solidFill>
              </a:rPr>
              <a:t>-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жавну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владу</a:t>
            </a:r>
            <a:r>
              <a:rPr lang="ru-RU" sz="2200" dirty="0">
                <a:solidFill>
                  <a:srgbClr val="FFC000"/>
                </a:solidFill>
              </a:rPr>
              <a:t>», за </a:t>
            </a:r>
            <a:r>
              <a:rPr lang="ru-RU" sz="2200" dirty="0" err="1">
                <a:solidFill>
                  <a:srgbClr val="FFC000"/>
                </a:solidFill>
              </a:rPr>
              <a:t>якої</a:t>
            </a:r>
            <a:r>
              <a:rPr lang="ru-RU" sz="2200" dirty="0">
                <a:solidFill>
                  <a:srgbClr val="FFC000"/>
                </a:solidFill>
              </a:rPr>
              <a:t> уряд </a:t>
            </a:r>
            <a:r>
              <a:rPr lang="ru-RU" sz="2200" dirty="0" err="1">
                <a:solidFill>
                  <a:srgbClr val="FFC000"/>
                </a:solidFill>
              </a:rPr>
              <a:t>підпорядковувався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йому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особисто</a:t>
            </a:r>
            <a:r>
              <a:rPr lang="ru-RU" sz="2200" dirty="0">
                <a:solidFill>
                  <a:srgbClr val="FFC000"/>
                </a:solidFill>
              </a:rPr>
              <a:t>.</a:t>
            </a:r>
          </a:p>
          <a:p>
            <a:r>
              <a:rPr lang="ru-RU" sz="2200" dirty="0">
                <a:solidFill>
                  <a:srgbClr val="FFC000"/>
                </a:solidFill>
              </a:rPr>
              <a:t>Указ </a:t>
            </a:r>
            <a:r>
              <a:rPr lang="ru-RU" sz="2200" dirty="0" err="1">
                <a:solidFill>
                  <a:srgbClr val="FFC000"/>
                </a:solidFill>
              </a:rPr>
              <a:t>засвідчив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неможливість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функціонування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Державної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думи</a:t>
            </a:r>
            <a:endParaRPr lang="ru-RU" sz="2200" dirty="0">
              <a:solidFill>
                <a:srgbClr val="FFC000"/>
              </a:solidFill>
            </a:endParaRPr>
          </a:p>
          <a:p>
            <a:r>
              <a:rPr lang="ru-RU" sz="2200" dirty="0">
                <a:solidFill>
                  <a:srgbClr val="FFC000"/>
                </a:solidFill>
              </a:rPr>
              <a:t>як </a:t>
            </a:r>
            <a:r>
              <a:rPr lang="ru-RU" sz="2200" dirty="0" err="1">
                <a:solidFill>
                  <a:srgbClr val="FFC000"/>
                </a:solidFill>
              </a:rPr>
              <a:t>повноцінного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парламентського</a:t>
            </a:r>
            <a:r>
              <a:rPr lang="ru-RU" sz="2200" dirty="0">
                <a:solidFill>
                  <a:srgbClr val="FFC000"/>
                </a:solidFill>
              </a:rPr>
              <a:t> органу в </a:t>
            </a:r>
            <a:r>
              <a:rPr lang="ru-RU" sz="2200" dirty="0" err="1">
                <a:solidFill>
                  <a:srgbClr val="FFC000"/>
                </a:solidFill>
              </a:rPr>
              <a:t>державі</a:t>
            </a:r>
            <a:r>
              <a:rPr lang="ru-RU" sz="2200" dirty="0">
                <a:solidFill>
                  <a:srgbClr val="FFC000"/>
                </a:solidFill>
              </a:rPr>
              <a:t>. </a:t>
            </a:r>
            <a:r>
              <a:rPr lang="ru-RU" sz="2200" dirty="0" err="1">
                <a:solidFill>
                  <a:srgbClr val="FFC000"/>
                </a:solidFill>
              </a:rPr>
              <a:t>Вибори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від</a:t>
            </a:r>
            <a:r>
              <a:rPr lang="ru-RU" sz="2200" dirty="0">
                <a:solidFill>
                  <a:srgbClr val="FFC000"/>
                </a:solidFill>
              </a:rPr>
              <a:t>-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булися</a:t>
            </a:r>
            <a:r>
              <a:rPr lang="ru-RU" sz="2200" dirty="0">
                <a:solidFill>
                  <a:srgbClr val="FFC000"/>
                </a:solidFill>
              </a:rPr>
              <a:t> в </a:t>
            </a:r>
            <a:r>
              <a:rPr lang="ru-RU" sz="2200" b="1" dirty="0">
                <a:solidFill>
                  <a:srgbClr val="FFC000"/>
                </a:solidFill>
              </a:rPr>
              <a:t>лютому–</a:t>
            </a:r>
            <a:r>
              <a:rPr lang="ru-RU" sz="2200" b="1" dirty="0" err="1">
                <a:solidFill>
                  <a:srgbClr val="FFC000"/>
                </a:solidFill>
              </a:rPr>
              <a:t>березні</a:t>
            </a:r>
            <a:r>
              <a:rPr lang="ru-RU" sz="2200" b="1" dirty="0">
                <a:solidFill>
                  <a:srgbClr val="FFC000"/>
                </a:solidFill>
              </a:rPr>
              <a:t> 1906 р.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Депутатів</a:t>
            </a:r>
            <a:r>
              <a:rPr lang="ru-RU" sz="2200" dirty="0">
                <a:solidFill>
                  <a:srgbClr val="FFC000"/>
                </a:solidFill>
              </a:rPr>
              <a:t> обирали 4 </a:t>
            </a:r>
            <a:r>
              <a:rPr lang="ru-RU" sz="2200" dirty="0" err="1">
                <a:solidFill>
                  <a:srgbClr val="FFC000"/>
                </a:solidFill>
              </a:rPr>
              <a:t>суспільні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групи</a:t>
            </a:r>
            <a:r>
              <a:rPr lang="ru-RU" sz="2200" dirty="0">
                <a:solidFill>
                  <a:srgbClr val="FFC000"/>
                </a:solidFill>
              </a:rPr>
              <a:t> (</a:t>
            </a:r>
            <a:r>
              <a:rPr lang="ru-RU" sz="2200" dirty="0" err="1">
                <a:solidFill>
                  <a:srgbClr val="FFC000"/>
                </a:solidFill>
              </a:rPr>
              <a:t>курії</a:t>
            </a:r>
            <a:r>
              <a:rPr lang="ru-RU" sz="2200" dirty="0">
                <a:solidFill>
                  <a:srgbClr val="FFC000"/>
                </a:solidFill>
              </a:rPr>
              <a:t>): </a:t>
            </a:r>
            <a:r>
              <a:rPr lang="ru-RU" sz="2200" dirty="0" err="1">
                <a:solidFill>
                  <a:srgbClr val="FFC000"/>
                </a:solidFill>
              </a:rPr>
              <a:t>землевласники</a:t>
            </a:r>
            <a:r>
              <a:rPr lang="ru-RU" sz="2200" dirty="0">
                <a:solidFill>
                  <a:srgbClr val="FFC000"/>
                </a:solidFill>
              </a:rPr>
              <a:t>,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селяни</a:t>
            </a:r>
            <a:r>
              <a:rPr lang="ru-RU" sz="2200" dirty="0">
                <a:solidFill>
                  <a:srgbClr val="FFC000"/>
                </a:solidFill>
              </a:rPr>
              <a:t>, </a:t>
            </a:r>
            <a:r>
              <a:rPr lang="ru-RU" sz="2200" dirty="0" err="1">
                <a:solidFill>
                  <a:srgbClr val="FFC000"/>
                </a:solidFill>
              </a:rPr>
              <a:t>робітники</a:t>
            </a:r>
            <a:r>
              <a:rPr lang="ru-RU" sz="2200" dirty="0">
                <a:solidFill>
                  <a:srgbClr val="FFC000"/>
                </a:solidFill>
              </a:rPr>
              <a:t> та </a:t>
            </a:r>
            <a:r>
              <a:rPr lang="ru-RU" sz="2200" dirty="0" err="1">
                <a:solidFill>
                  <a:srgbClr val="FFC000"/>
                </a:solidFill>
              </a:rPr>
              <a:t>міщани</a:t>
            </a:r>
            <a:r>
              <a:rPr lang="ru-RU" sz="2200" dirty="0">
                <a:solidFill>
                  <a:srgbClr val="FFC000"/>
                </a:solidFill>
              </a:rPr>
              <a:t>. </a:t>
            </a:r>
            <a:r>
              <a:rPr lang="ru-RU" sz="2200" dirty="0" err="1">
                <a:solidFill>
                  <a:srgbClr val="FFC000"/>
                </a:solidFill>
              </a:rPr>
              <a:t>Кожна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з</a:t>
            </a:r>
            <a:r>
              <a:rPr lang="ru-RU" sz="2200" dirty="0">
                <a:solidFill>
                  <a:srgbClr val="FFC000"/>
                </a:solidFill>
              </a:rPr>
              <a:t> них обирала </a:t>
            </a:r>
            <a:r>
              <a:rPr lang="ru-RU" sz="2200" dirty="0" err="1">
                <a:solidFill>
                  <a:srgbClr val="FFC000"/>
                </a:solidFill>
              </a:rPr>
              <a:t>різну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кіль</a:t>
            </a:r>
            <a:r>
              <a:rPr lang="ru-RU" sz="2200" dirty="0">
                <a:solidFill>
                  <a:srgbClr val="FFC000"/>
                </a:solidFill>
              </a:rPr>
              <a:t>-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кість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депутатів</a:t>
            </a:r>
            <a:r>
              <a:rPr lang="ru-RU" sz="2200" dirty="0">
                <a:solidFill>
                  <a:srgbClr val="FFC000"/>
                </a:solidFill>
              </a:rPr>
              <a:t>. </a:t>
            </a:r>
            <a:r>
              <a:rPr lang="ru-RU" sz="2200" dirty="0" err="1">
                <a:solidFill>
                  <a:srgbClr val="FFC000"/>
                </a:solidFill>
              </a:rPr>
              <a:t>Наприклад</a:t>
            </a:r>
            <a:r>
              <a:rPr lang="ru-RU" sz="2200" dirty="0">
                <a:solidFill>
                  <a:srgbClr val="FFC000"/>
                </a:solidFill>
              </a:rPr>
              <a:t>, </a:t>
            </a:r>
            <a:r>
              <a:rPr lang="ru-RU" sz="2200" dirty="0" err="1">
                <a:solidFill>
                  <a:srgbClr val="FFC000"/>
                </a:solidFill>
              </a:rPr>
              <a:t>від</a:t>
            </a:r>
            <a:r>
              <a:rPr lang="ru-RU" sz="2200" dirty="0">
                <a:solidFill>
                  <a:srgbClr val="FFC000"/>
                </a:solidFill>
              </a:rPr>
              <a:t> селян до </a:t>
            </a:r>
            <a:r>
              <a:rPr lang="ru-RU" sz="2200" dirty="0" err="1">
                <a:solidFill>
                  <a:srgbClr val="FFC000"/>
                </a:solidFill>
              </a:rPr>
              <a:t>Думи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обиралося</a:t>
            </a:r>
            <a:r>
              <a:rPr lang="ru-RU" sz="2200" dirty="0">
                <a:solidFill>
                  <a:srgbClr val="FFC000"/>
                </a:solidFill>
              </a:rPr>
              <a:t> 43 %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представників</a:t>
            </a:r>
            <a:r>
              <a:rPr lang="ru-RU" sz="2200" dirty="0">
                <a:solidFill>
                  <a:srgbClr val="FFC000"/>
                </a:solidFill>
              </a:rPr>
              <a:t>, а </a:t>
            </a:r>
            <a:r>
              <a:rPr lang="ru-RU" sz="2200" dirty="0" err="1">
                <a:solidFill>
                  <a:srgbClr val="FFC000"/>
                </a:solidFill>
              </a:rPr>
              <a:t>від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робітників</a:t>
            </a:r>
            <a:r>
              <a:rPr lang="ru-RU" sz="2200" dirty="0">
                <a:solidFill>
                  <a:srgbClr val="FFC000"/>
                </a:solidFill>
              </a:rPr>
              <a:t> – </a:t>
            </a:r>
            <a:r>
              <a:rPr lang="ru-RU" sz="2200" dirty="0" err="1">
                <a:solidFill>
                  <a:srgbClr val="FFC000"/>
                </a:solidFill>
              </a:rPr>
              <a:t>лише</a:t>
            </a:r>
            <a:r>
              <a:rPr lang="ru-RU" sz="2200" dirty="0">
                <a:solidFill>
                  <a:srgbClr val="FFC000"/>
                </a:solidFill>
              </a:rPr>
              <a:t> 3 %. </a:t>
            </a:r>
            <a:r>
              <a:rPr lang="ru-RU" sz="2200" dirty="0" err="1">
                <a:solidFill>
                  <a:srgbClr val="FFC000"/>
                </a:solidFill>
              </a:rPr>
              <a:t>Під</a:t>
            </a:r>
            <a:r>
              <a:rPr lang="ru-RU" sz="2200" dirty="0">
                <a:solidFill>
                  <a:srgbClr val="FFC000"/>
                </a:solidFill>
              </a:rPr>
              <a:t> час </a:t>
            </a:r>
            <a:r>
              <a:rPr lang="ru-RU" sz="2200" dirty="0" err="1">
                <a:solidFill>
                  <a:srgbClr val="FFC000"/>
                </a:solidFill>
              </a:rPr>
              <a:t>виборів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врахо</a:t>
            </a:r>
            <a:r>
              <a:rPr lang="ru-RU" sz="2200" dirty="0">
                <a:solidFill>
                  <a:srgbClr val="FFC000"/>
                </a:solidFill>
              </a:rPr>
              <a:t>-</a:t>
            </a:r>
          </a:p>
          <a:p>
            <a:r>
              <a:rPr lang="ru-RU" sz="2200" dirty="0" err="1">
                <a:solidFill>
                  <a:srgbClr val="FFC000"/>
                </a:solidFill>
              </a:rPr>
              <a:t>вувалися</a:t>
            </a:r>
            <a:r>
              <a:rPr lang="ru-RU" sz="2200" dirty="0">
                <a:solidFill>
                  <a:srgbClr val="FFC000"/>
                </a:solidFill>
              </a:rPr>
              <a:t> становий та </a:t>
            </a:r>
            <a:r>
              <a:rPr lang="ru-RU" sz="2200" dirty="0" err="1">
                <a:solidFill>
                  <a:srgbClr val="FFC000"/>
                </a:solidFill>
              </a:rPr>
              <a:t>майновий</a:t>
            </a:r>
            <a:r>
              <a:rPr lang="ru-RU" sz="2200" dirty="0">
                <a:solidFill>
                  <a:srgbClr val="FFC000"/>
                </a:solidFill>
              </a:rPr>
              <a:t> </a:t>
            </a:r>
            <a:r>
              <a:rPr lang="ru-RU" sz="2200" dirty="0" err="1">
                <a:solidFill>
                  <a:srgbClr val="FFC000"/>
                </a:solidFill>
              </a:rPr>
              <a:t>цензи</a:t>
            </a:r>
            <a:r>
              <a:rPr lang="ru-RU" sz="2200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479715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4797152"/>
            <a:ext cx="6948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C000"/>
                </a:solidFill>
              </a:rPr>
              <a:t>У </a:t>
            </a:r>
            <a:r>
              <a:rPr lang="ru-RU" sz="2800" i="1" dirty="0" err="1">
                <a:solidFill>
                  <a:srgbClr val="FFC000"/>
                </a:solidFill>
              </a:rPr>
              <a:t>залі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засідань</a:t>
            </a:r>
            <a:r>
              <a:rPr lang="ru-RU" sz="2800" i="1" dirty="0">
                <a:solidFill>
                  <a:srgbClr val="FFC000"/>
                </a:solidFill>
              </a:rPr>
              <a:t> І </a:t>
            </a:r>
            <a:r>
              <a:rPr lang="ru-RU" sz="2800" i="1" dirty="0" err="1">
                <a:solidFill>
                  <a:srgbClr val="FFC000"/>
                </a:solidFill>
              </a:rPr>
              <a:t>Державної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думи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У перший </a:t>
            </a:r>
            <a:r>
              <a:rPr lang="ru-RU" sz="2400" dirty="0" err="1">
                <a:solidFill>
                  <a:srgbClr val="FFC000"/>
                </a:solidFill>
              </a:rPr>
              <a:t>тиждень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роботи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депутати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висунули</a:t>
            </a:r>
            <a:r>
              <a:rPr lang="ru-RU" sz="2400" dirty="0">
                <a:solidFill>
                  <a:srgbClr val="FFC000"/>
                </a:solidFill>
              </a:rPr>
              <a:t> до царя </a:t>
            </a:r>
            <a:r>
              <a:rPr lang="ru-RU" sz="2400" dirty="0" err="1">
                <a:solidFill>
                  <a:srgbClr val="FFC000"/>
                </a:solidFill>
              </a:rPr>
              <a:t>цілий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ряд </a:t>
            </a:r>
            <a:r>
              <a:rPr lang="ru-RU" sz="2400" dirty="0" err="1">
                <a:solidFill>
                  <a:srgbClr val="FFC000"/>
                </a:solidFill>
              </a:rPr>
              <a:t>вимог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які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стосувалися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розробки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аграрної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реформи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особис</a:t>
            </a:r>
            <a:r>
              <a:rPr lang="ru-RU" sz="2400" dirty="0">
                <a:solidFill>
                  <a:srgbClr val="FFC000"/>
                </a:solidFill>
              </a:rPr>
              <a:t>-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тої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відповідальності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міністрів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гарантування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громадянських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свобод, </a:t>
            </a:r>
            <a:r>
              <a:rPr lang="ru-RU" sz="2400" dirty="0" err="1">
                <a:solidFill>
                  <a:srgbClr val="FFC000"/>
                </a:solidFill>
              </a:rPr>
              <a:t>задоволення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вимог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національних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меншин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тощо</a:t>
            </a:r>
            <a:r>
              <a:rPr lang="ru-RU" sz="2400" dirty="0">
                <a:solidFill>
                  <a:srgbClr val="FFC000"/>
                </a:solidFill>
              </a:rPr>
              <a:t>. </a:t>
            </a:r>
            <a:r>
              <a:rPr lang="ru-RU" sz="2400" dirty="0" err="1">
                <a:solidFill>
                  <a:srgbClr val="FFC000"/>
                </a:solidFill>
              </a:rPr>
              <a:t>Особли</a:t>
            </a:r>
            <a:r>
              <a:rPr lang="ru-RU" sz="2400" dirty="0">
                <a:solidFill>
                  <a:srgbClr val="FFC000"/>
                </a:solidFill>
              </a:rPr>
              <a:t>-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вого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звучання</a:t>
            </a:r>
            <a:r>
              <a:rPr lang="ru-RU" sz="2400" dirty="0">
                <a:solidFill>
                  <a:srgbClr val="FFC000"/>
                </a:solidFill>
              </a:rPr>
              <a:t> в </a:t>
            </a:r>
            <a:r>
              <a:rPr lang="ru-RU" sz="2400" dirty="0" err="1">
                <a:solidFill>
                  <a:srgbClr val="FFC000"/>
                </a:solidFill>
              </a:rPr>
              <a:t>Думі</a:t>
            </a:r>
            <a:r>
              <a:rPr lang="ru-RU" sz="2400" dirty="0">
                <a:solidFill>
                  <a:srgbClr val="FFC000"/>
                </a:solidFill>
              </a:rPr>
              <a:t>, як </a:t>
            </a:r>
            <a:r>
              <a:rPr lang="ru-RU" sz="2400" dirty="0" err="1">
                <a:solidFill>
                  <a:srgbClr val="FFC000"/>
                </a:solidFill>
              </a:rPr>
              <a:t>і</a:t>
            </a:r>
            <a:r>
              <a:rPr lang="ru-RU" sz="2400" dirty="0">
                <a:solidFill>
                  <a:srgbClr val="FFC000"/>
                </a:solidFill>
              </a:rPr>
              <a:t> в </a:t>
            </a:r>
            <a:r>
              <a:rPr lang="ru-RU" sz="2400" dirty="0" err="1">
                <a:solidFill>
                  <a:srgbClr val="FFC000"/>
                </a:solidFill>
              </a:rPr>
              <a:t>суспільстві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набуло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аграрне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питан</a:t>
            </a:r>
            <a:r>
              <a:rPr lang="ru-RU" sz="2400" dirty="0">
                <a:solidFill>
                  <a:srgbClr val="FFC000"/>
                </a:solidFill>
              </a:rPr>
              <a:t>-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ня</a:t>
            </a:r>
            <a:r>
              <a:rPr lang="ru-RU" sz="2400" dirty="0">
                <a:solidFill>
                  <a:srgbClr val="FFC000"/>
                </a:solidFill>
              </a:rPr>
              <a:t>. </a:t>
            </a:r>
            <a:r>
              <a:rPr lang="ru-RU" sz="2400" dirty="0" err="1">
                <a:solidFill>
                  <a:srgbClr val="FFC000"/>
                </a:solidFill>
              </a:rPr>
              <a:t>Його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вирішення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вимагали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депутати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від</a:t>
            </a:r>
            <a:r>
              <a:rPr lang="ru-RU" sz="2400" dirty="0">
                <a:solidFill>
                  <a:srgbClr val="FFC000"/>
                </a:solidFill>
              </a:rPr>
              <a:t> селян, </a:t>
            </a:r>
            <a:r>
              <a:rPr lang="ru-RU" sz="2400" dirty="0" err="1">
                <a:solidFill>
                  <a:srgbClr val="FFC000"/>
                </a:solidFill>
              </a:rPr>
              <a:t>які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об’єдналися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у </a:t>
            </a:r>
            <a:r>
              <a:rPr lang="ru-RU" sz="2400" dirty="0" err="1">
                <a:solidFill>
                  <a:srgbClr val="FFC000"/>
                </a:solidFill>
              </a:rPr>
              <a:t>фракцію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трудовиків</a:t>
            </a:r>
            <a:r>
              <a:rPr lang="ru-RU" sz="2400" dirty="0">
                <a:solidFill>
                  <a:srgbClr val="FFC000"/>
                </a:solidFill>
              </a:rPr>
              <a:t> (</a:t>
            </a:r>
            <a:r>
              <a:rPr lang="ru-RU" sz="2400" dirty="0" err="1">
                <a:solidFill>
                  <a:srgbClr val="FFC000"/>
                </a:solidFill>
              </a:rPr>
              <a:t>утворену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депутатів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від</a:t>
            </a:r>
            <a:r>
              <a:rPr lang="ru-RU" sz="2400" dirty="0">
                <a:solidFill>
                  <a:srgbClr val="FFC000"/>
                </a:solidFill>
              </a:rPr>
              <a:t> селян).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Усі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депутатські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ініціативи</a:t>
            </a:r>
            <a:r>
              <a:rPr lang="ru-RU" sz="2400" dirty="0">
                <a:solidFill>
                  <a:srgbClr val="FFC000"/>
                </a:solidFill>
              </a:rPr>
              <a:t> урядом </a:t>
            </a:r>
            <a:r>
              <a:rPr lang="ru-RU" sz="2400" dirty="0" err="1">
                <a:solidFill>
                  <a:srgbClr val="FFC000"/>
                </a:solidFill>
              </a:rPr>
              <a:t>були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проігноровані</a:t>
            </a:r>
            <a:r>
              <a:rPr lang="ru-RU" sz="2400" dirty="0">
                <a:solidFill>
                  <a:srgbClr val="FFC000"/>
                </a:solidFill>
              </a:rPr>
              <a:t>. </a:t>
            </a:r>
            <a:r>
              <a:rPr lang="ru-RU" sz="2400" dirty="0" err="1">
                <a:solidFill>
                  <a:srgbClr val="FFC000"/>
                </a:solidFill>
              </a:rPr>
              <a:t>Тоді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err="1">
                <a:solidFill>
                  <a:srgbClr val="FFC000"/>
                </a:solidFill>
              </a:rPr>
              <a:t>депутати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прийняли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рішення</a:t>
            </a:r>
            <a:r>
              <a:rPr lang="ru-RU" sz="2400" dirty="0">
                <a:solidFill>
                  <a:srgbClr val="FFC000"/>
                </a:solidFill>
              </a:rPr>
              <a:t> про </a:t>
            </a:r>
            <a:r>
              <a:rPr lang="ru-RU" sz="2400" dirty="0" err="1">
                <a:solidFill>
                  <a:srgbClr val="FFC000"/>
                </a:solidFill>
              </a:rPr>
              <a:t>недовіру</a:t>
            </a:r>
            <a:r>
              <a:rPr lang="ru-RU" sz="2400" dirty="0">
                <a:solidFill>
                  <a:srgbClr val="FFC000"/>
                </a:solidFill>
              </a:rPr>
              <a:t> уряду та </a:t>
            </a:r>
            <a:r>
              <a:rPr lang="ru-RU" sz="2400" dirty="0" err="1">
                <a:solidFill>
                  <a:srgbClr val="FFC000"/>
                </a:solidFill>
              </a:rPr>
              <a:t>його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відстав</a:t>
            </a:r>
            <a:r>
              <a:rPr lang="ru-RU" sz="2400" dirty="0">
                <a:solidFill>
                  <a:srgbClr val="FFC000"/>
                </a:solidFill>
              </a:rPr>
              <a:t>-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ку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сподіваючись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що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їхні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дії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будуть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підтримані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революційним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err="1">
                <a:solidFill>
                  <a:srgbClr val="FFC000"/>
                </a:solidFill>
              </a:rPr>
              <a:t>суспільством</a:t>
            </a:r>
            <a:r>
              <a:rPr lang="ru-RU" sz="2400" dirty="0">
                <a:solidFill>
                  <a:srgbClr val="FFC000"/>
                </a:solidFill>
              </a:rPr>
              <a:t>. У </a:t>
            </a:r>
            <a:r>
              <a:rPr lang="ru-RU" sz="2400" dirty="0" err="1">
                <a:solidFill>
                  <a:srgbClr val="FFC000"/>
                </a:solidFill>
              </a:rPr>
              <a:t>відповідь</a:t>
            </a:r>
            <a:r>
              <a:rPr lang="ru-RU" sz="2400" dirty="0">
                <a:solidFill>
                  <a:srgbClr val="FFC000"/>
                </a:solidFill>
              </a:rPr>
              <a:t> в </a:t>
            </a:r>
            <a:r>
              <a:rPr lang="ru-RU" sz="2400" dirty="0" err="1">
                <a:solidFill>
                  <a:srgbClr val="FFC000"/>
                </a:solidFill>
              </a:rPr>
              <a:t>липні</a:t>
            </a:r>
            <a:r>
              <a:rPr lang="ru-RU" sz="2400" dirty="0">
                <a:solidFill>
                  <a:srgbClr val="FFC000"/>
                </a:solidFill>
              </a:rPr>
              <a:t> 1906 р. </a:t>
            </a:r>
            <a:r>
              <a:rPr lang="ru-RU" sz="2400" dirty="0" err="1">
                <a:solidFill>
                  <a:srgbClr val="FFC000"/>
                </a:solidFill>
              </a:rPr>
              <a:t>цар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розпустив</a:t>
            </a:r>
            <a:r>
              <a:rPr lang="ru-RU" sz="2400" dirty="0">
                <a:solidFill>
                  <a:srgbClr val="FFC000"/>
                </a:solidFill>
              </a:rPr>
              <a:t> І Думу,</a:t>
            </a:r>
          </a:p>
          <a:p>
            <a:r>
              <a:rPr lang="ru-RU" sz="2400" dirty="0">
                <a:solidFill>
                  <a:srgbClr val="FFC000"/>
                </a:solidFill>
              </a:rPr>
              <a:t>яка </a:t>
            </a:r>
            <a:r>
              <a:rPr lang="ru-RU" sz="2400" dirty="0" err="1">
                <a:solidFill>
                  <a:srgbClr val="FFC000"/>
                </a:solidFill>
              </a:rPr>
              <a:t>проіснувала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лише</a:t>
            </a:r>
            <a:r>
              <a:rPr lang="ru-RU" sz="2400" dirty="0">
                <a:solidFill>
                  <a:srgbClr val="FFC000"/>
                </a:solidFill>
              </a:rPr>
              <a:t> 72 </a:t>
            </a:r>
            <a:r>
              <a:rPr lang="ru-RU" sz="2400" dirty="0" err="1">
                <a:solidFill>
                  <a:srgbClr val="FFC000"/>
                </a:solidFill>
              </a:rPr>
              <a:t>дні</a:t>
            </a:r>
            <a:r>
              <a:rPr lang="ru-RU" sz="2400" dirty="0">
                <a:solidFill>
                  <a:srgbClr val="FFC000"/>
                </a:solidFill>
              </a:rPr>
              <a:t>. </a:t>
            </a:r>
            <a:r>
              <a:rPr lang="ru-RU" sz="2400" dirty="0" err="1">
                <a:solidFill>
                  <a:srgbClr val="FFC000"/>
                </a:solidFill>
              </a:rPr>
              <a:t>Депутати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прорахувалися</a:t>
            </a:r>
            <a:r>
              <a:rPr lang="ru-RU" sz="2400" dirty="0">
                <a:solidFill>
                  <a:srgbClr val="FFC000"/>
                </a:solidFill>
              </a:rPr>
              <a:t>: су-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спільство</a:t>
            </a:r>
            <a:r>
              <a:rPr lang="ru-RU" sz="2400" dirty="0">
                <a:solidFill>
                  <a:srgbClr val="FFC000"/>
                </a:solidFill>
              </a:rPr>
              <a:t> практично не </a:t>
            </a:r>
            <a:r>
              <a:rPr lang="ru-RU" sz="2400" dirty="0" err="1">
                <a:solidFill>
                  <a:srgbClr val="FFC000"/>
                </a:solidFill>
              </a:rPr>
              <a:t>відреагувало</a:t>
            </a:r>
            <a:r>
              <a:rPr lang="ru-RU" sz="2400" dirty="0">
                <a:solidFill>
                  <a:srgbClr val="FFC000"/>
                </a:solidFill>
              </a:rPr>
              <a:t> на указ </a:t>
            </a:r>
            <a:r>
              <a:rPr lang="ru-RU" sz="2400" dirty="0" err="1">
                <a:solidFill>
                  <a:srgbClr val="FFC000"/>
                </a:solidFill>
              </a:rPr>
              <a:t>Миколи</a:t>
            </a:r>
            <a:r>
              <a:rPr lang="ru-RU" sz="2400" dirty="0">
                <a:solidFill>
                  <a:srgbClr val="FFC000"/>
                </a:solidFill>
              </a:rPr>
              <a:t> ІІ, </a:t>
            </a:r>
            <a:r>
              <a:rPr lang="ru-RU" sz="2400" dirty="0" err="1">
                <a:solidFill>
                  <a:srgbClr val="FFC000"/>
                </a:solidFill>
              </a:rPr>
              <a:t>рево</a:t>
            </a:r>
            <a:r>
              <a:rPr lang="ru-RU" sz="2400" dirty="0">
                <a:solidFill>
                  <a:srgbClr val="FFC000"/>
                </a:solidFill>
              </a:rPr>
              <a:t>-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люція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йшла</a:t>
            </a:r>
            <a:r>
              <a:rPr lang="ru-RU" sz="2400" dirty="0">
                <a:solidFill>
                  <a:srgbClr val="FFC000"/>
                </a:solidFill>
              </a:rPr>
              <a:t> на спад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C000"/>
                </a:solidFill>
              </a:rPr>
              <a:t>Депутати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ІІ </a:t>
            </a:r>
            <a:r>
              <a:rPr lang="ru-RU" sz="2000" b="1" dirty="0" err="1">
                <a:solidFill>
                  <a:srgbClr val="FFC000"/>
                </a:solidFill>
              </a:rPr>
              <a:t>Думи</a:t>
            </a:r>
            <a:r>
              <a:rPr lang="ru-RU" sz="2000" b="1" dirty="0">
                <a:solidFill>
                  <a:srgbClr val="FFC000"/>
                </a:solidFill>
              </a:rPr>
              <a:t>, яка </a:t>
            </a:r>
            <a:r>
              <a:rPr lang="ru-RU" sz="2000" b="1" dirty="0" err="1">
                <a:solidFill>
                  <a:srgbClr val="FFC000"/>
                </a:solidFill>
              </a:rPr>
              <a:t>зібралася</a:t>
            </a:r>
            <a:r>
              <a:rPr lang="ru-RU" sz="2000" b="1" dirty="0">
                <a:solidFill>
                  <a:srgbClr val="FFC000"/>
                </a:solidFill>
              </a:rPr>
              <a:t> у лютому 1907 р., </a:t>
            </a:r>
            <a:r>
              <a:rPr lang="ru-RU" sz="2000" b="1" dirty="0" err="1" smtClean="0">
                <a:solidFill>
                  <a:srgbClr val="FFC000"/>
                </a:solidFill>
              </a:rPr>
              <a:t>намага</a:t>
            </a:r>
            <a:r>
              <a:rPr lang="ru-RU" sz="2000" dirty="0" err="1" smtClean="0">
                <a:solidFill>
                  <a:srgbClr val="FFC000"/>
                </a:solidFill>
              </a:rPr>
              <a:t>лися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діяти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більш</a:t>
            </a:r>
            <a:r>
              <a:rPr lang="ru-RU" sz="2000" dirty="0">
                <a:solidFill>
                  <a:srgbClr val="FFC000"/>
                </a:solidFill>
              </a:rPr>
              <a:t> активно. </a:t>
            </a:r>
            <a:r>
              <a:rPr lang="ru-RU" sz="2000" dirty="0" err="1">
                <a:solidFill>
                  <a:srgbClr val="FFC000"/>
                </a:solidFill>
              </a:rPr>
              <a:t>Проте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під</a:t>
            </a:r>
            <a:r>
              <a:rPr lang="ru-RU" sz="2000" dirty="0">
                <a:solidFill>
                  <a:srgbClr val="FFC000"/>
                </a:solidFill>
              </a:rPr>
              <a:t> час </a:t>
            </a:r>
            <a:r>
              <a:rPr lang="ru-RU" sz="2000" dirty="0" err="1">
                <a:solidFill>
                  <a:srgbClr val="FFC000"/>
                </a:solidFill>
              </a:rPr>
              <a:t>розгляду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аграрного </a:t>
            </a:r>
            <a:r>
              <a:rPr lang="ru-RU" sz="2000" dirty="0" err="1" smtClean="0">
                <a:solidFill>
                  <a:srgbClr val="FFC000"/>
                </a:solidFill>
              </a:rPr>
              <a:t>питання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шляхів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боротьби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революційним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тероризмом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між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депутатами </a:t>
            </a:r>
            <a:r>
              <a:rPr lang="ru-RU" sz="2000" dirty="0" err="1">
                <a:solidFill>
                  <a:srgbClr val="FFC000"/>
                </a:solidFill>
              </a:rPr>
              <a:t>й</a:t>
            </a:r>
            <a:r>
              <a:rPr lang="ru-RU" sz="2000" dirty="0">
                <a:solidFill>
                  <a:srgbClr val="FFC000"/>
                </a:solidFill>
              </a:rPr>
              <a:t> урядом </a:t>
            </a:r>
            <a:r>
              <a:rPr lang="ru-RU" sz="2000" dirty="0" err="1">
                <a:solidFill>
                  <a:srgbClr val="FFC000"/>
                </a:solidFill>
              </a:rPr>
              <a:t>виникли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непримиренні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розбіжності</a:t>
            </a:r>
            <a:r>
              <a:rPr lang="ru-RU" sz="2000" dirty="0">
                <a:solidFill>
                  <a:srgbClr val="FFC000"/>
                </a:solidFill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</a:rPr>
              <a:t>Ситуація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знову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зайшла</a:t>
            </a:r>
            <a:r>
              <a:rPr lang="ru-RU" sz="2000" dirty="0">
                <a:solidFill>
                  <a:srgbClr val="FFC000"/>
                </a:solidFill>
              </a:rPr>
              <a:t> в </a:t>
            </a:r>
            <a:r>
              <a:rPr lang="ru-RU" sz="2000" dirty="0" err="1">
                <a:solidFill>
                  <a:srgbClr val="FFC000"/>
                </a:solidFill>
              </a:rPr>
              <a:t>глухий</a:t>
            </a:r>
            <a:r>
              <a:rPr lang="ru-RU" sz="2000" dirty="0">
                <a:solidFill>
                  <a:srgbClr val="FFC000"/>
                </a:solidFill>
              </a:rPr>
              <a:t> кут. </a:t>
            </a:r>
            <a:r>
              <a:rPr lang="ru-RU" sz="2000" dirty="0" err="1">
                <a:solidFill>
                  <a:srgbClr val="FFC000"/>
                </a:solidFill>
              </a:rPr>
              <a:t>Микола</a:t>
            </a:r>
            <a:r>
              <a:rPr lang="ru-RU" sz="2000" dirty="0">
                <a:solidFill>
                  <a:srgbClr val="FFC000"/>
                </a:solidFill>
              </a:rPr>
              <a:t> ІІ </a:t>
            </a:r>
            <a:r>
              <a:rPr lang="ru-RU" sz="2000" dirty="0" err="1">
                <a:solidFill>
                  <a:srgbClr val="FFC000"/>
                </a:solidFill>
              </a:rPr>
              <a:t>під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надуманим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звинуваченням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у </a:t>
            </a:r>
            <a:r>
              <a:rPr lang="ru-RU" sz="2000" dirty="0" err="1">
                <a:solidFill>
                  <a:srgbClr val="FFC000"/>
                </a:solidFill>
              </a:rPr>
              <a:t>підготовці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змови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проти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царської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сім’ї</a:t>
            </a:r>
            <a:r>
              <a:rPr lang="ru-RU" sz="2000" dirty="0">
                <a:solidFill>
                  <a:srgbClr val="FFC000"/>
                </a:solidFill>
              </a:rPr>
              <a:t> на </a:t>
            </a:r>
            <a:r>
              <a:rPr lang="ru-RU" sz="2000" dirty="0" smtClean="0">
                <a:solidFill>
                  <a:srgbClr val="FFC000"/>
                </a:solidFill>
              </a:rPr>
              <a:t>початку </a:t>
            </a:r>
            <a:r>
              <a:rPr lang="ru-RU" sz="2000" dirty="0" err="1" smtClean="0">
                <a:solidFill>
                  <a:srgbClr val="FFC000"/>
                </a:solidFill>
              </a:rPr>
              <a:t>червня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розпустив</a:t>
            </a:r>
            <a:r>
              <a:rPr lang="ru-RU" sz="2000" dirty="0">
                <a:solidFill>
                  <a:srgbClr val="FFC000"/>
                </a:solidFill>
              </a:rPr>
              <a:t> ІІ Думу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Одночасно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було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прийнято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новий</a:t>
            </a:r>
            <a:r>
              <a:rPr lang="ru-RU" sz="2000" dirty="0">
                <a:solidFill>
                  <a:srgbClr val="FFC000"/>
                </a:solidFill>
              </a:rPr>
              <a:t> закон про </a:t>
            </a:r>
            <a:r>
              <a:rPr lang="ru-RU" sz="2000" dirty="0" err="1">
                <a:solidFill>
                  <a:srgbClr val="FFC000"/>
                </a:solidFill>
              </a:rPr>
              <a:t>вибори</a:t>
            </a:r>
            <a:r>
              <a:rPr lang="ru-RU" sz="2000" dirty="0">
                <a:solidFill>
                  <a:srgbClr val="FFC000"/>
                </a:solidFill>
              </a:rPr>
              <a:t>. </a:t>
            </a:r>
            <a:r>
              <a:rPr lang="ru-RU" sz="2000" dirty="0" err="1">
                <a:solidFill>
                  <a:srgbClr val="FFC000"/>
                </a:solidFill>
              </a:rPr>
              <a:t>Він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істотно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урізав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права </a:t>
            </a:r>
            <a:r>
              <a:rPr lang="ru-RU" sz="2000" dirty="0" err="1">
                <a:solidFill>
                  <a:srgbClr val="FFC000"/>
                </a:solidFill>
              </a:rPr>
              <a:t>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свободи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err="1">
                <a:solidFill>
                  <a:srgbClr val="FFC000"/>
                </a:solidFill>
              </a:rPr>
              <a:t>задекларовані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маніфестом</a:t>
            </a:r>
            <a:r>
              <a:rPr lang="ru-RU" sz="2000" dirty="0">
                <a:solidFill>
                  <a:srgbClr val="FFC000"/>
                </a:solidFill>
              </a:rPr>
              <a:t> 17 </a:t>
            </a:r>
            <a:r>
              <a:rPr lang="ru-RU" sz="2000" dirty="0" err="1" smtClean="0">
                <a:solidFill>
                  <a:srgbClr val="FFC000"/>
                </a:solidFill>
              </a:rPr>
              <a:t>жовтня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1905 </a:t>
            </a:r>
            <a:r>
              <a:rPr lang="ru-RU" sz="2000" dirty="0">
                <a:solidFill>
                  <a:srgbClr val="FFC000"/>
                </a:solidFill>
              </a:rPr>
              <a:t>р., та </a:t>
            </a:r>
            <a:r>
              <a:rPr lang="ru-RU" sz="2000" dirty="0" err="1">
                <a:solidFill>
                  <a:srgbClr val="FFC000"/>
                </a:solidFill>
              </a:rPr>
              <a:t>повертав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країну</a:t>
            </a:r>
            <a:r>
              <a:rPr lang="ru-RU" sz="2000" dirty="0">
                <a:solidFill>
                  <a:srgbClr val="FFC000"/>
                </a:solidFill>
              </a:rPr>
              <a:t> до </a:t>
            </a:r>
            <a:r>
              <a:rPr lang="ru-RU" sz="2000" dirty="0" err="1">
                <a:solidFill>
                  <a:srgbClr val="FFC000"/>
                </a:solidFill>
              </a:rPr>
              <a:t>необмеженого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самодержавства</a:t>
            </a:r>
            <a:r>
              <a:rPr lang="ru-RU" sz="2000" dirty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Були </a:t>
            </a:r>
            <a:r>
              <a:rPr lang="ru-RU" sz="2000" dirty="0" err="1">
                <a:solidFill>
                  <a:srgbClr val="FFC000"/>
                </a:solidFill>
              </a:rPr>
              <a:t>змінені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умови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виборів</a:t>
            </a:r>
            <a:r>
              <a:rPr lang="ru-RU" sz="2000" dirty="0">
                <a:solidFill>
                  <a:srgbClr val="FFC000"/>
                </a:solidFill>
              </a:rPr>
              <a:t> до </a:t>
            </a:r>
            <a:r>
              <a:rPr lang="ru-RU" sz="2000" dirty="0" err="1">
                <a:solidFill>
                  <a:srgbClr val="FFC000"/>
                </a:solidFill>
              </a:rPr>
              <a:t>Думи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err="1">
                <a:solidFill>
                  <a:srgbClr val="FFC000"/>
                </a:solidFill>
              </a:rPr>
              <a:t>внаслідок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чого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перевагу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отримали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представники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поміщиків</a:t>
            </a:r>
            <a:r>
              <a:rPr lang="ru-RU" sz="2000" dirty="0">
                <a:solidFill>
                  <a:srgbClr val="FFC000"/>
                </a:solidFill>
              </a:rPr>
              <a:t> та </a:t>
            </a:r>
            <a:r>
              <a:rPr lang="ru-RU" sz="2000" dirty="0" err="1">
                <a:solidFill>
                  <a:srgbClr val="FFC000"/>
                </a:solidFill>
              </a:rPr>
              <a:t>буржуазії</a:t>
            </a:r>
            <a:r>
              <a:rPr lang="ru-RU" sz="2000" dirty="0">
                <a:solidFill>
                  <a:srgbClr val="FFC000"/>
                </a:solidFill>
              </a:rPr>
              <a:t>. Стало </a:t>
            </a:r>
            <a:r>
              <a:rPr lang="ru-RU" sz="2000" dirty="0" err="1" smtClean="0">
                <a:solidFill>
                  <a:srgbClr val="FFC000"/>
                </a:solidFill>
              </a:rPr>
              <a:t>зрозуміло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err="1">
                <a:solidFill>
                  <a:srgbClr val="FFC000"/>
                </a:solidFill>
              </a:rPr>
              <a:t>що</a:t>
            </a:r>
            <a:r>
              <a:rPr lang="ru-RU" sz="2000" dirty="0">
                <a:solidFill>
                  <a:srgbClr val="FFC000"/>
                </a:solidFill>
              </a:rPr>
              <a:t> подальше </a:t>
            </a:r>
            <a:r>
              <a:rPr lang="ru-RU" sz="2000" dirty="0" err="1">
                <a:solidFill>
                  <a:srgbClr val="FFC000"/>
                </a:solidFill>
              </a:rPr>
              <a:t>існування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Державної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думи</a:t>
            </a:r>
            <a:r>
              <a:rPr lang="ru-RU" sz="2000" dirty="0">
                <a:solidFill>
                  <a:srgbClr val="FFC000"/>
                </a:solidFill>
              </a:rPr>
              <a:t> могло </a:t>
            </a:r>
            <a:r>
              <a:rPr lang="ru-RU" sz="2000" dirty="0" err="1" smtClean="0">
                <a:solidFill>
                  <a:srgbClr val="FFC000"/>
                </a:solidFill>
              </a:rPr>
              <a:t>відбуватися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лише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за </a:t>
            </a:r>
            <a:r>
              <a:rPr lang="ru-RU" sz="2000" dirty="0" err="1">
                <a:solidFill>
                  <a:srgbClr val="FFC000"/>
                </a:solidFill>
              </a:rPr>
              <a:t>умови</a:t>
            </a:r>
            <a:r>
              <a:rPr lang="ru-RU" sz="2000" dirty="0">
                <a:solidFill>
                  <a:srgbClr val="FFC000"/>
                </a:solidFill>
              </a:rPr>
              <a:t> контролю за </a:t>
            </a:r>
            <a:r>
              <a:rPr lang="ru-RU" sz="2000" dirty="0" err="1">
                <a:solidFill>
                  <a:srgbClr val="FFC000"/>
                </a:solidFill>
              </a:rPr>
              <a:t>діяльністю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депутатів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</a:t>
            </a:r>
            <a:r>
              <a:rPr lang="ru-RU" sz="2000" dirty="0">
                <a:solidFill>
                  <a:srgbClr val="FFC000"/>
                </a:solidFill>
              </a:rPr>
              <a:t> боку </a:t>
            </a:r>
            <a:r>
              <a:rPr lang="ru-RU" sz="2000" dirty="0" smtClean="0">
                <a:solidFill>
                  <a:srgbClr val="FFC000"/>
                </a:solidFill>
              </a:rPr>
              <a:t>царя. </a:t>
            </a:r>
            <a:r>
              <a:rPr lang="ru-RU" sz="2000" dirty="0" err="1" smtClean="0">
                <a:solidFill>
                  <a:srgbClr val="FFC000"/>
                </a:solidFill>
              </a:rPr>
              <a:t>Ілюзії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парламентаризму </a:t>
            </a:r>
            <a:r>
              <a:rPr lang="ru-RU" sz="2000" dirty="0" err="1">
                <a:solidFill>
                  <a:srgbClr val="FFC000"/>
                </a:solidFill>
              </a:rPr>
              <a:t>зникли</a:t>
            </a:r>
            <a:r>
              <a:rPr lang="ru-RU" sz="2000" dirty="0">
                <a:solidFill>
                  <a:srgbClr val="FFC000"/>
                </a:solidFill>
              </a:rPr>
              <a:t>. </a:t>
            </a:r>
            <a:r>
              <a:rPr lang="ru-RU" sz="2000" dirty="0" err="1">
                <a:solidFill>
                  <a:srgbClr val="FFC000"/>
                </a:solidFill>
              </a:rPr>
              <a:t>Такі</a:t>
            </a:r>
            <a:r>
              <a:rPr lang="ru-RU" sz="2000" dirty="0">
                <a:solidFill>
                  <a:srgbClr val="FFC000"/>
                </a:solidFill>
              </a:rPr>
              <a:t> кроки </a:t>
            </a:r>
            <a:r>
              <a:rPr lang="ru-RU" sz="2000" dirty="0" err="1">
                <a:solidFill>
                  <a:srgbClr val="FFC000"/>
                </a:solidFill>
              </a:rPr>
              <a:t>влади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сучасники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назвали </a:t>
            </a:r>
            <a:r>
              <a:rPr lang="ru-RU" sz="2000" dirty="0" err="1">
                <a:solidFill>
                  <a:srgbClr val="FFC000"/>
                </a:solidFill>
              </a:rPr>
              <a:t>державним</a:t>
            </a:r>
            <a:r>
              <a:rPr lang="ru-RU" sz="2000" dirty="0">
                <a:solidFill>
                  <a:srgbClr val="FFC000"/>
                </a:solidFill>
              </a:rPr>
              <a:t> переворотом </a:t>
            </a:r>
            <a:r>
              <a:rPr lang="ru-RU" sz="2000" dirty="0" err="1">
                <a:solidFill>
                  <a:srgbClr val="FFC000"/>
                </a:solidFill>
              </a:rPr>
              <a:t>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розцінили</a:t>
            </a:r>
            <a:r>
              <a:rPr lang="ru-RU" sz="2000" dirty="0">
                <a:solidFill>
                  <a:srgbClr val="FFC000"/>
                </a:solidFill>
              </a:rPr>
              <a:t> як </a:t>
            </a:r>
            <a:r>
              <a:rPr lang="ru-RU" sz="2000" b="1" dirty="0" err="1">
                <a:solidFill>
                  <a:srgbClr val="FFC000"/>
                </a:solidFill>
              </a:rPr>
              <a:t>поразку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революції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104703" cy="340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8847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У І </a:t>
            </a:r>
            <a:r>
              <a:rPr lang="ru-RU" sz="2000" b="1" dirty="0" err="1" smtClean="0">
                <a:solidFill>
                  <a:srgbClr val="FFC000"/>
                </a:solidFill>
              </a:rPr>
              <a:t>Думі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сформувалася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українська</a:t>
            </a:r>
            <a:r>
              <a:rPr lang="ru-RU" sz="2000" b="1" dirty="0" smtClean="0">
                <a:solidFill>
                  <a:srgbClr val="FFC000"/>
                </a:solidFill>
              </a:rPr>
              <a:t> громада в </a:t>
            </a:r>
            <a:r>
              <a:rPr lang="ru-RU" sz="2000" b="1" dirty="0" err="1" smtClean="0">
                <a:solidFill>
                  <a:srgbClr val="FFC000"/>
                </a:solidFill>
              </a:rPr>
              <a:t>складі</a:t>
            </a:r>
            <a:r>
              <a:rPr lang="ru-RU" sz="2000" b="1" dirty="0" smtClean="0">
                <a:solidFill>
                  <a:srgbClr val="FFC000"/>
                </a:solidFill>
              </a:rPr>
              <a:t> 44 </a:t>
            </a:r>
            <a:r>
              <a:rPr lang="ru-RU" sz="2000" b="1" dirty="0" err="1" smtClean="0">
                <a:solidFill>
                  <a:srgbClr val="FFC000"/>
                </a:solidFill>
              </a:rPr>
              <a:t>осіб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C000"/>
                </a:solidFill>
              </a:rPr>
              <a:t>Активними</a:t>
            </a:r>
            <a:r>
              <a:rPr lang="ru-RU" sz="2000" b="1" dirty="0" smtClean="0">
                <a:solidFill>
                  <a:srgbClr val="FFC000"/>
                </a:solidFill>
              </a:rPr>
              <a:t> членами </a:t>
            </a:r>
            <a:r>
              <a:rPr lang="ru-RU" sz="2000" b="1" dirty="0" err="1" smtClean="0">
                <a:solidFill>
                  <a:srgbClr val="FFC000"/>
                </a:solidFill>
              </a:rPr>
              <a:t>громади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були</a:t>
            </a:r>
            <a:r>
              <a:rPr lang="ru-RU" sz="2000" b="1" dirty="0" smtClean="0">
                <a:solidFill>
                  <a:srgbClr val="FFC000"/>
                </a:solidFill>
              </a:rPr>
              <a:t> І. </a:t>
            </a:r>
            <a:r>
              <a:rPr lang="ru-RU" sz="2000" b="1" dirty="0" err="1" smtClean="0">
                <a:solidFill>
                  <a:srgbClr val="FFC000"/>
                </a:solidFill>
              </a:rPr>
              <a:t>Шраг</a:t>
            </a:r>
            <a:r>
              <a:rPr lang="ru-RU" sz="2000" b="1" dirty="0" smtClean="0">
                <a:solidFill>
                  <a:srgbClr val="FFC000"/>
                </a:solidFill>
              </a:rPr>
              <a:t>, Д. </a:t>
            </a:r>
            <a:r>
              <a:rPr lang="ru-RU" sz="2000" b="1" dirty="0" err="1" smtClean="0">
                <a:solidFill>
                  <a:srgbClr val="FFC000"/>
                </a:solidFill>
              </a:rPr>
              <a:t>Чижевський</a:t>
            </a:r>
            <a:r>
              <a:rPr lang="ru-RU" sz="2000" b="1" dirty="0" smtClean="0">
                <a:solidFill>
                  <a:srgbClr val="FFC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В. </a:t>
            </a:r>
            <a:r>
              <a:rPr lang="ru-RU" sz="2000" b="1" dirty="0" err="1" smtClean="0">
                <a:solidFill>
                  <a:srgbClr val="FFC000"/>
                </a:solidFill>
              </a:rPr>
              <a:t>Шемет</a:t>
            </a:r>
            <a:r>
              <a:rPr lang="ru-RU" sz="2000" b="1" dirty="0" smtClean="0">
                <a:solidFill>
                  <a:srgbClr val="FFC000"/>
                </a:solidFill>
              </a:rPr>
              <a:t>, М. </a:t>
            </a:r>
            <a:r>
              <a:rPr lang="ru-RU" sz="2000" b="1" dirty="0" err="1" smtClean="0">
                <a:solidFill>
                  <a:srgbClr val="FFC000"/>
                </a:solidFill>
              </a:rPr>
              <a:t>Біляшівський</a:t>
            </a:r>
            <a:r>
              <a:rPr lang="ru-RU" sz="2000" b="1" dirty="0" smtClean="0">
                <a:solidFill>
                  <a:srgbClr val="FFC000"/>
                </a:solidFill>
              </a:rPr>
              <a:t> та </a:t>
            </a:r>
            <a:r>
              <a:rPr lang="ru-RU" sz="2000" b="1" dirty="0" err="1" smtClean="0">
                <a:solidFill>
                  <a:srgbClr val="FFC000"/>
                </a:solidFill>
              </a:rPr>
              <a:t>ін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C000"/>
                </a:solidFill>
              </a:rPr>
              <a:t>Хоча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група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депутатів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була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найчисленнішою</a:t>
            </a:r>
            <a:r>
              <a:rPr lang="ru-RU" sz="2000" b="1" dirty="0" smtClean="0">
                <a:solidFill>
                  <a:srgbClr val="FFC000"/>
                </a:solidFill>
              </a:rPr>
              <a:t> се-</a:t>
            </a:r>
          </a:p>
          <a:p>
            <a:r>
              <a:rPr lang="ru-RU" sz="2000" b="1" dirty="0" err="1" smtClean="0">
                <a:solidFill>
                  <a:srgbClr val="FFC000"/>
                </a:solidFill>
              </a:rPr>
              <a:t>ред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представників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неросійських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народів</a:t>
            </a:r>
            <a:r>
              <a:rPr lang="ru-RU" sz="2000" b="1" dirty="0" smtClean="0">
                <a:solidFill>
                  <a:srgbClr val="FFC000"/>
                </a:solidFill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</a:rPr>
              <a:t>цієї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кількості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було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недостатньо</a:t>
            </a:r>
            <a:r>
              <a:rPr lang="ru-RU" sz="2000" b="1" dirty="0" smtClean="0">
                <a:solidFill>
                  <a:srgbClr val="FFC000"/>
                </a:solidFill>
              </a:rPr>
              <a:t> для </a:t>
            </a:r>
            <a:r>
              <a:rPr lang="ru-RU" sz="2000" b="1" dirty="0" err="1" smtClean="0">
                <a:solidFill>
                  <a:srgbClr val="FFC000"/>
                </a:solidFill>
              </a:rPr>
              <a:t>самостійного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функціонування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фракції</a:t>
            </a:r>
            <a:r>
              <a:rPr lang="ru-RU" sz="2000" b="1" dirty="0" smtClean="0">
                <a:solidFill>
                  <a:srgbClr val="FFC000"/>
                </a:solidFill>
              </a:rPr>
              <a:t>.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депутати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змушені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були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увійти</a:t>
            </a:r>
            <a:r>
              <a:rPr lang="ru-RU" sz="2000" b="1" dirty="0" smtClean="0">
                <a:solidFill>
                  <a:srgbClr val="FFC000"/>
                </a:solidFill>
              </a:rPr>
              <a:t> до складу </a:t>
            </a:r>
            <a:r>
              <a:rPr lang="ru-RU" sz="2000" b="1" dirty="0" err="1" smtClean="0">
                <a:solidFill>
                  <a:srgbClr val="FFC000"/>
                </a:solidFill>
              </a:rPr>
              <a:t>російських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фракцій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від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партій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кадетів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трудовиків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C000"/>
                </a:solidFill>
              </a:rPr>
              <a:t>Ілля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Шраг</a:t>
            </a:r>
            <a:r>
              <a:rPr lang="ru-RU" sz="2000" b="1" dirty="0" smtClean="0">
                <a:solidFill>
                  <a:srgbClr val="FFC000"/>
                </a:solidFill>
              </a:rPr>
              <a:t> (1847–1919). </a:t>
            </a:r>
            <a:r>
              <a:rPr lang="ru-RU" sz="2000" b="1" dirty="0" err="1" smtClean="0">
                <a:solidFill>
                  <a:srgbClr val="FFC000"/>
                </a:solidFill>
              </a:rPr>
              <a:t>Громадсько-політичний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діяч</a:t>
            </a:r>
            <a:r>
              <a:rPr lang="ru-RU" sz="2000" b="1" dirty="0" smtClean="0">
                <a:solidFill>
                  <a:srgbClr val="FFC000"/>
                </a:solidFill>
              </a:rPr>
              <a:t>, адвокат, член УРДП. У І </a:t>
            </a:r>
            <a:r>
              <a:rPr lang="ru-RU" sz="2000" b="1" dirty="0" err="1" smtClean="0">
                <a:solidFill>
                  <a:srgbClr val="FFC000"/>
                </a:solidFill>
              </a:rPr>
              <a:t>Думі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очолював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парламентську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групу</a:t>
            </a:r>
            <a:r>
              <a:rPr lang="ru-RU" sz="2000" b="1" dirty="0" smtClean="0">
                <a:solidFill>
                  <a:srgbClr val="FFC000"/>
                </a:solidFill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</a:rPr>
              <a:t>пізніше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був</a:t>
            </a:r>
            <a:r>
              <a:rPr lang="ru-RU" sz="2000" b="1" dirty="0" smtClean="0">
                <a:solidFill>
                  <a:srgbClr val="FFC000"/>
                </a:solidFill>
              </a:rPr>
              <a:t> заступником </a:t>
            </a:r>
            <a:r>
              <a:rPr lang="ru-RU" sz="2000" b="1" dirty="0" err="1" smtClean="0">
                <a:solidFill>
                  <a:srgbClr val="FFC000"/>
                </a:solidFill>
              </a:rPr>
              <a:t>голови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Товариства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українських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поступовців</a:t>
            </a:r>
            <a:r>
              <a:rPr lang="ru-RU" sz="2000" b="1" dirty="0" smtClean="0">
                <a:solidFill>
                  <a:srgbClr val="FFC000"/>
                </a:solidFill>
              </a:rPr>
              <a:t>, яке </a:t>
            </a:r>
            <a:r>
              <a:rPr lang="ru-RU" sz="2000" b="1" dirty="0" err="1" smtClean="0">
                <a:solidFill>
                  <a:srgbClr val="FFC000"/>
                </a:solidFill>
              </a:rPr>
              <a:t>утворилося</a:t>
            </a:r>
            <a:r>
              <a:rPr lang="ru-RU" sz="2000" b="1" dirty="0" smtClean="0">
                <a:solidFill>
                  <a:srgbClr val="FFC000"/>
                </a:solidFill>
              </a:rPr>
              <a:t> в 1908 р. </a:t>
            </a:r>
            <a:r>
              <a:rPr lang="ru-RU" sz="2000" b="1" dirty="0" err="1" smtClean="0">
                <a:solidFill>
                  <a:srgbClr val="FFC000"/>
                </a:solidFill>
              </a:rPr>
              <a:t>після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розпаду</a:t>
            </a:r>
            <a:r>
              <a:rPr lang="ru-RU" sz="2000" b="1" dirty="0" smtClean="0">
                <a:solidFill>
                  <a:srgbClr val="FFC000"/>
                </a:solidFill>
              </a:rPr>
              <a:t> УРДП.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Депутати-українці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прийняли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декларацію</a:t>
            </a:r>
            <a:r>
              <a:rPr lang="ru-RU" sz="2400" dirty="0" smtClean="0">
                <a:solidFill>
                  <a:srgbClr val="FFC000"/>
                </a:solidFill>
              </a:rPr>
              <a:t>, в </a:t>
            </a:r>
            <a:r>
              <a:rPr lang="ru-RU" sz="2400" dirty="0" err="1" smtClean="0">
                <a:solidFill>
                  <a:srgbClr val="FFC000"/>
                </a:solidFill>
              </a:rPr>
              <a:t>якій</a:t>
            </a:r>
            <a:r>
              <a:rPr lang="ru-RU" sz="2400" dirty="0" smtClean="0">
                <a:solidFill>
                  <a:srgbClr val="FFC000"/>
                </a:solidFill>
              </a:rPr>
              <a:t> заявили, </a:t>
            </a:r>
            <a:r>
              <a:rPr lang="ru-RU" sz="2400" dirty="0" err="1" smtClean="0">
                <a:solidFill>
                  <a:srgbClr val="FFC000"/>
                </a:solidFill>
              </a:rPr>
              <a:t>що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вважають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федерацію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найбільш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прийнятною</a:t>
            </a:r>
            <a:r>
              <a:rPr lang="ru-RU" sz="2400" dirty="0" smtClean="0">
                <a:solidFill>
                  <a:srgbClr val="FFC000"/>
                </a:solidFill>
              </a:rPr>
              <a:t> формою державного устрою </a:t>
            </a:r>
            <a:r>
              <a:rPr lang="ru-RU" sz="2400" dirty="0" err="1" smtClean="0">
                <a:solidFill>
                  <a:srgbClr val="FFC000"/>
                </a:solidFill>
              </a:rPr>
              <a:t>Росії</a:t>
            </a:r>
            <a:r>
              <a:rPr lang="ru-RU" sz="2400" dirty="0" smtClean="0">
                <a:solidFill>
                  <a:srgbClr val="FFC000"/>
                </a:solidFill>
              </a:rPr>
              <a:t>. У </a:t>
            </a:r>
            <a:r>
              <a:rPr lang="ru-RU" sz="2400" dirty="0" err="1" smtClean="0">
                <a:solidFill>
                  <a:srgbClr val="FFC000"/>
                </a:solidFill>
              </a:rPr>
              <a:t>складі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майбутньої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федерації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Україна</a:t>
            </a:r>
            <a:r>
              <a:rPr lang="ru-RU" sz="2400" dirty="0" smtClean="0">
                <a:solidFill>
                  <a:srgbClr val="FFC000"/>
                </a:solidFill>
              </a:rPr>
              <a:t> мала </a:t>
            </a:r>
            <a:r>
              <a:rPr lang="ru-RU" sz="2400" dirty="0" err="1" smtClean="0">
                <a:solidFill>
                  <a:srgbClr val="FFC000"/>
                </a:solidFill>
              </a:rPr>
              <a:t>перебувати</a:t>
            </a:r>
            <a:r>
              <a:rPr lang="ru-RU" sz="2400" dirty="0" smtClean="0">
                <a:solidFill>
                  <a:srgbClr val="FFC000"/>
                </a:solidFill>
              </a:rPr>
              <a:t> на засадах </a:t>
            </a:r>
            <a:r>
              <a:rPr lang="ru-RU" sz="2400" dirty="0" err="1" smtClean="0">
                <a:solidFill>
                  <a:srgbClr val="FFC000"/>
                </a:solidFill>
              </a:rPr>
              <a:t>національно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територіальної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автономії</a:t>
            </a:r>
            <a:r>
              <a:rPr lang="ru-RU" sz="2400" dirty="0" smtClean="0">
                <a:solidFill>
                  <a:srgbClr val="FFC000"/>
                </a:solidFill>
              </a:rPr>
              <a:t>. При </a:t>
            </a:r>
            <a:r>
              <a:rPr lang="ru-RU" sz="2400" dirty="0" err="1" smtClean="0">
                <a:solidFill>
                  <a:srgbClr val="FFC000"/>
                </a:solidFill>
              </a:rPr>
              <a:t>цьому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передбачалася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наявність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українського</a:t>
            </a:r>
            <a:r>
              <a:rPr lang="ru-RU" sz="2400" dirty="0" smtClean="0">
                <a:solidFill>
                  <a:srgbClr val="FFC000"/>
                </a:solidFill>
              </a:rPr>
              <a:t> сейму </a:t>
            </a:r>
            <a:r>
              <a:rPr lang="ru-RU" sz="2400" dirty="0" err="1" smtClean="0">
                <a:solidFill>
                  <a:srgbClr val="FFC000"/>
                </a:solidFill>
              </a:rPr>
              <a:t>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відповідних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адміністративних</a:t>
            </a:r>
            <a:r>
              <a:rPr lang="ru-RU" sz="2400" dirty="0" smtClean="0">
                <a:solidFill>
                  <a:srgbClr val="FFC000"/>
                </a:solidFill>
              </a:rPr>
              <a:t> та </a:t>
            </a:r>
            <a:r>
              <a:rPr lang="ru-RU" sz="2400" dirty="0" err="1" smtClean="0">
                <a:solidFill>
                  <a:srgbClr val="FFC000"/>
                </a:solidFill>
              </a:rPr>
              <a:t>контролюючих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органів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які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мали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поширити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свій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вплив</a:t>
            </a:r>
            <a:r>
              <a:rPr lang="ru-RU" sz="2400" dirty="0" smtClean="0">
                <a:solidFill>
                  <a:srgbClr val="FFC000"/>
                </a:solidFill>
              </a:rPr>
              <a:t> на </a:t>
            </a:r>
            <a:r>
              <a:rPr lang="ru-RU" sz="2400" dirty="0" err="1" smtClean="0">
                <a:solidFill>
                  <a:srgbClr val="FFC000"/>
                </a:solidFill>
              </a:rPr>
              <a:t>управління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фінансами</a:t>
            </a:r>
            <a:r>
              <a:rPr lang="ru-RU" sz="2400" dirty="0" smtClean="0">
                <a:solidFill>
                  <a:srgbClr val="FFC000"/>
                </a:solidFill>
              </a:rPr>
              <a:t> та </a:t>
            </a:r>
            <a:r>
              <a:rPr lang="ru-RU" sz="2400" dirty="0" err="1" smtClean="0">
                <a:solidFill>
                  <a:srgbClr val="FFC000"/>
                </a:solidFill>
              </a:rPr>
              <a:t>земельним</a:t>
            </a:r>
            <a:r>
              <a:rPr lang="ru-RU" sz="2400" dirty="0" smtClean="0">
                <a:solidFill>
                  <a:srgbClr val="FFC000"/>
                </a:solidFill>
              </a:rPr>
              <a:t> фондом краю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3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Лист селян </a:t>
            </a:r>
            <a:r>
              <a:rPr lang="ru-RU" sz="2400" b="1" dirty="0" err="1" smtClean="0">
                <a:solidFill>
                  <a:srgbClr val="FFC000"/>
                </a:solidFill>
              </a:rPr>
              <a:t>Катеринославщини</a:t>
            </a:r>
            <a:r>
              <a:rPr lang="ru-RU" sz="2400" b="1" dirty="0" smtClean="0">
                <a:solidFill>
                  <a:srgbClr val="FFC000"/>
                </a:solidFill>
              </a:rPr>
              <a:t> до депутата </a:t>
            </a:r>
            <a:r>
              <a:rPr lang="ru-RU" sz="2400" b="1" dirty="0" err="1" smtClean="0">
                <a:solidFill>
                  <a:srgbClr val="FFC000"/>
                </a:solidFill>
              </a:rPr>
              <a:t>Державної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думи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від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Катеринославської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губернії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Г.Петровського</a:t>
            </a:r>
            <a:r>
              <a:rPr lang="ru-RU" sz="24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«... На </a:t>
            </a:r>
            <a:r>
              <a:rPr lang="ru-RU" sz="2400" b="1" dirty="0" err="1" smtClean="0">
                <a:solidFill>
                  <a:srgbClr val="00B0F0"/>
                </a:solidFill>
              </a:rPr>
              <a:t>Україні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мовою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освіти</a:t>
            </a:r>
            <a:r>
              <a:rPr lang="ru-RU" sz="2400" b="1" dirty="0" smtClean="0">
                <a:solidFill>
                  <a:srgbClr val="00B0F0"/>
                </a:solidFill>
              </a:rPr>
              <a:t> повинна бути </a:t>
            </a:r>
            <a:r>
              <a:rPr lang="ru-RU" sz="2400" b="1" dirty="0" err="1" smtClean="0">
                <a:solidFill>
                  <a:srgbClr val="00B0F0"/>
                </a:solidFill>
              </a:rPr>
              <a:t>рідна</a:t>
            </a:r>
            <a:r>
              <a:rPr lang="ru-RU" sz="2400" b="1" dirty="0" smtClean="0">
                <a:solidFill>
                  <a:srgbClr val="00B0F0"/>
                </a:solidFill>
              </a:rPr>
              <a:t> нам </a:t>
            </a:r>
            <a:r>
              <a:rPr lang="ru-RU" sz="2400" b="1" dirty="0" err="1" smtClean="0">
                <a:solidFill>
                  <a:srgbClr val="00B0F0"/>
                </a:solidFill>
              </a:rPr>
              <a:t>українська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мова</a:t>
            </a:r>
            <a:r>
              <a:rPr lang="ru-RU" sz="2400" b="1" dirty="0" smtClean="0">
                <a:solidFill>
                  <a:srgbClr val="00B0F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– </a:t>
            </a:r>
            <a:r>
              <a:rPr lang="ru-RU" sz="2400" b="1" dirty="0" err="1" smtClean="0">
                <a:solidFill>
                  <a:srgbClr val="00B0F0"/>
                </a:solidFill>
              </a:rPr>
              <a:t>поширення</a:t>
            </a:r>
            <a:r>
              <a:rPr lang="ru-RU" sz="2400" b="1" dirty="0" smtClean="0">
                <a:solidFill>
                  <a:srgbClr val="00B0F0"/>
                </a:solidFill>
              </a:rPr>
              <a:t> прав </a:t>
            </a:r>
            <a:r>
              <a:rPr lang="ru-RU" sz="2400" b="1" dirty="0" err="1" smtClean="0">
                <a:solidFill>
                  <a:srgbClr val="00B0F0"/>
                </a:solidFill>
              </a:rPr>
              <a:t>нашої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мови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вживання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її</a:t>
            </a:r>
            <a:r>
              <a:rPr lang="ru-RU" sz="2400" b="1" dirty="0" smtClean="0">
                <a:solidFill>
                  <a:srgbClr val="00B0F0"/>
                </a:solidFill>
              </a:rPr>
              <a:t> в </a:t>
            </a:r>
            <a:r>
              <a:rPr lang="ru-RU" sz="2400" b="1" dirty="0" err="1" smtClean="0">
                <a:solidFill>
                  <a:srgbClr val="00B0F0"/>
                </a:solidFill>
              </a:rPr>
              <a:t>різних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громадських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установах</a:t>
            </a:r>
            <a:r>
              <a:rPr lang="ru-RU" sz="2400" b="1" dirty="0" smtClean="0">
                <a:solidFill>
                  <a:srgbClr val="00B0F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– права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вільний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розвиток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нашої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літератури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b="1" dirty="0" err="1" smtClean="0">
                <a:solidFill>
                  <a:srgbClr val="00B0F0"/>
                </a:solidFill>
              </a:rPr>
              <a:t>Тільки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автономія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України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нарівні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автономією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інших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національностей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створить </a:t>
            </a:r>
            <a:r>
              <a:rPr lang="ru-RU" sz="2400" b="1" dirty="0" err="1" smtClean="0">
                <a:solidFill>
                  <a:srgbClr val="00B0F0"/>
                </a:solidFill>
              </a:rPr>
              <a:t>умови</a:t>
            </a:r>
            <a:r>
              <a:rPr lang="ru-RU" sz="2400" b="1" dirty="0" smtClean="0">
                <a:solidFill>
                  <a:srgbClr val="00B0F0"/>
                </a:solidFill>
              </a:rPr>
              <a:t> для </a:t>
            </a:r>
            <a:r>
              <a:rPr lang="ru-RU" sz="2400" b="1" dirty="0" err="1" smtClean="0">
                <a:solidFill>
                  <a:srgbClr val="00B0F0"/>
                </a:solidFill>
              </a:rPr>
              <a:t>забезпечення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нашого</a:t>
            </a:r>
            <a:r>
              <a:rPr lang="ru-RU" sz="2400" b="1" dirty="0" smtClean="0">
                <a:solidFill>
                  <a:srgbClr val="00B0F0"/>
                </a:solidFill>
              </a:rPr>
              <a:t> права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вільний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культурний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суспільний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розвиток</a:t>
            </a:r>
            <a:r>
              <a:rPr lang="ru-RU" sz="2400" b="1" dirty="0" smtClean="0">
                <a:solidFill>
                  <a:srgbClr val="00B0F0"/>
                </a:solidFill>
              </a:rPr>
              <a:t>. А панам Родзянкам, </a:t>
            </a:r>
            <a:r>
              <a:rPr lang="ru-RU" sz="2400" b="1" dirty="0" err="1" smtClean="0">
                <a:solidFill>
                  <a:srgbClr val="00B0F0"/>
                </a:solidFill>
              </a:rPr>
              <a:t>Скоропадським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Савенкам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нагадуємо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що</a:t>
            </a:r>
            <a:r>
              <a:rPr lang="ru-RU" sz="2400" b="1" dirty="0" smtClean="0">
                <a:solidFill>
                  <a:srgbClr val="00B0F0"/>
                </a:solidFill>
              </a:rPr>
              <a:t> скоро </a:t>
            </a:r>
            <a:r>
              <a:rPr lang="ru-RU" sz="2400" b="1" dirty="0" err="1" smtClean="0">
                <a:solidFill>
                  <a:srgbClr val="00B0F0"/>
                </a:solidFill>
              </a:rPr>
              <a:t>настане</a:t>
            </a:r>
            <a:r>
              <a:rPr lang="ru-RU" sz="2400" b="1" dirty="0" smtClean="0">
                <a:solidFill>
                  <a:srgbClr val="00B0F0"/>
                </a:solidFill>
              </a:rPr>
              <a:t> час, коли “</a:t>
            </a:r>
            <a:r>
              <a:rPr lang="ru-RU" sz="2400" b="1" dirty="0" err="1" smtClean="0">
                <a:solidFill>
                  <a:srgbClr val="00B0F0"/>
                </a:solidFill>
              </a:rPr>
              <a:t>довідаються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небожата</a:t>
            </a:r>
            <a:r>
              <a:rPr lang="ru-RU" sz="2400" b="1" dirty="0" smtClean="0">
                <a:solidFill>
                  <a:srgbClr val="00B0F0"/>
                </a:solidFill>
              </a:rPr>
              <a:t>, чия на вас шкура”».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C000"/>
                </a:solidFill>
              </a:rPr>
              <a:t>Велику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допомогу</a:t>
            </a:r>
            <a:r>
              <a:rPr lang="ru-RU" sz="2000" b="1" dirty="0" smtClean="0">
                <a:solidFill>
                  <a:srgbClr val="FFC000"/>
                </a:solidFill>
              </a:rPr>
              <a:t> в </a:t>
            </a:r>
            <a:r>
              <a:rPr lang="ru-RU" sz="2000" b="1" dirty="0" err="1" smtClean="0">
                <a:solidFill>
                  <a:srgbClr val="FFC000"/>
                </a:solidFill>
              </a:rPr>
              <a:t>організації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діяльності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української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громади</a:t>
            </a:r>
            <a:r>
              <a:rPr lang="ru-RU" sz="2000" b="1" dirty="0" smtClean="0">
                <a:solidFill>
                  <a:srgbClr val="FFC000"/>
                </a:solidFill>
              </a:rPr>
              <a:t> надавав М. </a:t>
            </a:r>
            <a:r>
              <a:rPr lang="ru-RU" sz="2000" b="1" dirty="0" err="1" smtClean="0">
                <a:solidFill>
                  <a:srgbClr val="FFC000"/>
                </a:solidFill>
              </a:rPr>
              <a:t>Грушевський</a:t>
            </a:r>
            <a:r>
              <a:rPr lang="ru-RU" sz="2000" b="1" dirty="0" smtClean="0">
                <a:solidFill>
                  <a:srgbClr val="FFC000"/>
                </a:solidFill>
              </a:rPr>
              <a:t>. За словами І. </a:t>
            </a:r>
            <a:r>
              <a:rPr lang="ru-RU" sz="2000" b="1" dirty="0" err="1" smtClean="0">
                <a:solidFill>
                  <a:srgbClr val="FFC000"/>
                </a:solidFill>
              </a:rPr>
              <a:t>Крип’якевича</a:t>
            </a:r>
            <a:r>
              <a:rPr lang="ru-RU" sz="2000" b="1" dirty="0" smtClean="0">
                <a:solidFill>
                  <a:srgbClr val="FFC000"/>
                </a:solidFill>
              </a:rPr>
              <a:t>, «</a:t>
            </a:r>
            <a:r>
              <a:rPr lang="ru-RU" sz="2000" b="1" dirty="0" err="1" smtClean="0">
                <a:solidFill>
                  <a:srgbClr val="FFC000"/>
                </a:solidFill>
              </a:rPr>
              <a:t>вінти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намагався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вивести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українське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громадянство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дрібного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гуртківства</a:t>
            </a:r>
            <a:r>
              <a:rPr lang="ru-RU" sz="2000" b="1" dirty="0" smtClean="0">
                <a:solidFill>
                  <a:srgbClr val="FFC000"/>
                </a:solidFill>
              </a:rPr>
              <a:t> та </a:t>
            </a:r>
            <a:r>
              <a:rPr lang="ru-RU" sz="2000" b="1" dirty="0" err="1" smtClean="0">
                <a:solidFill>
                  <a:srgbClr val="FFC000"/>
                </a:solidFill>
              </a:rPr>
              <a:t>провінціалізму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вказати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йому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широкі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політичні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завдання</a:t>
            </a:r>
            <a:r>
              <a:rPr lang="ru-RU" sz="2000" b="1" dirty="0" smtClean="0">
                <a:solidFill>
                  <a:srgbClr val="FFC000"/>
                </a:solidFill>
              </a:rPr>
              <a:t>». </a:t>
            </a:r>
            <a:r>
              <a:rPr lang="ru-RU" sz="2000" b="1" dirty="0" err="1" smtClean="0">
                <a:solidFill>
                  <a:srgbClr val="FFC000"/>
                </a:solidFill>
              </a:rPr>
              <a:t>Грушевський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співпрацював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</a:t>
            </a:r>
            <a:r>
              <a:rPr lang="ru-RU" sz="2000" b="1" dirty="0" smtClean="0">
                <a:solidFill>
                  <a:srgbClr val="FFC000"/>
                </a:solidFill>
              </a:rPr>
              <a:t> членами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української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думської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громади</a:t>
            </a:r>
            <a:r>
              <a:rPr lang="ru-RU" sz="2000" b="1" dirty="0" smtClean="0">
                <a:solidFill>
                  <a:srgbClr val="FFC000"/>
                </a:solidFill>
              </a:rPr>
              <a:t> при </a:t>
            </a:r>
            <a:r>
              <a:rPr lang="ru-RU" sz="2000" b="1" dirty="0" err="1" smtClean="0">
                <a:solidFill>
                  <a:srgbClr val="FFC000"/>
                </a:solidFill>
              </a:rPr>
              <a:t>складанні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законопроектів</a:t>
            </a:r>
            <a:r>
              <a:rPr lang="ru-RU" sz="2000" b="1" dirty="0" smtClean="0">
                <a:solidFill>
                  <a:srgbClr val="FFC000"/>
                </a:solidFill>
              </a:rPr>
              <a:t>, надавав </a:t>
            </a:r>
            <a:r>
              <a:rPr lang="ru-RU" sz="2000" b="1" dirty="0" err="1" smtClean="0">
                <a:solidFill>
                  <a:srgbClr val="FFC000"/>
                </a:solidFill>
              </a:rPr>
              <a:t>допомогу</a:t>
            </a:r>
            <a:r>
              <a:rPr lang="ru-RU" sz="2000" b="1" dirty="0" smtClean="0">
                <a:solidFill>
                  <a:srgbClr val="FFC000"/>
                </a:solidFill>
              </a:rPr>
              <a:t> в </a:t>
            </a:r>
            <a:r>
              <a:rPr lang="ru-RU" sz="2000" b="1" dirty="0" err="1" smtClean="0">
                <a:solidFill>
                  <a:srgbClr val="FFC000"/>
                </a:solidFill>
              </a:rPr>
              <a:t>заснуванні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друкованого</a:t>
            </a:r>
            <a:r>
              <a:rPr lang="ru-RU" sz="2000" b="1" dirty="0" smtClean="0">
                <a:solidFill>
                  <a:srgbClr val="FFC000"/>
                </a:solidFill>
              </a:rPr>
              <a:t> органу – «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Українського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вісника</a:t>
            </a:r>
            <a:r>
              <a:rPr lang="ru-RU" sz="2000" b="1" dirty="0" smtClean="0">
                <a:solidFill>
                  <a:srgbClr val="FFC000"/>
                </a:solidFill>
              </a:rPr>
              <a:t>».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У ІІ </a:t>
            </a:r>
            <a:r>
              <a:rPr lang="ru-RU" sz="2400" dirty="0" err="1" smtClean="0">
                <a:solidFill>
                  <a:srgbClr val="FFC000"/>
                </a:solidFill>
              </a:rPr>
              <a:t>Думі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українська</a:t>
            </a:r>
            <a:r>
              <a:rPr lang="ru-RU" sz="2400" dirty="0" smtClean="0">
                <a:solidFill>
                  <a:srgbClr val="FFC000"/>
                </a:solidFill>
              </a:rPr>
              <a:t> громада </a:t>
            </a:r>
            <a:r>
              <a:rPr lang="ru-RU" sz="2400" dirty="0" err="1" smtClean="0">
                <a:solidFill>
                  <a:srgbClr val="FFC000"/>
                </a:solidFill>
              </a:rPr>
              <a:t>налічувала</a:t>
            </a:r>
            <a:r>
              <a:rPr lang="ru-RU" sz="2400" dirty="0" smtClean="0">
                <a:solidFill>
                  <a:srgbClr val="FFC000"/>
                </a:solidFill>
              </a:rPr>
              <a:t> 47 </a:t>
            </a:r>
            <a:r>
              <a:rPr lang="ru-RU" sz="2400" dirty="0" err="1" smtClean="0">
                <a:solidFill>
                  <a:srgbClr val="FFC000"/>
                </a:solidFill>
              </a:rPr>
              <a:t>осіб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які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оголосили</a:t>
            </a:r>
            <a:r>
              <a:rPr lang="ru-RU" sz="2400" dirty="0" smtClean="0">
                <a:solidFill>
                  <a:srgbClr val="FFC000"/>
                </a:solidFill>
              </a:rPr>
              <a:t> себе </a:t>
            </a:r>
            <a:r>
              <a:rPr lang="ru-RU" sz="2400" dirty="0" err="1" smtClean="0">
                <a:solidFill>
                  <a:srgbClr val="FFC000"/>
                </a:solidFill>
              </a:rPr>
              <a:t>окремою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думською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фракцією</a:t>
            </a:r>
            <a:r>
              <a:rPr lang="ru-RU" sz="2400" dirty="0" smtClean="0">
                <a:solidFill>
                  <a:srgbClr val="FFC000"/>
                </a:solidFill>
              </a:rPr>
              <a:t>. У </a:t>
            </a:r>
            <a:r>
              <a:rPr lang="ru-RU" sz="2400" dirty="0" err="1" smtClean="0">
                <a:solidFill>
                  <a:srgbClr val="FFC000"/>
                </a:solidFill>
              </a:rPr>
              <a:t>центрі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її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уваги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залишалося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питання</a:t>
            </a:r>
            <a:r>
              <a:rPr lang="ru-RU" sz="2400" dirty="0" smtClean="0">
                <a:solidFill>
                  <a:srgbClr val="FFC000"/>
                </a:solidFill>
              </a:rPr>
              <a:t> про </a:t>
            </a:r>
            <a:r>
              <a:rPr lang="ru-RU" sz="2400" dirty="0" err="1" smtClean="0">
                <a:solidFill>
                  <a:srgbClr val="FFC000"/>
                </a:solidFill>
              </a:rPr>
              <a:t>автономію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України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r>
              <a:rPr lang="ru-RU" sz="2400" dirty="0" err="1" smtClean="0">
                <a:solidFill>
                  <a:srgbClr val="FFC000"/>
                </a:solidFill>
              </a:rPr>
              <a:t>Крім</a:t>
            </a:r>
            <a:r>
              <a:rPr lang="ru-RU" sz="2400" dirty="0" smtClean="0">
                <a:solidFill>
                  <a:srgbClr val="FFC000"/>
                </a:solidFill>
              </a:rPr>
              <a:t> того,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українська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фракція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підготувала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законопроекти</a:t>
            </a:r>
            <a:r>
              <a:rPr lang="ru-RU" sz="2400" dirty="0" smtClean="0">
                <a:solidFill>
                  <a:srgbClr val="FFC000"/>
                </a:solidFill>
              </a:rPr>
              <a:t> про </a:t>
            </a:r>
            <a:r>
              <a:rPr lang="ru-RU" sz="2400" dirty="0" err="1" smtClean="0">
                <a:solidFill>
                  <a:srgbClr val="FFC000"/>
                </a:solidFill>
              </a:rPr>
              <a:t>місцеве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самоврядування</a:t>
            </a:r>
            <a:r>
              <a:rPr lang="ru-RU" sz="2400" dirty="0" smtClean="0">
                <a:solidFill>
                  <a:srgbClr val="FFC000"/>
                </a:solidFill>
              </a:rPr>
              <a:t>, суди, </a:t>
            </a:r>
            <a:r>
              <a:rPr lang="ru-RU" sz="2400" dirty="0" err="1" smtClean="0">
                <a:solidFill>
                  <a:srgbClr val="FFC000"/>
                </a:solidFill>
              </a:rPr>
              <a:t>охорону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праці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тощо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r>
              <a:rPr lang="ru-RU" sz="2400" dirty="0" err="1" smtClean="0">
                <a:solidFill>
                  <a:srgbClr val="FFC000"/>
                </a:solidFill>
              </a:rPr>
              <a:t>Гостро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піднімалось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питання</a:t>
            </a:r>
            <a:r>
              <a:rPr lang="ru-RU" sz="2400" dirty="0" smtClean="0">
                <a:solidFill>
                  <a:srgbClr val="FFC000"/>
                </a:solidFill>
              </a:rPr>
              <a:t> права на </a:t>
            </a:r>
            <a:r>
              <a:rPr lang="ru-RU" sz="2400" dirty="0" err="1" smtClean="0">
                <a:solidFill>
                  <a:srgbClr val="FFC000"/>
                </a:solidFill>
              </a:rPr>
              <a:t>існування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української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мови</a:t>
            </a:r>
            <a:r>
              <a:rPr lang="ru-RU" sz="2400" dirty="0" smtClean="0">
                <a:solidFill>
                  <a:srgbClr val="FFC000"/>
                </a:solidFill>
              </a:rPr>
              <a:t> в </a:t>
            </a:r>
            <a:r>
              <a:rPr lang="ru-RU" sz="2400" dirty="0" err="1" smtClean="0">
                <a:solidFill>
                  <a:srgbClr val="FFC000"/>
                </a:solidFill>
              </a:rPr>
              <a:t>школі</a:t>
            </a:r>
            <a:r>
              <a:rPr lang="ru-RU" sz="2400" dirty="0" smtClean="0">
                <a:solidFill>
                  <a:srgbClr val="FFC000"/>
                </a:solidFill>
              </a:rPr>
              <a:t>, особливо на </a:t>
            </a:r>
            <a:r>
              <a:rPr lang="ru-RU" sz="2400" dirty="0" err="1" smtClean="0">
                <a:solidFill>
                  <a:srgbClr val="FFC000"/>
                </a:solidFill>
              </a:rPr>
              <a:t>її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початковому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етапі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Українська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парламентська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фракція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налагодила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видавництво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друкованого</a:t>
            </a:r>
            <a:r>
              <a:rPr lang="ru-RU" sz="2400" dirty="0" smtClean="0">
                <a:solidFill>
                  <a:srgbClr val="FFC000"/>
                </a:solidFill>
              </a:rPr>
              <a:t> органу – «</a:t>
            </a:r>
            <a:r>
              <a:rPr lang="ru-RU" sz="2400" dirty="0" err="1" smtClean="0">
                <a:solidFill>
                  <a:srgbClr val="FFC000"/>
                </a:solidFill>
              </a:rPr>
              <a:t>Рідна</a:t>
            </a:r>
            <a:r>
              <a:rPr lang="ru-RU" sz="2400" dirty="0" smtClean="0">
                <a:solidFill>
                  <a:srgbClr val="FFC000"/>
                </a:solidFill>
              </a:rPr>
              <a:t> справа – </a:t>
            </a:r>
            <a:r>
              <a:rPr lang="ru-RU" sz="2400" dirty="0" err="1" smtClean="0">
                <a:solidFill>
                  <a:srgbClr val="FFC000"/>
                </a:solidFill>
              </a:rPr>
              <a:t>вісті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Думи</a:t>
            </a:r>
            <a:r>
              <a:rPr lang="ru-RU" sz="2400" dirty="0" smtClean="0">
                <a:solidFill>
                  <a:srgbClr val="FFC000"/>
                </a:solidFill>
              </a:rPr>
              <a:t>», </a:t>
            </a:r>
            <a:r>
              <a:rPr lang="ru-RU" sz="2400" dirty="0" err="1" smtClean="0">
                <a:solidFill>
                  <a:srgbClr val="FFC000"/>
                </a:solidFill>
              </a:rPr>
              <a:t>який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виходив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двічі</a:t>
            </a:r>
            <a:r>
              <a:rPr lang="ru-RU" sz="2400" dirty="0" smtClean="0">
                <a:solidFill>
                  <a:srgbClr val="FFC000"/>
                </a:solidFill>
              </a:rPr>
              <a:t> на </a:t>
            </a:r>
            <a:r>
              <a:rPr lang="ru-RU" sz="2400" dirty="0" err="1" smtClean="0">
                <a:solidFill>
                  <a:srgbClr val="FFC000"/>
                </a:solidFill>
              </a:rPr>
              <a:t>тиждень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5024" cy="3168352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FC000"/>
                </a:solidFill>
              </a:rPr>
              <a:t>9 </a:t>
            </a:r>
            <a:r>
              <a:rPr lang="ru-RU" sz="2800" i="1" dirty="0" err="1">
                <a:solidFill>
                  <a:srgbClr val="FFC000"/>
                </a:solidFill>
              </a:rPr>
              <a:t>січня</a:t>
            </a:r>
            <a:r>
              <a:rPr lang="ru-RU" sz="2800" i="1" dirty="0">
                <a:solidFill>
                  <a:srgbClr val="FFC000"/>
                </a:solidFill>
              </a:rPr>
              <a:t> 1905 р. </a:t>
            </a:r>
            <a:r>
              <a:rPr lang="ru-RU" sz="2800" i="1" dirty="0" smtClean="0">
                <a:solidFill>
                  <a:srgbClr val="FFC000"/>
                </a:solidFill>
              </a:rPr>
              <a:t>Картина    В</a:t>
            </a:r>
            <a:r>
              <a:rPr lang="ru-RU" sz="2800" i="1" dirty="0">
                <a:solidFill>
                  <a:srgbClr val="FFC000"/>
                </a:solidFill>
              </a:rPr>
              <a:t>. </a:t>
            </a:r>
            <a:r>
              <a:rPr lang="ru-RU" sz="2800" i="1" dirty="0" err="1">
                <a:solidFill>
                  <a:srgbClr val="FFC000"/>
                </a:solidFill>
              </a:rPr>
              <a:t>Маковського</a:t>
            </a:r>
            <a:r>
              <a:rPr lang="ru-RU" sz="2800" i="1" dirty="0">
                <a:solidFill>
                  <a:srgbClr val="FFC000"/>
                </a:solidFill>
              </a:rPr>
              <a:t/>
            </a:r>
            <a:br>
              <a:rPr lang="ru-RU" sz="2800" i="1" dirty="0">
                <a:solidFill>
                  <a:srgbClr val="FFC000"/>
                </a:solidFill>
              </a:rPr>
            </a:br>
            <a:r>
              <a:rPr lang="ru-RU" sz="2800" i="1" dirty="0">
                <a:solidFill>
                  <a:srgbClr val="FFC000"/>
                </a:solidFill>
              </a:rPr>
              <a:t>1. </a:t>
            </a:r>
            <a:r>
              <a:rPr lang="ru-RU" sz="2800" i="1" dirty="0" err="1">
                <a:solidFill>
                  <a:srgbClr val="FFC000"/>
                </a:solidFill>
              </a:rPr>
              <a:t>Назвіть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</a:rPr>
              <a:t>історичний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smtClean="0">
                <a:solidFill>
                  <a:srgbClr val="FFC000"/>
                </a:solidFill>
              </a:rPr>
              <a:t>факт</a:t>
            </a:r>
            <a:r>
              <a:rPr lang="ru-RU" sz="2800" i="1" dirty="0">
                <a:solidFill>
                  <a:srgbClr val="FFC000"/>
                </a:solidFill>
              </a:rPr>
              <a:t>, </a:t>
            </a:r>
            <a:r>
              <a:rPr lang="ru-RU" sz="2800" i="1" dirty="0" err="1">
                <a:solidFill>
                  <a:srgbClr val="FFC000"/>
                </a:solidFill>
              </a:rPr>
              <a:t>покладений</a:t>
            </a:r>
            <a:r>
              <a:rPr lang="ru-RU" sz="2800" i="1" dirty="0">
                <a:solidFill>
                  <a:srgbClr val="FFC000"/>
                </a:solidFill>
              </a:rPr>
              <a:t> в </a:t>
            </a:r>
            <a:r>
              <a:rPr lang="ru-RU" sz="2800" i="1" dirty="0" smtClean="0">
                <a:solidFill>
                  <a:srgbClr val="FFC000"/>
                </a:solidFill>
              </a:rPr>
              <a:t>основу сюжету </a:t>
            </a:r>
            <a:r>
              <a:rPr lang="ru-RU" sz="2800" i="1" dirty="0" err="1">
                <a:solidFill>
                  <a:srgbClr val="FFC000"/>
                </a:solidFill>
              </a:rPr>
              <a:t>картини</a:t>
            </a:r>
            <a:r>
              <a:rPr lang="ru-RU" sz="2800" i="1" dirty="0">
                <a:solidFill>
                  <a:srgbClr val="FFC000"/>
                </a:solidFill>
              </a:rPr>
              <a:t>.</a:t>
            </a:r>
            <a:br>
              <a:rPr lang="ru-RU" sz="2800" i="1" dirty="0">
                <a:solidFill>
                  <a:srgbClr val="FFC000"/>
                </a:solidFill>
              </a:rPr>
            </a:br>
            <a:r>
              <a:rPr lang="ru-RU" sz="2800" i="1" dirty="0">
                <a:solidFill>
                  <a:srgbClr val="FFC000"/>
                </a:solidFill>
              </a:rPr>
              <a:t>2. </a:t>
            </a:r>
            <a:r>
              <a:rPr lang="ru-RU" sz="2800" i="1" dirty="0" err="1">
                <a:solidFill>
                  <a:srgbClr val="FFC000"/>
                </a:solidFill>
              </a:rPr>
              <a:t>Яким</a:t>
            </a:r>
            <a:r>
              <a:rPr lang="ru-RU" sz="2800" i="1" dirty="0">
                <a:solidFill>
                  <a:srgbClr val="FFC000"/>
                </a:solidFill>
              </a:rPr>
              <a:t>, на ваш </a:t>
            </a:r>
            <a:r>
              <a:rPr lang="ru-RU" sz="2800" i="1" dirty="0" err="1" smtClean="0">
                <a:solidFill>
                  <a:srgbClr val="FFC000"/>
                </a:solidFill>
              </a:rPr>
              <a:t>погляд</a:t>
            </a:r>
            <a:r>
              <a:rPr lang="ru-RU" sz="2800" i="1" dirty="0" smtClean="0">
                <a:solidFill>
                  <a:srgbClr val="FFC000"/>
                </a:solidFill>
              </a:rPr>
              <a:t>, </a:t>
            </a:r>
            <a:r>
              <a:rPr lang="ru-RU" sz="2800" i="1" dirty="0" err="1" smtClean="0">
                <a:solidFill>
                  <a:srgbClr val="FFC000"/>
                </a:solidFill>
              </a:rPr>
              <a:t>було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ставлення</a:t>
            </a:r>
            <a:r>
              <a:rPr lang="ru-RU" sz="2800" i="1" dirty="0">
                <a:solidFill>
                  <a:srgbClr val="FFC000"/>
                </a:solidFill>
              </a:rPr>
              <a:t> автора </a:t>
            </a:r>
            <a:r>
              <a:rPr lang="ru-RU" sz="2800" i="1" dirty="0" smtClean="0">
                <a:solidFill>
                  <a:srgbClr val="FFC000"/>
                </a:solidFill>
              </a:rPr>
              <a:t>до </a:t>
            </a:r>
            <a:r>
              <a:rPr lang="ru-RU" sz="2800" i="1" dirty="0" err="1" smtClean="0">
                <a:solidFill>
                  <a:srgbClr val="FFC000"/>
                </a:solidFill>
              </a:rPr>
              <a:t>подій</a:t>
            </a:r>
            <a:r>
              <a:rPr lang="ru-RU" sz="2800" i="1" dirty="0" smtClean="0">
                <a:solidFill>
                  <a:srgbClr val="FFC000"/>
                </a:solidFill>
              </a:rPr>
              <a:t>, </a:t>
            </a:r>
            <a:r>
              <a:rPr lang="ru-RU" sz="2800" i="1" dirty="0" err="1" smtClean="0">
                <a:solidFill>
                  <a:srgbClr val="FFC000"/>
                </a:solidFill>
              </a:rPr>
              <a:t>змальованих</a:t>
            </a:r>
            <a:r>
              <a:rPr lang="ru-RU" sz="2800" i="1" dirty="0" smtClean="0">
                <a:solidFill>
                  <a:srgbClr val="FFC000"/>
                </a:solidFill>
              </a:rPr>
              <a:t>    на </a:t>
            </a:r>
            <a:r>
              <a:rPr lang="ru-RU" sz="2800" i="1" dirty="0" err="1" smtClean="0">
                <a:solidFill>
                  <a:srgbClr val="FFC000"/>
                </a:solidFill>
              </a:rPr>
              <a:t>картині</a:t>
            </a:r>
            <a:r>
              <a:rPr lang="ru-RU" sz="2800" i="1" dirty="0">
                <a:solidFill>
                  <a:srgbClr val="FFC000"/>
                </a:solidFill>
              </a:rPr>
              <a:t>? </a:t>
            </a:r>
            <a:r>
              <a:rPr lang="ru-RU" sz="2800" i="1" dirty="0" err="1">
                <a:solidFill>
                  <a:srgbClr val="FFC000"/>
                </a:solidFill>
              </a:rPr>
              <a:t>Чи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співпадає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воно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</a:rPr>
              <a:t>з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</a:rPr>
              <a:t>вашою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i="1" dirty="0">
                <a:solidFill>
                  <a:srgbClr val="FFC000"/>
                </a:solidFill>
              </a:rPr>
              <a:t>точкою </a:t>
            </a:r>
            <a:r>
              <a:rPr lang="ru-RU" sz="2800" i="1" dirty="0" err="1">
                <a:solidFill>
                  <a:srgbClr val="FFC000"/>
                </a:solidFill>
              </a:rPr>
              <a:t>зору</a:t>
            </a:r>
            <a:r>
              <a:rPr lang="ru-RU" sz="2800" i="1" dirty="0">
                <a:solidFill>
                  <a:srgbClr val="FFC000"/>
                </a:solidFill>
              </a:rPr>
              <a:t>?</a:t>
            </a:r>
            <a:br>
              <a:rPr lang="ru-RU" sz="2800" i="1" dirty="0">
                <a:solidFill>
                  <a:srgbClr val="FFC000"/>
                </a:solidFill>
              </a:rPr>
            </a:br>
            <a:r>
              <a:rPr lang="ru-RU" sz="2800" i="1" dirty="0">
                <a:solidFill>
                  <a:srgbClr val="FFC000"/>
                </a:solidFill>
              </a:rPr>
              <a:t>3. </a:t>
            </a:r>
            <a:r>
              <a:rPr lang="ru-RU" sz="2800" i="1" dirty="0" err="1">
                <a:solidFill>
                  <a:srgbClr val="FFC000"/>
                </a:solidFill>
              </a:rPr>
              <a:t>Поясніть</a:t>
            </a:r>
            <a:r>
              <a:rPr lang="ru-RU" sz="2800" i="1" dirty="0">
                <a:solidFill>
                  <a:srgbClr val="FFC000"/>
                </a:solidFill>
              </a:rPr>
              <a:t>, </a:t>
            </a:r>
            <a:r>
              <a:rPr lang="ru-RU" sz="2800" i="1" dirty="0" err="1">
                <a:solidFill>
                  <a:srgbClr val="FFC000"/>
                </a:solidFill>
              </a:rPr>
              <a:t>чи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</a:rPr>
              <a:t>можна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</a:rPr>
              <a:t>ставитися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i="1" dirty="0">
                <a:solidFill>
                  <a:srgbClr val="FFC000"/>
                </a:solidFill>
              </a:rPr>
              <a:t>до </a:t>
            </a:r>
            <a:r>
              <a:rPr lang="ru-RU" sz="2800" i="1" dirty="0" err="1">
                <a:solidFill>
                  <a:srgbClr val="FFC000"/>
                </a:solidFill>
              </a:rPr>
              <a:t>картини</a:t>
            </a:r>
            <a:r>
              <a:rPr lang="ru-RU" sz="2800" i="1" dirty="0">
                <a:solidFill>
                  <a:srgbClr val="FFC000"/>
                </a:solidFill>
              </a:rPr>
              <a:t> як </a:t>
            </a:r>
            <a:r>
              <a:rPr lang="ru-RU" sz="2800" i="1" dirty="0" smtClean="0">
                <a:solidFill>
                  <a:srgbClr val="FFC000"/>
                </a:solidFill>
              </a:rPr>
              <a:t>до </a:t>
            </a:r>
            <a:r>
              <a:rPr lang="ru-RU" sz="2800" i="1" dirty="0" err="1" smtClean="0">
                <a:solidFill>
                  <a:srgbClr val="FFC000"/>
                </a:solidFill>
              </a:rPr>
              <a:t>джерела</a:t>
            </a:r>
            <a:r>
              <a:rPr lang="ru-RU" sz="2800" i="1" dirty="0" smtClean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з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>
                <a:solidFill>
                  <a:srgbClr val="FFC000"/>
                </a:solidFill>
              </a:rPr>
              <a:t>історії</a:t>
            </a:r>
            <a:r>
              <a:rPr lang="ru-RU" sz="2800" i="1" dirty="0">
                <a:solidFill>
                  <a:srgbClr val="FFC000"/>
                </a:solidFill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</a:rPr>
              <a:t>нашої</a:t>
            </a:r>
            <a:r>
              <a:rPr lang="ru-RU" sz="2800" i="1" dirty="0" smtClean="0">
                <a:solidFill>
                  <a:srgbClr val="FFC000"/>
                </a:solidFill>
              </a:rPr>
              <a:t>   </a:t>
            </a:r>
            <a:r>
              <a:rPr lang="ru-RU" sz="2800" i="1" dirty="0" err="1" smtClean="0">
                <a:solidFill>
                  <a:srgbClr val="FFC000"/>
                </a:solidFill>
              </a:rPr>
              <a:t>держави</a:t>
            </a:r>
            <a:r>
              <a:rPr lang="ru-RU" sz="2800" i="1" dirty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98072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Із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селянського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рукопису</a:t>
            </a:r>
            <a:r>
              <a:rPr lang="ru-RU" sz="2000" b="1" dirty="0">
                <a:solidFill>
                  <a:schemeClr val="bg1"/>
                </a:solidFill>
              </a:rPr>
              <a:t> Василя Рубеля: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«За Великою </a:t>
            </a:r>
            <a:r>
              <a:rPr lang="ru-RU" sz="2000" i="1" dirty="0" err="1">
                <a:solidFill>
                  <a:schemeClr val="bg1"/>
                </a:solidFill>
              </a:rPr>
              <a:t>Білозіркою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революція</a:t>
            </a:r>
            <a:r>
              <a:rPr lang="ru-RU" sz="2000" i="1" dirty="0">
                <a:solidFill>
                  <a:schemeClr val="bg1"/>
                </a:solidFill>
              </a:rPr>
              <a:t> 1905 р. добре </a:t>
            </a:r>
            <a:r>
              <a:rPr lang="ru-RU" sz="2000" i="1" dirty="0" err="1">
                <a:solidFill>
                  <a:schemeClr val="bg1"/>
                </a:solidFill>
              </a:rPr>
              <a:t>пошкодила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якономії</a:t>
            </a:r>
            <a:r>
              <a:rPr lang="ru-RU" sz="2000" i="1" dirty="0" smtClean="0">
                <a:solidFill>
                  <a:schemeClr val="bg1"/>
                </a:solidFill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</a:rPr>
              <a:t>економії</a:t>
            </a:r>
            <a:r>
              <a:rPr lang="ru-RU" sz="2000" i="1" dirty="0">
                <a:solidFill>
                  <a:schemeClr val="bg1"/>
                </a:solidFill>
              </a:rPr>
              <a:t>) </a:t>
            </a:r>
            <a:r>
              <a:rPr lang="ru-RU" sz="2000" i="1" dirty="0" err="1">
                <a:solidFill>
                  <a:schemeClr val="bg1"/>
                </a:solidFill>
              </a:rPr>
              <a:t>німців</a:t>
            </a:r>
            <a:r>
              <a:rPr lang="ru-RU" sz="2000" i="1" dirty="0">
                <a:solidFill>
                  <a:schemeClr val="bg1"/>
                </a:solidFill>
              </a:rPr>
              <a:t>. Там </a:t>
            </a:r>
            <a:r>
              <a:rPr lang="ru-RU" sz="2000" i="1" dirty="0" err="1">
                <a:solidFill>
                  <a:schemeClr val="bg1"/>
                </a:solidFill>
              </a:rPr>
              <a:t>інтересно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починалася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революція</a:t>
            </a:r>
            <a:r>
              <a:rPr lang="ru-RU" sz="2000" i="1" dirty="0">
                <a:solidFill>
                  <a:schemeClr val="bg1"/>
                </a:solidFill>
              </a:rPr>
              <a:t>… Староста </a:t>
            </a:r>
            <a:r>
              <a:rPr lang="ru-RU" sz="2000" i="1" dirty="0" err="1">
                <a:solidFill>
                  <a:schemeClr val="bg1"/>
                </a:solidFill>
              </a:rPr>
              <a:t>чи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вполномочені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виїхали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вкупі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з</a:t>
            </a:r>
            <a:r>
              <a:rPr lang="ru-RU" sz="2000" i="1" dirty="0">
                <a:solidFill>
                  <a:schemeClr val="bg1"/>
                </a:solidFill>
              </a:rPr>
              <a:t> селянами почали </a:t>
            </a:r>
            <a:r>
              <a:rPr lang="ru-RU" sz="2000" i="1" dirty="0" err="1">
                <a:solidFill>
                  <a:schemeClr val="bg1"/>
                </a:solidFill>
              </a:rPr>
              <a:t>робить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революцію</a:t>
            </a:r>
            <a:r>
              <a:rPr lang="ru-RU" sz="2000" i="1" dirty="0">
                <a:solidFill>
                  <a:schemeClr val="bg1"/>
                </a:solidFill>
              </a:rPr>
              <a:t> – </a:t>
            </a:r>
            <a:r>
              <a:rPr lang="ru-RU" sz="2000" i="1" dirty="0" err="1" smtClean="0">
                <a:solidFill>
                  <a:schemeClr val="bg1"/>
                </a:solidFill>
              </a:rPr>
              <a:t>розтягувать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все </a:t>
            </a:r>
            <a:r>
              <a:rPr lang="ru-RU" sz="2000" i="1" dirty="0" err="1">
                <a:solidFill>
                  <a:schemeClr val="bg1"/>
                </a:solidFill>
              </a:rPr>
              <a:t>майно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багача</a:t>
            </a:r>
            <a:r>
              <a:rPr lang="ru-RU" sz="2000" i="1" dirty="0">
                <a:solidFill>
                  <a:schemeClr val="bg1"/>
                </a:solidFill>
              </a:rPr>
              <a:t> П. </a:t>
            </a:r>
            <a:r>
              <a:rPr lang="ru-RU" sz="2000" i="1" dirty="0" err="1">
                <a:solidFill>
                  <a:schemeClr val="bg1"/>
                </a:solidFill>
              </a:rPr>
              <a:t>Шреда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r>
              <a:rPr lang="ru-RU" sz="2000" i="1" dirty="0" err="1">
                <a:solidFill>
                  <a:schemeClr val="bg1"/>
                </a:solidFill>
              </a:rPr>
              <a:t>Розбиралось</a:t>
            </a:r>
            <a:r>
              <a:rPr lang="ru-RU" sz="2000" i="1" dirty="0">
                <a:solidFill>
                  <a:schemeClr val="bg1"/>
                </a:solidFill>
              </a:rPr>
              <a:t> кому </a:t>
            </a:r>
            <a:r>
              <a:rPr lang="ru-RU" sz="2000" i="1" dirty="0" err="1">
                <a:solidFill>
                  <a:schemeClr val="bg1"/>
                </a:solidFill>
              </a:rPr>
              <a:t>що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наравиться</a:t>
            </a:r>
            <a:r>
              <a:rPr lang="ru-RU" sz="2000" i="1" dirty="0">
                <a:solidFill>
                  <a:schemeClr val="bg1"/>
                </a:solidFill>
              </a:rPr>
              <a:t>. “</a:t>
            </a:r>
            <a:r>
              <a:rPr lang="ru-RU" sz="2000" i="1" dirty="0" smtClean="0">
                <a:solidFill>
                  <a:schemeClr val="bg1"/>
                </a:solidFill>
              </a:rPr>
              <a:t>Все  наше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бо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революція</a:t>
            </a:r>
            <a:r>
              <a:rPr lang="ru-RU" sz="2000" i="1" dirty="0">
                <a:solidFill>
                  <a:schemeClr val="bg1"/>
                </a:solidFill>
              </a:rPr>
              <a:t>” – так кричали </a:t>
            </a:r>
            <a:r>
              <a:rPr lang="ru-RU" sz="2000" i="1" dirty="0" err="1">
                <a:solidFill>
                  <a:schemeClr val="bg1"/>
                </a:solidFill>
              </a:rPr>
              <a:t>селяни</a:t>
            </a:r>
            <a:r>
              <a:rPr lang="ru-RU" sz="2000" i="1" dirty="0">
                <a:solidFill>
                  <a:schemeClr val="bg1"/>
                </a:solidFill>
              </a:rPr>
              <a:t> та таскали, а </a:t>
            </a:r>
            <a:r>
              <a:rPr lang="ru-RU" sz="2000" i="1" dirty="0" err="1">
                <a:solidFill>
                  <a:schemeClr val="bg1"/>
                </a:solidFill>
              </a:rPr>
              <a:t>більше</a:t>
            </a:r>
            <a:r>
              <a:rPr lang="ru-RU" sz="2000" i="1" dirty="0">
                <a:solidFill>
                  <a:schemeClr val="bg1"/>
                </a:solidFill>
              </a:rPr>
              <a:t> палили </a:t>
            </a:r>
            <a:r>
              <a:rPr lang="ru-RU" sz="2000" i="1" dirty="0" err="1" smtClean="0">
                <a:solidFill>
                  <a:schemeClr val="bg1"/>
                </a:solidFill>
              </a:rPr>
              <a:t>хліб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будинки</a:t>
            </a:r>
            <a:r>
              <a:rPr lang="ru-RU" sz="2000" i="1" dirty="0">
                <a:solidFill>
                  <a:schemeClr val="bg1"/>
                </a:solidFill>
              </a:rPr>
              <a:t>, даже скотина </a:t>
            </a:r>
            <a:r>
              <a:rPr lang="ru-RU" sz="2000" i="1" dirty="0" err="1">
                <a:solidFill>
                  <a:schemeClr val="bg1"/>
                </a:solidFill>
              </a:rPr>
              <a:t>горіла</a:t>
            </a:r>
            <a:r>
              <a:rPr lang="ru-RU" sz="2000" i="1" dirty="0">
                <a:solidFill>
                  <a:schemeClr val="bg1"/>
                </a:solidFill>
              </a:rPr>
              <a:t>… </a:t>
            </a:r>
            <a:r>
              <a:rPr lang="ru-RU" sz="2000" i="1" dirty="0" err="1">
                <a:solidFill>
                  <a:schemeClr val="bg1"/>
                </a:solidFill>
              </a:rPr>
              <a:t>Було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більше</a:t>
            </a:r>
            <a:r>
              <a:rPr lang="ru-RU" sz="2000" i="1" dirty="0">
                <a:solidFill>
                  <a:schemeClr val="bg1"/>
                </a:solidFill>
              </a:rPr>
              <a:t> селян, </a:t>
            </a:r>
            <a:r>
              <a:rPr lang="ru-RU" sz="2000" i="1" dirty="0" err="1">
                <a:solidFill>
                  <a:schemeClr val="bg1"/>
                </a:solidFill>
              </a:rPr>
              <a:t>які</a:t>
            </a:r>
            <a:r>
              <a:rPr lang="ru-RU" sz="2000" i="1" dirty="0">
                <a:solidFill>
                  <a:schemeClr val="bg1"/>
                </a:solidFill>
              </a:rPr>
              <a:t> таскали </a:t>
            </a:r>
            <a:r>
              <a:rPr lang="ru-RU" sz="2000" i="1" dirty="0" err="1">
                <a:solidFill>
                  <a:schemeClr val="bg1"/>
                </a:solidFill>
              </a:rPr>
              <a:t>від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дзеркала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до молока, ложки </a:t>
            </a:r>
            <a:r>
              <a:rPr lang="ru-RU" sz="2000" i="1" dirty="0" err="1">
                <a:solidFill>
                  <a:schemeClr val="bg1"/>
                </a:solidFill>
              </a:rPr>
              <a:t>і</a:t>
            </a:r>
            <a:r>
              <a:rPr lang="ru-RU" sz="2000" i="1" dirty="0">
                <a:solidFill>
                  <a:schemeClr val="bg1"/>
                </a:solidFill>
              </a:rPr>
              <a:t> нитки, крик “</a:t>
            </a:r>
            <a:r>
              <a:rPr lang="ru-RU" sz="2000" i="1" dirty="0" err="1">
                <a:solidFill>
                  <a:schemeClr val="bg1"/>
                </a:solidFill>
              </a:rPr>
              <a:t>моє</a:t>
            </a:r>
            <a:r>
              <a:rPr lang="ru-RU" sz="2000" i="1" dirty="0">
                <a:solidFill>
                  <a:schemeClr val="bg1"/>
                </a:solidFill>
              </a:rPr>
              <a:t>, я перший </a:t>
            </a:r>
            <a:r>
              <a:rPr lang="ru-RU" sz="2000" i="1" dirty="0" err="1">
                <a:solidFill>
                  <a:schemeClr val="bg1"/>
                </a:solidFill>
              </a:rPr>
              <a:t>зацурав</a:t>
            </a:r>
            <a:r>
              <a:rPr lang="ru-RU" sz="2000" i="1" dirty="0">
                <a:solidFill>
                  <a:schemeClr val="bg1"/>
                </a:solidFill>
              </a:rPr>
              <a:t>”, за завтра не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думалось».</a:t>
            </a:r>
          </a:p>
          <a:p>
            <a:r>
              <a:rPr lang="ru-RU" sz="2000" i="1" dirty="0" err="1">
                <a:solidFill>
                  <a:schemeClr val="bg1"/>
                </a:solidFill>
              </a:rPr>
              <a:t>Усна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історія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Степової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України</a:t>
            </a:r>
            <a:r>
              <a:rPr lang="ru-RU" sz="2000" i="1" dirty="0">
                <a:solidFill>
                  <a:schemeClr val="bg1"/>
                </a:solidFill>
              </a:rPr>
              <a:t>. – </a:t>
            </a:r>
            <a:r>
              <a:rPr lang="ru-RU" sz="2000" i="1" dirty="0" err="1">
                <a:solidFill>
                  <a:schemeClr val="bg1"/>
                </a:solidFill>
              </a:rPr>
              <a:t>Запоріжжя</a:t>
            </a:r>
            <a:r>
              <a:rPr lang="ru-RU" sz="2000" i="1" dirty="0">
                <a:solidFill>
                  <a:schemeClr val="bg1"/>
                </a:solidFill>
              </a:rPr>
              <a:t>, 2008. – С. 388.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1. </a:t>
            </a:r>
            <a:r>
              <a:rPr lang="ru-RU" sz="2000" i="1" dirty="0" err="1">
                <a:solidFill>
                  <a:schemeClr val="bg1"/>
                </a:solidFill>
              </a:rPr>
              <a:t>Поясніть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чому</a:t>
            </a:r>
            <a:r>
              <a:rPr lang="ru-RU" sz="2000" i="1" dirty="0">
                <a:solidFill>
                  <a:schemeClr val="bg1"/>
                </a:solidFill>
              </a:rPr>
              <a:t> автор </a:t>
            </a:r>
            <a:r>
              <a:rPr lang="ru-RU" sz="2000" i="1" dirty="0" err="1">
                <a:solidFill>
                  <a:schemeClr val="bg1"/>
                </a:solidFill>
              </a:rPr>
              <a:t>вважає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що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революція</a:t>
            </a:r>
            <a:r>
              <a:rPr lang="ru-RU" sz="2000" i="1" dirty="0">
                <a:solidFill>
                  <a:schemeClr val="bg1"/>
                </a:solidFill>
              </a:rPr>
              <a:t> в </a:t>
            </a:r>
            <a:r>
              <a:rPr lang="ru-RU" sz="2000" i="1" dirty="0" err="1">
                <a:solidFill>
                  <a:schemeClr val="bg1"/>
                </a:solidFill>
              </a:rPr>
              <a:t>їхньому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селі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починалася</a:t>
            </a:r>
            <a:r>
              <a:rPr lang="ru-RU" sz="2000" i="1" dirty="0">
                <a:solidFill>
                  <a:schemeClr val="bg1"/>
                </a:solidFill>
              </a:rPr>
              <a:t> «</a:t>
            </a:r>
            <a:r>
              <a:rPr lang="ru-RU" sz="2000" i="1" dirty="0" err="1" smtClean="0">
                <a:solidFill>
                  <a:schemeClr val="bg1"/>
                </a:solidFill>
              </a:rPr>
              <a:t>інтересно</a:t>
            </a:r>
            <a:r>
              <a:rPr lang="ru-RU" sz="2000" i="1" dirty="0">
                <a:solidFill>
                  <a:schemeClr val="bg1"/>
                </a:solidFill>
              </a:rPr>
              <a:t>».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2. </a:t>
            </a:r>
            <a:r>
              <a:rPr lang="ru-RU" sz="2000" i="1" dirty="0" err="1">
                <a:solidFill>
                  <a:schemeClr val="bg1"/>
                </a:solidFill>
              </a:rPr>
              <a:t>Поміркуйте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чому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селяни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вважали</a:t>
            </a:r>
            <a:r>
              <a:rPr lang="ru-RU" sz="2000" i="1" dirty="0">
                <a:solidFill>
                  <a:schemeClr val="bg1"/>
                </a:solidFill>
              </a:rPr>
              <a:t> погроми </a:t>
            </a:r>
            <a:r>
              <a:rPr lang="ru-RU" sz="2000" i="1" dirty="0" err="1">
                <a:solidFill>
                  <a:schemeClr val="bg1"/>
                </a:solidFill>
              </a:rPr>
              <a:t>поміщицьких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садиб</a:t>
            </a:r>
            <a:r>
              <a:rPr lang="ru-RU" sz="2000" i="1" dirty="0">
                <a:solidFill>
                  <a:schemeClr val="bg1"/>
                </a:solidFill>
              </a:rPr>
              <a:t> «</a:t>
            </a:r>
            <a:r>
              <a:rPr lang="ru-RU" sz="2000" i="1" dirty="0" err="1" smtClean="0">
                <a:solidFill>
                  <a:schemeClr val="bg1"/>
                </a:solidFill>
              </a:rPr>
              <a:t>революцією</a:t>
            </a:r>
            <a:r>
              <a:rPr lang="ru-RU" sz="2000" i="1" dirty="0">
                <a:solidFill>
                  <a:schemeClr val="bg1"/>
                </a:solidFill>
              </a:rPr>
              <a:t>».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3. </a:t>
            </a:r>
            <a:r>
              <a:rPr lang="ru-RU" sz="2000" i="1" dirty="0" err="1">
                <a:solidFill>
                  <a:schemeClr val="bg1"/>
                </a:solidFill>
              </a:rPr>
              <a:t>Що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хотів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сказати</a:t>
            </a:r>
            <a:r>
              <a:rPr lang="ru-RU" sz="2000" i="1" dirty="0">
                <a:solidFill>
                  <a:schemeClr val="bg1"/>
                </a:solidFill>
              </a:rPr>
              <a:t> автор словами «за завтра не думалось</a:t>
            </a:r>
            <a:r>
              <a:rPr lang="ru-RU" sz="2000" i="1" dirty="0" smtClean="0">
                <a:solidFill>
                  <a:schemeClr val="bg1"/>
                </a:solidFill>
              </a:rPr>
              <a:t>»?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443861" cy="396311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3212976"/>
            <a:ext cx="5095875" cy="2628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3923928" y="5949280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err="1">
                <a:solidFill>
                  <a:schemeClr val="bg1"/>
                </a:solidFill>
              </a:rPr>
              <a:t>Григорій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Вакуленчук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          </a:t>
            </a:r>
            <a:r>
              <a:rPr lang="ru-RU" i="1" dirty="0" err="1" smtClean="0">
                <a:solidFill>
                  <a:schemeClr val="bg1"/>
                </a:solidFill>
              </a:rPr>
              <a:t>Афанасій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Матюшенко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1.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зміни</a:t>
            </a:r>
            <a:r>
              <a:rPr lang="ru-RU" sz="2400" b="1" i="1" dirty="0">
                <a:solidFill>
                  <a:schemeClr val="bg1"/>
                </a:solidFill>
              </a:rPr>
              <a:t> у </a:t>
            </a:r>
            <a:r>
              <a:rPr lang="ru-RU" sz="2400" b="1" i="1" dirty="0" err="1">
                <a:solidFill>
                  <a:schemeClr val="bg1"/>
                </a:solidFill>
              </a:rPr>
              <a:t>суспільстві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викликали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повстання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матросів</a:t>
            </a:r>
            <a:r>
              <a:rPr lang="ru-RU" sz="2400" b="1" i="1" dirty="0">
                <a:solidFill>
                  <a:schemeClr val="bg1"/>
                </a:solidFill>
              </a:rPr>
              <a:t>?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2. Про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свідчило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повстання</a:t>
            </a:r>
            <a:r>
              <a:rPr lang="ru-RU" sz="2400" b="1" i="1" dirty="0">
                <a:solidFill>
                  <a:schemeClr val="bg1"/>
                </a:solidFill>
              </a:rPr>
              <a:t> на </a:t>
            </a:r>
            <a:r>
              <a:rPr lang="ru-RU" sz="2400" b="1" i="1" dirty="0" err="1">
                <a:solidFill>
                  <a:schemeClr val="bg1"/>
                </a:solidFill>
              </a:rPr>
              <a:t>флоті</a:t>
            </a:r>
            <a:r>
              <a:rPr lang="ru-RU" sz="2400" b="1" i="1" dirty="0">
                <a:solidFill>
                  <a:schemeClr val="bg1"/>
                </a:solidFill>
              </a:rPr>
              <a:t>?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3. </a:t>
            </a:r>
            <a:r>
              <a:rPr lang="ru-RU" sz="2400" b="1" i="1" dirty="0" err="1">
                <a:solidFill>
                  <a:schemeClr val="bg1"/>
                </a:solidFill>
              </a:rPr>
              <a:t>Висловіть</a:t>
            </a:r>
            <a:r>
              <a:rPr lang="ru-RU" sz="2400" b="1" i="1" dirty="0">
                <a:solidFill>
                  <a:schemeClr val="bg1"/>
                </a:solidFill>
              </a:rPr>
              <a:t> ваше </a:t>
            </a:r>
            <a:r>
              <a:rPr lang="ru-RU" sz="2400" b="1" i="1" dirty="0" err="1">
                <a:solidFill>
                  <a:schemeClr val="bg1"/>
                </a:solidFill>
              </a:rPr>
              <a:t>ставлення</a:t>
            </a:r>
            <a:r>
              <a:rPr lang="ru-RU" sz="2400" b="1" i="1" dirty="0">
                <a:solidFill>
                  <a:schemeClr val="bg1"/>
                </a:solidFill>
              </a:rPr>
              <a:t> до </a:t>
            </a:r>
            <a:r>
              <a:rPr lang="ru-RU" sz="2400" b="1" i="1" dirty="0" err="1">
                <a:solidFill>
                  <a:schemeClr val="bg1"/>
                </a:solidFill>
              </a:rPr>
              <a:t>подій</a:t>
            </a:r>
            <a:r>
              <a:rPr lang="ru-RU" sz="2400" b="1" i="1" dirty="0">
                <a:solidFill>
                  <a:schemeClr val="bg1"/>
                </a:solidFill>
              </a:rPr>
              <a:t> на </a:t>
            </a:r>
            <a:r>
              <a:rPr lang="ru-RU" sz="2400" b="1" i="1" dirty="0" err="1">
                <a:solidFill>
                  <a:schemeClr val="bg1"/>
                </a:solidFill>
              </a:rPr>
              <a:t>панцернику</a:t>
            </a:r>
            <a:r>
              <a:rPr lang="ru-RU" sz="2400" b="1" i="1" dirty="0">
                <a:solidFill>
                  <a:schemeClr val="bg1"/>
                </a:solidFill>
              </a:rPr>
              <a:t> «</a:t>
            </a:r>
            <a:r>
              <a:rPr lang="ru-RU" sz="2400" b="1" i="1" dirty="0" smtClean="0">
                <a:solidFill>
                  <a:schemeClr val="bg1"/>
                </a:solidFill>
              </a:rPr>
              <a:t>Князь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Потьомкін-Тавричеський</a:t>
            </a:r>
            <a:r>
              <a:rPr lang="ru-RU" sz="2400" b="1" i="1" dirty="0" smtClean="0">
                <a:solidFill>
                  <a:schemeClr val="bg1"/>
                </a:solidFill>
              </a:rPr>
              <a:t>».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3974951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Підпоручик</a:t>
            </a:r>
            <a:r>
              <a:rPr lang="ru-RU" sz="2000" b="1" dirty="0">
                <a:solidFill>
                  <a:schemeClr val="bg1"/>
                </a:solidFill>
              </a:rPr>
              <a:t> Б. </a:t>
            </a:r>
            <a:r>
              <a:rPr lang="ru-RU" sz="2000" b="1" dirty="0" err="1">
                <a:solidFill>
                  <a:schemeClr val="bg1"/>
                </a:solidFill>
              </a:rPr>
              <a:t>Жаданівський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ru-RU" sz="2000" b="1" dirty="0" smtClean="0">
                <a:solidFill>
                  <a:schemeClr val="bg1"/>
                </a:solidFill>
              </a:rPr>
              <a:t>1885 1918</a:t>
            </a:r>
            <a:r>
              <a:rPr lang="ru-RU" sz="2000" b="1" dirty="0">
                <a:solidFill>
                  <a:schemeClr val="bg1"/>
                </a:solidFill>
              </a:rPr>
              <a:t>). </a:t>
            </a:r>
            <a:r>
              <a:rPr lang="ru-RU" sz="2000" b="1" dirty="0" err="1" smtClean="0">
                <a:solidFill>
                  <a:schemeClr val="bg1"/>
                </a:solidFill>
              </a:rPr>
              <a:t>Очо</a:t>
            </a:r>
            <a:r>
              <a:rPr lang="ru-RU" sz="2000" dirty="0" err="1" smtClean="0">
                <a:solidFill>
                  <a:schemeClr val="bg1"/>
                </a:solidFill>
              </a:rPr>
              <a:t>лив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саперів</a:t>
            </a:r>
            <a:r>
              <a:rPr lang="ru-RU" sz="2000" dirty="0">
                <a:solidFill>
                  <a:schemeClr val="bg1"/>
                </a:solidFill>
              </a:rPr>
              <a:t>, яке </a:t>
            </a:r>
            <a:r>
              <a:rPr lang="ru-RU" sz="2000" dirty="0" err="1">
                <a:solidFill>
                  <a:schemeClr val="bg1"/>
                </a:solidFill>
              </a:rPr>
              <a:t>почалося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Києві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листопаді</a:t>
            </a:r>
            <a:r>
              <a:rPr lang="ru-RU" sz="2000" dirty="0" smtClean="0">
                <a:solidFill>
                  <a:schemeClr val="bg1"/>
                </a:solidFill>
              </a:rPr>
              <a:t> 1905р</a:t>
            </a:r>
            <a:r>
              <a:rPr lang="ru-RU" sz="2000" dirty="0">
                <a:solidFill>
                  <a:schemeClr val="bg1"/>
                </a:solidFill>
              </a:rPr>
              <a:t>. у </a:t>
            </a:r>
            <a:r>
              <a:rPr lang="ru-RU" sz="2000" dirty="0" err="1">
                <a:solidFill>
                  <a:schemeClr val="bg1"/>
                </a:solidFill>
              </a:rPr>
              <a:t>фортеці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Печерську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придушення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важко</a:t>
            </a:r>
            <a:r>
              <a:rPr lang="ru-RU" sz="2000" dirty="0">
                <a:solidFill>
                  <a:schemeClr val="bg1"/>
                </a:solidFill>
              </a:rPr>
              <a:t> поранений </a:t>
            </a:r>
            <a:r>
              <a:rPr lang="ru-RU" sz="2000" dirty="0" err="1">
                <a:solidFill>
                  <a:schemeClr val="bg1"/>
                </a:solidFill>
              </a:rPr>
              <a:t>був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заарештований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засуджений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до </a:t>
            </a:r>
            <a:r>
              <a:rPr lang="ru-RU" sz="2000" dirty="0" err="1">
                <a:solidFill>
                  <a:schemeClr val="bg1"/>
                </a:solidFill>
              </a:rPr>
              <a:t>смертної</a:t>
            </a:r>
            <a:r>
              <a:rPr lang="ru-RU" sz="2000" dirty="0">
                <a:solidFill>
                  <a:schemeClr val="bg1"/>
                </a:solidFill>
              </a:rPr>
              <a:t> кари, </a:t>
            </a:r>
            <a:r>
              <a:rPr lang="ru-RU" sz="2000" dirty="0" smtClean="0">
                <a:solidFill>
                  <a:schemeClr val="bg1"/>
                </a:solidFill>
              </a:rPr>
              <a:t>яку </a:t>
            </a:r>
            <a:r>
              <a:rPr lang="ru-RU" sz="2000" dirty="0" err="1" smtClean="0">
                <a:solidFill>
                  <a:schemeClr val="bg1"/>
                </a:solidFill>
              </a:rPr>
              <a:t>згодом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замінили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довічною</a:t>
            </a:r>
            <a:r>
              <a:rPr lang="ru-RU" sz="2000" dirty="0">
                <a:solidFill>
                  <a:schemeClr val="bg1"/>
                </a:solidFill>
              </a:rPr>
              <a:t> каторгою. </a:t>
            </a:r>
            <a:r>
              <a:rPr lang="ru-RU" sz="2000" dirty="0" err="1">
                <a:solidFill>
                  <a:schemeClr val="bg1"/>
                </a:solidFill>
              </a:rPr>
              <a:t>Під</a:t>
            </a:r>
            <a:r>
              <a:rPr lang="ru-RU" sz="2000" dirty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лютневих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подій</a:t>
            </a:r>
            <a:r>
              <a:rPr lang="ru-RU" sz="2000" dirty="0">
                <a:solidFill>
                  <a:schemeClr val="bg1"/>
                </a:solidFill>
              </a:rPr>
              <a:t> 1917 р. </a:t>
            </a:r>
            <a:r>
              <a:rPr lang="ru-RU" sz="2000" dirty="0" err="1">
                <a:solidFill>
                  <a:schemeClr val="bg1"/>
                </a:solidFill>
              </a:rPr>
              <a:t>Жаданівський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звільнений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Херсонської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каторжної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в’язниці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переїхав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до </a:t>
            </a:r>
            <a:r>
              <a:rPr lang="ru-RU" sz="2000" dirty="0" err="1">
                <a:solidFill>
                  <a:schemeClr val="bg1"/>
                </a:solidFill>
              </a:rPr>
              <a:t>Криму</a:t>
            </a:r>
            <a:r>
              <a:rPr lang="ru-RU" sz="2000" dirty="0">
                <a:solidFill>
                  <a:schemeClr val="bg1"/>
                </a:solidFill>
              </a:rPr>
              <a:t>, брав участь у боях за </a:t>
            </a:r>
            <a:r>
              <a:rPr lang="ru-RU" sz="2000" dirty="0" err="1">
                <a:solidFill>
                  <a:schemeClr val="bg1"/>
                </a:solidFill>
              </a:rPr>
              <a:t>встановлення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радянської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влади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Загинув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травні</a:t>
            </a:r>
            <a:r>
              <a:rPr lang="ru-RU" sz="2000" dirty="0">
                <a:solidFill>
                  <a:schemeClr val="bg1"/>
                </a:solidFill>
              </a:rPr>
              <a:t> 1918 </a:t>
            </a:r>
            <a:r>
              <a:rPr lang="ru-RU" dirty="0"/>
              <a:t>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6632"/>
            <a:ext cx="3066653" cy="496855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70892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Шмідт</a:t>
            </a:r>
            <a:r>
              <a:rPr lang="ru-RU" sz="2400" b="1" dirty="0">
                <a:solidFill>
                  <a:schemeClr val="bg1"/>
                </a:solidFill>
              </a:rPr>
              <a:t> Петро (1867–1906). Лейтенант </a:t>
            </a:r>
            <a:r>
              <a:rPr lang="ru-RU" sz="2400" b="1" dirty="0" err="1">
                <a:solidFill>
                  <a:schemeClr val="bg1"/>
                </a:solidFill>
              </a:rPr>
              <a:t>Чорноморського</a:t>
            </a:r>
            <a:r>
              <a:rPr lang="ru-RU" sz="2400" b="1" dirty="0">
                <a:solidFill>
                  <a:schemeClr val="bg1"/>
                </a:solidFill>
              </a:rPr>
              <a:t> флоту </a:t>
            </a: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відставці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керівник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повстання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крейсері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>
                <a:solidFill>
                  <a:schemeClr val="bg1"/>
                </a:solidFill>
              </a:rPr>
              <a:t>Очаків</a:t>
            </a:r>
            <a:r>
              <a:rPr lang="ru-RU" sz="2400" dirty="0">
                <a:solidFill>
                  <a:schemeClr val="bg1"/>
                </a:solidFill>
              </a:rPr>
              <a:t>» у 1905 р. </a:t>
            </a:r>
            <a:r>
              <a:rPr lang="ru-RU" sz="2400" dirty="0" err="1">
                <a:solidFill>
                  <a:schemeClr val="bg1"/>
                </a:solidFill>
              </a:rPr>
              <a:t>Розстріляний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295_Досвід роботи">
  <a:themeElements>
    <a:clrScheme name="Стандартная">
      <a:dk1>
        <a:sysClr val="windowText" lastClr="000000"/>
      </a:dk1>
      <a:lt1>
        <a:sysClr val="window" lastClr="B4DC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21295_Досвід роботи</Template>
  <TotalTime>66</TotalTime>
  <Words>1313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21295_Досвід роботи</vt:lpstr>
      <vt:lpstr>Слайд 1</vt:lpstr>
      <vt:lpstr>Слайд 2</vt:lpstr>
      <vt:lpstr>9 січня 1905 р. Картина    В. Маковського 1. Назвіть історичний факт, покладений в основу сюжету картини. 2. Яким, на ваш погляд, було ставлення автора до подій, змальованих    на картині? Чи співпадає воно з вашою точкою зору? 3. Поясніть, чи можна ставитися до картини як до джерела з історії нашої   держави.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2016-09-27T16:56:35Z</dcterms:created>
  <dcterms:modified xsi:type="dcterms:W3CDTF">2018-03-18T13:33:34Z</dcterms:modified>
</cp:coreProperties>
</file>