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94" r:id="rId2"/>
    <p:sldId id="275" r:id="rId3"/>
    <p:sldId id="292" r:id="rId4"/>
    <p:sldId id="279" r:id="rId5"/>
    <p:sldId id="297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477D-A935-4C5F-B119-231898F4DCDA}" type="datetimeFigureOut">
              <a:rPr lang="ru-RU" smtClean="0"/>
              <a:pPr/>
              <a:t>07.05.2017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ABBB-BAE2-44E1-B18D-939C33152D06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922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477D-A935-4C5F-B119-231898F4DCDA}" type="datetimeFigureOut">
              <a:rPr lang="ru-RU" smtClean="0"/>
              <a:pPr/>
              <a:t>07.05.2017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ABBB-BAE2-44E1-B18D-939C33152D06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449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477D-A935-4C5F-B119-231898F4DCDA}" type="datetimeFigureOut">
              <a:rPr lang="ru-RU" smtClean="0"/>
              <a:pPr/>
              <a:t>07.05.2017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ABBB-BAE2-44E1-B18D-939C33152D06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810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477D-A935-4C5F-B119-231898F4DCDA}" type="datetimeFigureOut">
              <a:rPr lang="ru-RU" smtClean="0"/>
              <a:pPr/>
              <a:t>07.05.2017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ABBB-BAE2-44E1-B18D-939C33152D06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671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477D-A935-4C5F-B119-231898F4DCDA}" type="datetimeFigureOut">
              <a:rPr lang="ru-RU" smtClean="0"/>
              <a:pPr/>
              <a:t>07.05.2017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ABBB-BAE2-44E1-B18D-939C33152D06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084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477D-A935-4C5F-B119-231898F4DCDA}" type="datetimeFigureOut">
              <a:rPr lang="ru-RU" smtClean="0"/>
              <a:pPr/>
              <a:t>07.05.2017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ABBB-BAE2-44E1-B18D-939C33152D06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536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477D-A935-4C5F-B119-231898F4DCDA}" type="datetimeFigureOut">
              <a:rPr lang="ru-RU" smtClean="0"/>
              <a:pPr/>
              <a:t>07.05.2017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ABBB-BAE2-44E1-B18D-939C33152D06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890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477D-A935-4C5F-B119-231898F4DCDA}" type="datetimeFigureOut">
              <a:rPr lang="ru-RU" smtClean="0"/>
              <a:pPr/>
              <a:t>07.05.2017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ABBB-BAE2-44E1-B18D-939C33152D06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779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477D-A935-4C5F-B119-231898F4DCDA}" type="datetimeFigureOut">
              <a:rPr lang="ru-RU" smtClean="0"/>
              <a:pPr/>
              <a:t>07.05.2017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ABBB-BAE2-44E1-B18D-939C33152D06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28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477D-A935-4C5F-B119-231898F4DCDA}" type="datetimeFigureOut">
              <a:rPr lang="ru-RU" smtClean="0"/>
              <a:pPr/>
              <a:t>07.05.2017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ABBB-BAE2-44E1-B18D-939C33152D06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308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477D-A935-4C5F-B119-231898F4DCDA}" type="datetimeFigureOut">
              <a:rPr lang="ru-RU" smtClean="0"/>
              <a:pPr/>
              <a:t>07.05.2017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ABBB-BAE2-44E1-B18D-939C33152D06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90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6477D-A935-4C5F-B119-231898F4DCDA}" type="datetimeFigureOut">
              <a:rPr lang="ru-RU" smtClean="0"/>
              <a:pPr/>
              <a:t>07.05.2017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7ABBB-BAE2-44E1-B18D-939C33152D06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74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Порівняння рослинної та тваринної клітини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942415" y="5013176"/>
            <a:ext cx="6600451" cy="1126283"/>
          </a:xfrm>
        </p:spPr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3348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7" y="624110"/>
            <a:ext cx="7383238" cy="860674"/>
          </a:xfrm>
        </p:spPr>
        <p:txBody>
          <a:bodyPr/>
          <a:lstStyle/>
          <a:p>
            <a:r>
              <a:rPr lang="uk-UA" dirty="0"/>
              <a:t>Спільні органели та структури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99593" y="1484784"/>
            <a:ext cx="4680519" cy="4426438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2400" b="1" dirty="0"/>
              <a:t>Ядро з ДНК </a:t>
            </a:r>
            <a:r>
              <a:rPr lang="uk-UA" sz="2400" dirty="0"/>
              <a:t>– керує роботою клітини, зберігає спадкову інформацію</a:t>
            </a:r>
          </a:p>
          <a:p>
            <a:pPr algn="just"/>
            <a:r>
              <a:rPr lang="uk-UA" sz="2400" b="1" dirty="0"/>
              <a:t>Мітохондрії</a:t>
            </a:r>
            <a:r>
              <a:rPr lang="uk-UA" sz="2400" dirty="0"/>
              <a:t> – забезпечують клітину енергією в процесі дихання</a:t>
            </a:r>
          </a:p>
          <a:p>
            <a:pPr algn="just"/>
            <a:r>
              <a:rPr lang="uk-UA" sz="2400" b="1" dirty="0"/>
              <a:t>Рибосоми</a:t>
            </a:r>
            <a:r>
              <a:rPr lang="uk-UA" sz="2400" dirty="0"/>
              <a:t> – забезпечують синтез білків</a:t>
            </a:r>
          </a:p>
          <a:p>
            <a:pPr algn="just"/>
            <a:r>
              <a:rPr lang="uk-UA" sz="2400" b="1" dirty="0"/>
              <a:t>Клітинна мембрана </a:t>
            </a:r>
            <a:r>
              <a:rPr lang="uk-UA" sz="2400" dirty="0"/>
              <a:t>– контролює поглинання та виділення клітиною речовин, відмежовує цитоплазму від зовнішнього середовища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6684" y="450428"/>
            <a:ext cx="7058744" cy="1280890"/>
          </a:xfrm>
        </p:spPr>
        <p:txBody>
          <a:bodyPr>
            <a:normAutofit/>
          </a:bodyPr>
          <a:lstStyle/>
          <a:p>
            <a:r>
              <a:rPr lang="ru-RU" dirty="0" err="1"/>
              <a:t>Транспортування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у </a:t>
            </a:r>
            <a:r>
              <a:rPr lang="ru-RU" dirty="0" err="1"/>
              <a:t>рослинній</a:t>
            </a:r>
            <a:r>
              <a:rPr lang="ru-RU" dirty="0"/>
              <a:t> та </a:t>
            </a:r>
            <a:r>
              <a:rPr lang="ru-RU" dirty="0" err="1"/>
              <a:t>тваринній</a:t>
            </a:r>
            <a:r>
              <a:rPr lang="ru-RU" dirty="0"/>
              <a:t> </a:t>
            </a:r>
            <a:r>
              <a:rPr lang="ru-RU" dirty="0" err="1"/>
              <a:t>клітинах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43608" y="1844824"/>
            <a:ext cx="7705835" cy="2664296"/>
          </a:xfrm>
        </p:spPr>
        <p:txBody>
          <a:bodyPr>
            <a:normAutofit/>
          </a:bodyPr>
          <a:lstStyle/>
          <a:p>
            <a:pPr algn="just"/>
            <a:endParaRPr lang="uk-UA" sz="2200" dirty="0"/>
          </a:p>
        </p:txBody>
      </p:sp>
      <p:pic>
        <p:nvPicPr>
          <p:cNvPr id="4" name="Picture 2" descr="http://intranet.tdmu.edu.ua/data/kafedra/internal/pharma_1/lectures_stud/uk/med/biol/ptn/%D0%B1%D0%BE%D1%82%D0%B0%D0%BD%D1%96%D0%BA%D0%B0%20(%D0%B0%D0%BD%D0%B0%D1%82%D0%BE%D0%BC%D1%96%D1%8F%20%D1%96%20%D0%BC%D0%BE%D1%80%D1%84%D0%BE%D0%BB%D0%BE%D0%B3%D1%96%D1%8F%20%D1%80%D0%BE%D1%81%D0%BB%D0%B8%D0%BD)/2%20%D0%BA%D1%83%D1%80%D1%81/01-%D0%91%D0%BE%D1%82%D0%B0%D0%BD%D1%96%D0%BA%D0%B0%20%E2%80%93%20%D0%BD%D0%B0%D1%83%D0%BA%D0%B0%20%D0%BF%D1%80%D0%BE%20%D1%80%D0%BE%D1%81%D0%BB%D0%B8%D0%BD%D0%B8.files/image0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93222" y="4509120"/>
            <a:ext cx="3406605" cy="1944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47664" y="624110"/>
            <a:ext cx="7416824" cy="860674"/>
          </a:xfrm>
        </p:spPr>
        <p:txBody>
          <a:bodyPr>
            <a:normAutofit/>
          </a:bodyPr>
          <a:lstStyle/>
          <a:p>
            <a:r>
              <a:rPr lang="ru-RU" dirty="0" err="1"/>
              <a:t>Відмінні</a:t>
            </a:r>
            <a:r>
              <a:rPr lang="ru-RU" dirty="0"/>
              <a:t> </a:t>
            </a:r>
            <a:r>
              <a:rPr lang="ru-RU" dirty="0" err="1"/>
              <a:t>органели</a:t>
            </a:r>
            <a:r>
              <a:rPr lang="ru-RU" dirty="0"/>
              <a:t> та </a:t>
            </a:r>
            <a:r>
              <a:rPr lang="ru-RU" dirty="0" err="1"/>
              <a:t>структури</a:t>
            </a:r>
            <a:endParaRPr lang="ru-RU" dirty="0"/>
          </a:p>
        </p:txBody>
      </p:sp>
      <p:sp>
        <p:nvSpPr>
          <p:cNvPr id="2" name="Місце для тексту 1"/>
          <p:cNvSpPr>
            <a:spLocks noGrp="1"/>
          </p:cNvSpPr>
          <p:nvPr>
            <p:ph type="body" idx="1"/>
          </p:nvPr>
        </p:nvSpPr>
        <p:spPr>
          <a:xfrm>
            <a:off x="1762491" y="1562732"/>
            <a:ext cx="2874596" cy="576262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1259632" y="2348881"/>
            <a:ext cx="3880315" cy="2232248"/>
          </a:xfrm>
        </p:spPr>
        <p:txBody>
          <a:bodyPr>
            <a:normAutofit/>
          </a:bodyPr>
          <a:lstStyle/>
          <a:p>
            <a:r>
              <a:rPr lang="uk-UA" sz="2000" dirty="0"/>
              <a:t>Хлоропласти</a:t>
            </a:r>
          </a:p>
          <a:p>
            <a:r>
              <a:rPr lang="uk-UA" sz="2000" dirty="0"/>
              <a:t>Клітинна оболонка, насичена целюлозою</a:t>
            </a:r>
          </a:p>
          <a:p>
            <a:r>
              <a:rPr lang="uk-UA" sz="2000" dirty="0"/>
              <a:t>Вакуолі з клітинним соком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5656156" y="1562732"/>
            <a:ext cx="2873239" cy="576262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5333714" y="2348881"/>
            <a:ext cx="3342741" cy="1944216"/>
          </a:xfrm>
        </p:spPr>
        <p:txBody>
          <a:bodyPr>
            <a:normAutofit/>
          </a:bodyPr>
          <a:lstStyle/>
          <a:p>
            <a:r>
              <a:rPr lang="uk-UA" sz="2000" dirty="0" err="1"/>
              <a:t>Лізосоми</a:t>
            </a:r>
            <a:r>
              <a:rPr lang="uk-UA" sz="2000" dirty="0"/>
              <a:t> - органели, в яких здійснюється внутрішньоклітинне травлення </a:t>
            </a:r>
          </a:p>
        </p:txBody>
      </p:sp>
      <p:pic>
        <p:nvPicPr>
          <p:cNvPr id="7" name="Picture 2" descr="http://upload.wikimedia.org/wikipedia/commons/thumb/4/49/Plagiomnium_affine_laminazellen.jpeg/300px-Plagiomnium_affine_laminazellen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9507" y="4293097"/>
            <a:ext cx="3120346" cy="2340259"/>
          </a:xfrm>
          <a:prstGeom prst="rect">
            <a:avLst/>
          </a:prstGeom>
          <a:noFill/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/>
          <a:srcRect l="11997"/>
          <a:stretch/>
        </p:blipFill>
        <p:spPr>
          <a:xfrm>
            <a:off x="5483950" y="4257093"/>
            <a:ext cx="3217650" cy="237626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Висновки</a:t>
            </a:r>
          </a:p>
        </p:txBody>
      </p:sp>
      <p:sp>
        <p:nvSpPr>
          <p:cNvPr id="8" name="Місце для вмісту 7"/>
          <p:cNvSpPr>
            <a:spLocks noGrp="1"/>
          </p:cNvSpPr>
          <p:nvPr>
            <p:ph idx="1"/>
          </p:nvPr>
        </p:nvSpPr>
        <p:spPr>
          <a:xfrm>
            <a:off x="1331641" y="1905000"/>
            <a:ext cx="7202760" cy="4006222"/>
          </a:xfrm>
        </p:spPr>
        <p:txBody>
          <a:bodyPr>
            <a:normAutofit/>
          </a:bodyPr>
          <a:lstStyle/>
          <a:p>
            <a:r>
              <a:rPr lang="uk-UA" sz="2400" dirty="0"/>
              <a:t>Тваринна та рослинна клітини містять як однакові, так і відмінні органели та структури</a:t>
            </a:r>
          </a:p>
          <a:p>
            <a:r>
              <a:rPr lang="uk-UA" sz="2400" dirty="0"/>
              <a:t>Клітини містять схожу систему транспортування речовин</a:t>
            </a:r>
          </a:p>
          <a:p>
            <a:endParaRPr lang="uk-UA" sz="2400" dirty="0"/>
          </a:p>
          <a:p>
            <a:r>
              <a:rPr lang="uk-UA" sz="2400" dirty="0"/>
              <a:t>Відомості взято з підручника «Біологія. 6 клас»</a:t>
            </a:r>
          </a:p>
          <a:p>
            <a:r>
              <a:rPr lang="uk-UA" sz="2400" dirty="0"/>
              <a:t>Зображення – з сайту Вікіпедія </a:t>
            </a:r>
            <a:r>
              <a:rPr lang="en-US" sz="2400" dirty="0"/>
              <a:t>uk.wikipedia.org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8321774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</TotalTime>
  <Words>119</Words>
  <Application>Microsoft Office PowerPoint</Application>
  <PresentationFormat>Екран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Порівняння рослинної та тваринної клітини</vt:lpstr>
      <vt:lpstr>Спільні органели та структури</vt:lpstr>
      <vt:lpstr>Транспортування речовин у рослинній та тваринній клітинах</vt:lpstr>
      <vt:lpstr>Відмінні органели та структури</vt:lpstr>
      <vt:lpstr>Висновки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Будова рослинної і тваринної клітини Життєдіяльність клітини</dc:title>
  <dc:creator>Алла</dc:creator>
  <cp:lastModifiedBy>ТИЛ</cp:lastModifiedBy>
  <cp:revision>18</cp:revision>
  <dcterms:created xsi:type="dcterms:W3CDTF">2014-09-27T19:16:47Z</dcterms:created>
  <dcterms:modified xsi:type="dcterms:W3CDTF">2017-05-07T19:25:19Z</dcterms:modified>
</cp:coreProperties>
</file>