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22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41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478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71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931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43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289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33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3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6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247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9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0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86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0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0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jpe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1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17F6-D362-4767-BDBF-C19A0C5B2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8889" y="905415"/>
            <a:ext cx="8825658" cy="2677648"/>
          </a:xfrm>
        </p:spPr>
        <p:txBody>
          <a:bodyPr/>
          <a:lstStyle/>
          <a:p>
            <a:pPr algn="ctr"/>
            <a:r>
              <a:rPr lang="ru-RU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Болезнь Лайма</a:t>
            </a:r>
            <a:endParaRPr lang="en-US" sz="8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EF4B28-EC05-4F9F-A12A-700CD3CFEB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8481" y="4889241"/>
            <a:ext cx="8825658" cy="1421363"/>
          </a:xfrm>
        </p:spPr>
        <p:txBody>
          <a:bodyPr>
            <a:normAutofit/>
          </a:bodyPr>
          <a:lstStyle/>
          <a:p>
            <a:pPr algn="r"/>
            <a:r>
              <a:rPr lang="ru-RU" sz="1600" dirty="0"/>
              <a:t>Доклад подготовила:</a:t>
            </a:r>
          </a:p>
          <a:p>
            <a:pPr algn="r"/>
            <a:r>
              <a:rPr lang="ru-RU" sz="1600" dirty="0"/>
              <a:t>Ученица 10Б класса</a:t>
            </a:r>
          </a:p>
          <a:p>
            <a:pPr algn="r"/>
            <a:r>
              <a:rPr lang="ru-RU" sz="1600" dirty="0"/>
              <a:t>Томенко Наталья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8450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20C2F-DDC4-4868-B837-39397DBF0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913" y="862781"/>
            <a:ext cx="8761413" cy="706964"/>
          </a:xfrm>
        </p:spPr>
        <p:txBody>
          <a:bodyPr/>
          <a:lstStyle/>
          <a:p>
            <a:pPr algn="ctr"/>
            <a:r>
              <a:rPr lang="ru-RU" sz="4000" b="1" dirty="0"/>
              <a:t>Общие сведения</a:t>
            </a:r>
            <a:endParaRPr lang="en-US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99EE-4369-4D7D-B544-71960DB0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902" y="2556588"/>
            <a:ext cx="7343192" cy="412412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Болезнь Лайма (клещевой боррелиоз) – инфекционное заболевание, вызываемое спирохетами </a:t>
            </a:r>
            <a:r>
              <a:rPr lang="en-US" sz="2000" dirty="0"/>
              <a:t>Borrelia burgdorferi</a:t>
            </a:r>
            <a:r>
              <a:rPr lang="ru-RU" sz="2000" dirty="0"/>
              <a:t> и передающееся клещами.</a:t>
            </a:r>
            <a:endParaRPr lang="en-US" sz="2000" dirty="0"/>
          </a:p>
          <a:p>
            <a:pPr algn="just"/>
            <a:r>
              <a:rPr lang="ru-RU" sz="2000" dirty="0"/>
              <a:t>Характеризуется склонностью к хроническому и рецидивирующему течению и преимущественным поражением кожи, нервной системы, опорно-двигательного аппарата и сердца.</a:t>
            </a:r>
            <a:endParaRPr lang="en-US" sz="2000" dirty="0"/>
          </a:p>
          <a:p>
            <a:pPr algn="just"/>
            <a:r>
              <a:rPr lang="ru-RU" sz="2000" dirty="0"/>
              <a:t>Это заболевание впервые было выявлено в 1975 г в местечке Лайм (США), когда у группы пациентов был обнаружен</a:t>
            </a:r>
            <a:r>
              <a:rPr lang="en-US" sz="2000" dirty="0"/>
              <a:t> </a:t>
            </a:r>
            <a:r>
              <a:rPr lang="ru-RU" sz="2000" dirty="0"/>
              <a:t>артрит, который характеризовался необычным течением.</a:t>
            </a:r>
            <a:br>
              <a:rPr lang="ru-RU" dirty="0"/>
            </a:br>
            <a:endParaRPr lang="en-US" dirty="0"/>
          </a:p>
        </p:txBody>
      </p:sp>
      <p:pic>
        <p:nvPicPr>
          <p:cNvPr id="1028" name="Picture 4" descr="Image result for болезнь лайма">
            <a:extLst>
              <a:ext uri="{FF2B5EF4-FFF2-40B4-BE49-F238E27FC236}">
                <a16:creationId xmlns:a16="http://schemas.microsoft.com/office/drawing/2014/main" id="{164D18B6-A04E-475B-B804-456ED55D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625" y="2556588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8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C32A4-C583-4AF0-A57F-6C2D3357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Пути передачи заболевания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F1208-8012-4B0F-B77B-EF080C423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1" y="2444620"/>
            <a:ext cx="6326155" cy="4413380"/>
          </a:xfrm>
        </p:spPr>
        <p:txBody>
          <a:bodyPr>
            <a:normAutofit/>
          </a:bodyPr>
          <a:lstStyle/>
          <a:p>
            <a:r>
              <a:rPr lang="ru-RU" sz="2000" dirty="0"/>
              <a:t>Болезнь Лайма</a:t>
            </a:r>
            <a:r>
              <a:rPr lang="en-US" sz="2000" dirty="0"/>
              <a:t> </a:t>
            </a:r>
            <a:r>
              <a:rPr lang="ru-RU" sz="2000" dirty="0"/>
              <a:t>вызывают спирохеты </a:t>
            </a:r>
            <a:r>
              <a:rPr lang="en-US" sz="2000" dirty="0"/>
              <a:t>Borrelia burgdorferi</a:t>
            </a:r>
            <a:r>
              <a:rPr lang="ru-RU" sz="2000" dirty="0"/>
              <a:t>, передающиеся человеку от инфицированных клещей. Возбудители со слюной клеща попадают в кожу и в течение нескольких дней там размножаются, после чего распространяются на другие участки кожи и внутренние органы (в т.ч. сердце, головной мозг, суставы). </a:t>
            </a:r>
          </a:p>
          <a:p>
            <a:r>
              <a:rPr lang="ru-RU" sz="2000" dirty="0"/>
              <a:t>Есть данные, что в некоторых регионах Украины из всей популяции поражены около 70% клещей, поэтому шансы заразиться Лайм-боррелиозом весьма высоки.</a:t>
            </a:r>
            <a:br>
              <a:rPr lang="ru-RU" dirty="0"/>
            </a:br>
            <a:endParaRPr lang="en-US" dirty="0"/>
          </a:p>
          <a:p>
            <a:endParaRPr lang="en-US" dirty="0"/>
          </a:p>
        </p:txBody>
      </p:sp>
      <p:pic>
        <p:nvPicPr>
          <p:cNvPr id="2052" name="Picture 4" descr="Image result for болезнь лайма">
            <a:extLst>
              <a:ext uri="{FF2B5EF4-FFF2-40B4-BE49-F238E27FC236}">
                <a16:creationId xmlns:a16="http://schemas.microsoft.com/office/drawing/2014/main" id="{72ABD4C1-0010-45D0-93A4-A7ADD93E2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r="13317"/>
          <a:stretch/>
        </p:blipFill>
        <p:spPr bwMode="auto">
          <a:xfrm>
            <a:off x="7352522" y="2554255"/>
            <a:ext cx="42640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14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7E747-DA3D-4397-8EC1-96B3EE8F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627" y="705515"/>
            <a:ext cx="8761413" cy="1107059"/>
          </a:xfrm>
        </p:spPr>
        <p:txBody>
          <a:bodyPr/>
          <a:lstStyle/>
          <a:p>
            <a:pPr algn="ctr"/>
            <a:r>
              <a:rPr lang="ru-RU" b="1" dirty="0"/>
              <a:t>Протекание заболевания и основные симптомы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3D9D2-47C3-47EC-AB8C-EF7088448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07" y="2928519"/>
            <a:ext cx="7144139" cy="4049486"/>
          </a:xfrm>
        </p:spPr>
        <p:txBody>
          <a:bodyPr>
            <a:normAutofit/>
          </a:bodyPr>
          <a:lstStyle/>
          <a:p>
            <a:r>
              <a:rPr lang="az-Cyrl-AZ" sz="2000" b="0" i="0">
                <a:solidFill>
                  <a:srgbClr val="222222"/>
                </a:solidFill>
                <a:effectLst/>
                <a:latin typeface="Open Sans"/>
              </a:rPr>
              <a:t>У болезни Лайма есть 3 стадии:</a:t>
            </a:r>
          </a:p>
          <a:p>
            <a:r>
              <a:rPr lang="az-Cyrl-AZ" sz="2000" b="0" i="0">
                <a:solidFill>
                  <a:srgbClr val="222222"/>
                </a:solidFill>
                <a:effectLst/>
                <a:latin typeface="Open Sans"/>
              </a:rPr>
              <a:t>Ранняя локализованная</a:t>
            </a:r>
            <a:r>
              <a:rPr lang="en-US" sz="2000" b="0" i="0">
                <a:solidFill>
                  <a:srgbClr val="222222"/>
                </a:solidFill>
                <a:effectLst/>
                <a:latin typeface="Open Sans"/>
              </a:rPr>
              <a:t> – от 3 до 30 дней</a:t>
            </a:r>
            <a:endParaRPr lang="az-Cyrl-AZ" sz="2000" b="0" i="0">
              <a:solidFill>
                <a:srgbClr val="222222"/>
              </a:solidFill>
              <a:effectLst/>
              <a:latin typeface="Open Sans"/>
            </a:endParaRPr>
          </a:p>
          <a:p>
            <a:r>
              <a:rPr lang="az-Cyrl-AZ" sz="2000" b="0" i="0">
                <a:solidFill>
                  <a:srgbClr val="222222"/>
                </a:solidFill>
                <a:effectLst/>
                <a:latin typeface="Open Sans"/>
              </a:rPr>
              <a:t>Ранняя диссеминированная</a:t>
            </a:r>
            <a:r>
              <a:rPr lang="en-US" sz="2000" b="0" i="0">
                <a:solidFill>
                  <a:srgbClr val="222222"/>
                </a:solidFill>
                <a:effectLst/>
                <a:latin typeface="Open Sans"/>
              </a:rPr>
              <a:t> – 1-12 месяцев</a:t>
            </a:r>
            <a:endParaRPr lang="az-Cyrl-AZ" sz="2000" b="0" i="0">
              <a:solidFill>
                <a:srgbClr val="222222"/>
              </a:solidFill>
              <a:effectLst/>
              <a:latin typeface="Open Sans"/>
            </a:endParaRPr>
          </a:p>
          <a:p>
            <a:r>
              <a:rPr lang="az-Cyrl-AZ" sz="2000" b="0" i="0">
                <a:solidFill>
                  <a:srgbClr val="222222"/>
                </a:solidFill>
                <a:effectLst/>
                <a:latin typeface="Open Sans"/>
              </a:rPr>
              <a:t>Поздняя стадия</a:t>
            </a:r>
            <a:r>
              <a:rPr lang="en-US" sz="2000" b="0" i="0">
                <a:solidFill>
                  <a:srgbClr val="222222"/>
                </a:solidFill>
                <a:effectLst/>
                <a:latin typeface="Open Sans"/>
              </a:rPr>
              <a:t> – 1-8 лет и более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076" name="Picture 4" descr="Image result for болезнь лайма">
            <a:extLst>
              <a:ext uri="{FF2B5EF4-FFF2-40B4-BE49-F238E27FC236}">
                <a16:creationId xmlns:a16="http://schemas.microsoft.com/office/drawing/2014/main" id="{E8FFBC44-5017-4F37-A199-15598C415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16" y="2679481"/>
            <a:ext cx="5510421" cy="385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274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FBDDB-F63B-406B-9D11-1539A231040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298" y="531845"/>
            <a:ext cx="11233150" cy="632615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100" dirty="0"/>
              <a:t>Типичная сыпь начинается как небольшое красное пятно на месте укуса клещей.</a:t>
            </a:r>
            <a:endParaRPr lang="en-US" sz="2100" dirty="0"/>
          </a:p>
          <a:p>
            <a:pPr lvl="0"/>
            <a:r>
              <a:rPr lang="ru-RU" sz="2100" dirty="0"/>
              <a:t>Место расширяется в течение нескольких дней или недель, образуя круговую или овальную форму сыпи.</a:t>
            </a:r>
            <a:endParaRPr lang="en-US" sz="2100" dirty="0"/>
          </a:p>
          <a:p>
            <a:pPr lvl="0"/>
            <a:r>
              <a:rPr lang="en-US" sz="2100" dirty="0" err="1"/>
              <a:t>Лихорадка</a:t>
            </a:r>
            <a:endParaRPr lang="en-US" sz="2100" dirty="0"/>
          </a:p>
          <a:p>
            <a:pPr lvl="0"/>
            <a:r>
              <a:rPr lang="en-US" sz="2100" dirty="0" err="1"/>
              <a:t>головная</a:t>
            </a:r>
            <a:r>
              <a:rPr lang="en-US" sz="2100" dirty="0"/>
              <a:t> </a:t>
            </a:r>
            <a:r>
              <a:rPr lang="en-US" sz="2100" dirty="0" err="1"/>
              <a:t>боль</a:t>
            </a:r>
            <a:endParaRPr lang="en-US" sz="2100" dirty="0"/>
          </a:p>
          <a:p>
            <a:pPr lvl="0"/>
            <a:r>
              <a:rPr lang="en-US" sz="2100" dirty="0" err="1"/>
              <a:t>жесткая</a:t>
            </a:r>
            <a:r>
              <a:rPr lang="en-US" sz="2100" dirty="0"/>
              <a:t> </a:t>
            </a:r>
            <a:r>
              <a:rPr lang="en-US" sz="2100" dirty="0" err="1"/>
              <a:t>шея</a:t>
            </a:r>
            <a:endParaRPr lang="en-US" sz="2100" dirty="0"/>
          </a:p>
          <a:p>
            <a:pPr lvl="0"/>
            <a:r>
              <a:rPr lang="en-US" sz="2100" dirty="0" err="1"/>
              <a:t>боли</a:t>
            </a:r>
            <a:r>
              <a:rPr lang="en-US" sz="2100" dirty="0"/>
              <a:t> </a:t>
            </a:r>
            <a:r>
              <a:rPr lang="en-US" sz="2100" dirty="0" err="1"/>
              <a:t>тела</a:t>
            </a:r>
            <a:endParaRPr lang="en-US" sz="2100" dirty="0"/>
          </a:p>
          <a:p>
            <a:pPr lvl="0"/>
            <a:r>
              <a:rPr lang="en-US" sz="2100" dirty="0" err="1"/>
              <a:t>усталость</a:t>
            </a:r>
            <a:endParaRPr lang="en-US" sz="2100" dirty="0"/>
          </a:p>
          <a:p>
            <a:pPr lvl="0"/>
            <a:r>
              <a:rPr lang="ru-RU" sz="2100" dirty="0"/>
              <a:t>временный паралич лицевых мышц (паралич Белла)</a:t>
            </a:r>
            <a:endParaRPr lang="en-US" sz="2100" dirty="0"/>
          </a:p>
          <a:p>
            <a:pPr lvl="0"/>
            <a:r>
              <a:rPr lang="ru-RU" sz="2100" dirty="0"/>
              <a:t>онемение, боль или слабость в конечностях</a:t>
            </a:r>
            <a:endParaRPr lang="en-US" sz="2100" dirty="0"/>
          </a:p>
          <a:p>
            <a:pPr lvl="0"/>
            <a:r>
              <a:rPr lang="en-US" sz="2100" dirty="0" err="1"/>
              <a:t>плохое</a:t>
            </a:r>
            <a:r>
              <a:rPr lang="en-US" sz="2100" dirty="0"/>
              <a:t> </a:t>
            </a:r>
            <a:r>
              <a:rPr lang="en-US" sz="2100" dirty="0" err="1"/>
              <a:t>движение</a:t>
            </a:r>
            <a:r>
              <a:rPr lang="en-US" sz="2100" dirty="0"/>
              <a:t> </a:t>
            </a:r>
            <a:r>
              <a:rPr lang="en-US" sz="2100" dirty="0" err="1"/>
              <a:t>мышц</a:t>
            </a:r>
            <a:endParaRPr lang="en-US" sz="2100" dirty="0"/>
          </a:p>
          <a:p>
            <a:pPr lvl="0"/>
            <a:r>
              <a:rPr lang="en-US" sz="2100" dirty="0" err="1"/>
              <a:t>потеря</a:t>
            </a:r>
            <a:r>
              <a:rPr lang="en-US" sz="2100" dirty="0"/>
              <a:t> </a:t>
            </a:r>
            <a:r>
              <a:rPr lang="en-US" sz="2100" dirty="0" err="1"/>
              <a:t>памяти</a:t>
            </a:r>
            <a:endParaRPr lang="en-US" sz="2100" dirty="0"/>
          </a:p>
          <a:p>
            <a:pPr lvl="0"/>
            <a:r>
              <a:rPr lang="en-US" sz="2100" dirty="0" err="1"/>
              <a:t>сложность</a:t>
            </a:r>
            <a:r>
              <a:rPr lang="en-US" sz="2100" dirty="0"/>
              <a:t> </a:t>
            </a:r>
            <a:r>
              <a:rPr lang="en-US" sz="2100" dirty="0" err="1"/>
              <a:t>концентрации</a:t>
            </a:r>
            <a:endParaRPr lang="en-US" sz="2100" dirty="0"/>
          </a:p>
          <a:p>
            <a:pPr lvl="0"/>
            <a:r>
              <a:rPr lang="en-US" sz="2100" dirty="0" err="1"/>
              <a:t>изменение</a:t>
            </a:r>
            <a:r>
              <a:rPr lang="en-US" sz="2100" dirty="0"/>
              <a:t> </a:t>
            </a:r>
            <a:r>
              <a:rPr lang="en-US" sz="2100" dirty="0" err="1"/>
              <a:t>настроения</a:t>
            </a:r>
            <a:r>
              <a:rPr lang="en-US" sz="2100" dirty="0"/>
              <a:t> </a:t>
            </a:r>
            <a:r>
              <a:rPr lang="en-US" sz="2100" dirty="0" err="1"/>
              <a:t>или</a:t>
            </a:r>
            <a:r>
              <a:rPr lang="en-US" sz="2100" dirty="0"/>
              <a:t> </a:t>
            </a:r>
            <a:r>
              <a:rPr lang="en-US" sz="2100" dirty="0" err="1"/>
              <a:t>привычек</a:t>
            </a:r>
            <a:r>
              <a:rPr lang="en-US" sz="2100" dirty="0"/>
              <a:t> </a:t>
            </a:r>
            <a:r>
              <a:rPr lang="en-US" sz="2100" dirty="0" err="1"/>
              <a:t>сна</a:t>
            </a:r>
            <a:endParaRPr lang="en-US" sz="2100" dirty="0"/>
          </a:p>
          <a:p>
            <a:endParaRPr lang="en-US" dirty="0"/>
          </a:p>
        </p:txBody>
      </p:sp>
      <p:pic>
        <p:nvPicPr>
          <p:cNvPr id="4100" name="Picture 4" descr="Image result for болезнь лайма лечение">
            <a:extLst>
              <a:ext uri="{FF2B5EF4-FFF2-40B4-BE49-F238E27FC236}">
                <a16:creationId xmlns:a16="http://schemas.microsoft.com/office/drawing/2014/main" id="{C097E8B0-C1F1-4C3B-8784-7BEA5E2DB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961" y="2057177"/>
            <a:ext cx="3735356" cy="426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87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B1A36-E888-4D8C-8D5D-1B5BC6AFE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Осложнения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83D18-1C1A-4DA3-9D2E-E8765E3E8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176" y="2528595"/>
            <a:ext cx="11234057" cy="4105469"/>
          </a:xfrm>
        </p:spPr>
        <p:txBody>
          <a:bodyPr>
            <a:normAutofit/>
          </a:bodyPr>
          <a:lstStyle/>
          <a:p>
            <a:r>
              <a:rPr lang="ru-RU" dirty="0"/>
              <a:t>При отсутствии лечения на ранней стадии заболевания спустя несколько недель или месяцев развиваются осложнения со стороны сердца, суставов, нервной системы. Однако даже у пациентов, получавших терапию на ранней стадии, осложнения развиваются в 15% случаев.</a:t>
            </a:r>
            <a:endParaRPr lang="en-US" dirty="0"/>
          </a:p>
          <a:p>
            <a:r>
              <a:rPr lang="ru-RU" dirty="0"/>
              <a:t>Так как симптомы неспецифичны, болезнь Лайма часто неправильно диагностируется и расценивается как ревматоидный артрит, менингит, рассеянный склероз.</a:t>
            </a:r>
            <a:endParaRPr lang="en-US" dirty="0"/>
          </a:p>
          <a:p>
            <a:r>
              <a:rPr lang="ru-RU" dirty="0"/>
              <a:t>Слабость, изменения настроения и неврологические симптомы являются частыми причинами ошибочной диагностики психических заболеваний, синдрома хронической усталости, других редких заболеваний, которые могут сопровождаться подобными симптомами.</a:t>
            </a:r>
            <a:endParaRPr lang="en-US" dirty="0"/>
          </a:p>
          <a:p>
            <a:r>
              <a:rPr lang="ru-RU" dirty="0"/>
              <a:t>Заболевание редко заканчивается летальным исходом, но осложнения со стороны сердца могут проявляться опасными для жизни аритмиями, инфекциями при беременности, которые могут привести к выкидышу.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8D8E0-CD71-4A86-8E21-6C6A40A22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Лечение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60A33-51A3-4B5B-A1DF-98EEC57F6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6" y="2640562"/>
            <a:ext cx="7181460" cy="3825551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/>
              <a:t>Для лечения болезни Лайма назначают антибиотики, обычно тетрациклины или пенициллины, которые применяют внутрь по крайней мере в течение 2 недель, а как правило значительно дольше. В тяжелых случаях антибиотики вводятся внутривенно. Чем раньше начато лечение, тем оно эффективнее.</a:t>
            </a:r>
            <a:endParaRPr lang="en-US" sz="2000" dirty="0"/>
          </a:p>
          <a:p>
            <a:pPr algn="just"/>
            <a:r>
              <a:rPr lang="ru-RU" sz="2000" dirty="0"/>
              <a:t>Для восстановления пораженного сустава может потребоваться хирургическое вмешательство.</a:t>
            </a:r>
            <a:endParaRPr lang="en-US" sz="2000" dirty="0"/>
          </a:p>
          <a:p>
            <a:pPr algn="just"/>
            <a:r>
              <a:rPr lang="ru-RU" sz="2000" dirty="0"/>
              <a:t>Если произошло заражение беременной женщины, то она должна как можно скорее сообщить об этом лечащему врачу.</a:t>
            </a:r>
            <a:endParaRPr lang="en-US" sz="2000" dirty="0"/>
          </a:p>
          <a:p>
            <a:pPr marL="0" indent="0" algn="just">
              <a:buNone/>
            </a:pPr>
            <a:endParaRPr lang="en-US" sz="2000" dirty="0"/>
          </a:p>
        </p:txBody>
      </p:sp>
      <p:pic>
        <p:nvPicPr>
          <p:cNvPr id="5122" name="Picture 2" descr="Image result for антибиотики">
            <a:extLst>
              <a:ext uri="{FF2B5EF4-FFF2-40B4-BE49-F238E27FC236}">
                <a16:creationId xmlns:a16="http://schemas.microsoft.com/office/drawing/2014/main" id="{C039BD53-8355-41C1-8DC4-6C02042A7C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r="14858"/>
          <a:stretch/>
        </p:blipFill>
        <p:spPr bwMode="auto">
          <a:xfrm rot="5400000">
            <a:off x="8347552" y="2945274"/>
            <a:ext cx="3443140" cy="302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810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DE0D-FEAA-41BB-8267-1FDCDBCD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Профилактитка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74026-D24F-4EDD-A068-0BB9F0AAF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94" y="2537927"/>
            <a:ext cx="11159412" cy="4320073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/>
              <a:t> Лучшей защитой от болезни Лайма является защита от укусов клещей. Следуйте следующим простым правилам:</a:t>
            </a:r>
            <a:endParaRPr lang="ru-RU" sz="2000" dirty="0"/>
          </a:p>
          <a:p>
            <a:r>
              <a:rPr lang="ru-RU" sz="2000" dirty="0"/>
              <a:t>НЕ Входите в сильно лесистые районы;</a:t>
            </a:r>
          </a:p>
          <a:p>
            <a:r>
              <a:rPr lang="ru-RU" sz="2000" dirty="0"/>
              <a:t>Носите рубашки с длинными рукавами и длинные брюки;</a:t>
            </a:r>
          </a:p>
          <a:p>
            <a:r>
              <a:rPr lang="ru-RU" sz="2000" dirty="0"/>
              <a:t>Используйте репелленты на основе ДЭТА защищающие от укусов клещей</a:t>
            </a:r>
          </a:p>
          <a:p>
            <a:r>
              <a:rPr lang="ru-RU" sz="2000" dirty="0"/>
              <a:t>Носите светлую одежду облегчающую обнаружение клещей, и внимательно осмотрите свое тело после прогулок в лесу, полях на речке или по приезду с загорода.</a:t>
            </a:r>
          </a:p>
          <a:p>
            <a:r>
              <a:rPr lang="ru-RU" sz="2000" dirty="0"/>
              <a:t>Если найдете клеща, удалите его пинцетом, убедившись, что удалена головка с телом.</a:t>
            </a:r>
          </a:p>
          <a:p>
            <a:r>
              <a:rPr lang="ru-RU" sz="2000" dirty="0"/>
              <a:t>Принимая антибиотики в течение 3 дней после укуса клеща, можно предотвратить клещевой боррелиоз</a:t>
            </a:r>
          </a:p>
        </p:txBody>
      </p:sp>
    </p:spTree>
    <p:extLst>
      <p:ext uri="{BB962C8B-B14F-4D97-AF65-F5344CB8AC3E}">
        <p14:creationId xmlns:p14="http://schemas.microsoft.com/office/powerpoint/2010/main" val="170227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259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642</TotalTime>
  <Words>590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Болезнь Лайма</vt:lpstr>
      <vt:lpstr>Общие сведения</vt:lpstr>
      <vt:lpstr>Пути передачи заболевания</vt:lpstr>
      <vt:lpstr>Протекание заболевания и основные симптомы</vt:lpstr>
      <vt:lpstr>PowerPoint Presentation</vt:lpstr>
      <vt:lpstr>Осложнения</vt:lpstr>
      <vt:lpstr>Лечение</vt:lpstr>
      <vt:lpstr>Профилактитка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Болезнь Лайма</dc:title>
  <dc:creator>Natalia Tomenko</dc:creator>
  <cp:lastModifiedBy>Natalia Tomenko</cp:lastModifiedBy>
  <cp:revision>7</cp:revision>
  <dcterms:created xsi:type="dcterms:W3CDTF">2020-03-11T19:51:21Z</dcterms:created>
  <dcterms:modified xsi:type="dcterms:W3CDTF">2020-03-12T11:18:00Z</dcterms:modified>
</cp:coreProperties>
</file>