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2" r:id="rId10"/>
    <p:sldId id="265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9A7157-7CAE-4ED8-A1B5-32F89830778D}" type="doc">
      <dgm:prSet loTypeId="urn:microsoft.com/office/officeart/2005/8/layout/radial3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9B6FDE44-8594-4C7C-929B-4E2E557C447A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Стадії</a:t>
          </a:r>
        </a:p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стресу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E4B17F1-7270-4ACC-8911-2678E2768ED8}" type="parTrans" cxnId="{15D81A1B-350E-449A-8D57-F492497FA435}">
      <dgm:prSet/>
      <dgm:spPr/>
      <dgm:t>
        <a:bodyPr/>
        <a:lstStyle/>
        <a:p>
          <a:endParaRPr lang="ru-RU"/>
        </a:p>
      </dgm:t>
    </dgm:pt>
    <dgm:pt modelId="{B1D5DBAA-A60E-4C0B-8805-EA501D2F678C}" type="sibTrans" cxnId="{15D81A1B-350E-449A-8D57-F492497FA435}">
      <dgm:prSet/>
      <dgm:spPr/>
      <dgm:t>
        <a:bodyPr/>
        <a:lstStyle/>
        <a:p>
          <a:endParaRPr lang="ru-RU"/>
        </a:p>
      </dgm:t>
    </dgm:pt>
    <dgm:pt modelId="{DCF112FF-06B0-4A3C-83FD-83D65F8C9F8E}">
      <dgm:prSet phldrT="[Текст]" custT="1"/>
      <dgm:spPr/>
      <dgm:t>
        <a:bodyPr/>
        <a:lstStyle/>
        <a:p>
          <a:r>
            <a:rPr lang="uk-UA" sz="3600" dirty="0" smtClean="0">
              <a:latin typeface="Times New Roman" pitchFamily="18" charset="0"/>
              <a:cs typeface="Times New Roman" pitchFamily="18" charset="0"/>
            </a:rPr>
            <a:t>І</a:t>
          </a:r>
        </a:p>
        <a:p>
          <a:r>
            <a:rPr lang="uk-UA" sz="3600" dirty="0" smtClean="0">
              <a:latin typeface="Times New Roman" pitchFamily="18" charset="0"/>
              <a:cs typeface="Times New Roman" pitchFamily="18" charset="0"/>
            </a:rPr>
            <a:t>Перезбудження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5E1FC52D-B9CC-4ACF-989C-F68993D10249}" type="parTrans" cxnId="{289E3421-C668-4E3B-9AA1-7BEF59946865}">
      <dgm:prSet/>
      <dgm:spPr/>
      <dgm:t>
        <a:bodyPr/>
        <a:lstStyle/>
        <a:p>
          <a:endParaRPr lang="ru-RU"/>
        </a:p>
      </dgm:t>
    </dgm:pt>
    <dgm:pt modelId="{40091A22-DD15-466D-8687-0F416E54D366}" type="sibTrans" cxnId="{289E3421-C668-4E3B-9AA1-7BEF59946865}">
      <dgm:prSet/>
      <dgm:spPr/>
      <dgm:t>
        <a:bodyPr/>
        <a:lstStyle/>
        <a:p>
          <a:endParaRPr lang="ru-RU"/>
        </a:p>
      </dgm:t>
    </dgm:pt>
    <dgm:pt modelId="{0CAEC41F-876A-4196-900B-200C533A4059}">
      <dgm:prSet phldrT="[Текст]" custT="1"/>
      <dgm:spPr/>
      <dgm:t>
        <a:bodyPr/>
        <a:lstStyle/>
        <a:p>
          <a:r>
            <a:rPr lang="uk-UA" sz="3000" dirty="0" smtClean="0">
              <a:latin typeface="Times New Roman" pitchFamily="18" charset="0"/>
              <a:cs typeface="Times New Roman" pitchFamily="18" charset="0"/>
            </a:rPr>
            <a:t>ІІ</a:t>
          </a:r>
        </a:p>
        <a:p>
          <a:r>
            <a:rPr lang="uk-UA" sz="3000" dirty="0" smtClean="0">
              <a:latin typeface="Times New Roman" pitchFamily="18" charset="0"/>
              <a:cs typeface="Times New Roman" pitchFamily="18" charset="0"/>
            </a:rPr>
            <a:t>Заперечення, агресія</a:t>
          </a:r>
          <a:endParaRPr lang="ru-RU" sz="3000" dirty="0">
            <a:latin typeface="Times New Roman" pitchFamily="18" charset="0"/>
            <a:cs typeface="Times New Roman" pitchFamily="18" charset="0"/>
          </a:endParaRPr>
        </a:p>
      </dgm:t>
    </dgm:pt>
    <dgm:pt modelId="{16F04440-9F29-4982-8818-89018BF2F520}" type="parTrans" cxnId="{4B6B0668-41DD-4C63-9D63-31BB2F0748D2}">
      <dgm:prSet/>
      <dgm:spPr/>
      <dgm:t>
        <a:bodyPr/>
        <a:lstStyle/>
        <a:p>
          <a:endParaRPr lang="ru-RU"/>
        </a:p>
      </dgm:t>
    </dgm:pt>
    <dgm:pt modelId="{53C4817F-4EE1-4997-A9C0-08C12FD0BAA0}" type="sibTrans" cxnId="{4B6B0668-41DD-4C63-9D63-31BB2F0748D2}">
      <dgm:prSet/>
      <dgm:spPr/>
      <dgm:t>
        <a:bodyPr/>
        <a:lstStyle/>
        <a:p>
          <a:endParaRPr lang="ru-RU"/>
        </a:p>
      </dgm:t>
    </dgm:pt>
    <dgm:pt modelId="{85AD7269-B8E2-4741-BF5E-111C784AD0F2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ІІІ</a:t>
          </a:r>
        </a:p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Депресія, апатія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A51408D-5253-4F0F-B01D-27E5CA1D92DF}" type="parTrans" cxnId="{1680ED20-C9A3-431E-AD3A-5FDE562F4187}">
      <dgm:prSet/>
      <dgm:spPr/>
      <dgm:t>
        <a:bodyPr/>
        <a:lstStyle/>
        <a:p>
          <a:endParaRPr lang="ru-RU"/>
        </a:p>
      </dgm:t>
    </dgm:pt>
    <dgm:pt modelId="{6EC6ABC9-8956-4100-A57A-267A3254F680}" type="sibTrans" cxnId="{1680ED20-C9A3-431E-AD3A-5FDE562F4187}">
      <dgm:prSet/>
      <dgm:spPr/>
      <dgm:t>
        <a:bodyPr/>
        <a:lstStyle/>
        <a:p>
          <a:endParaRPr lang="ru-RU"/>
        </a:p>
      </dgm:t>
    </dgm:pt>
    <dgm:pt modelId="{53E462A0-9E5D-4E87-98FE-729FCD4E2DC9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V</a:t>
          </a:r>
          <a:endParaRPr lang="uk-UA" dirty="0" smtClean="0">
            <a:latin typeface="Times New Roman" pitchFamily="18" charset="0"/>
            <a:cs typeface="Times New Roman" pitchFamily="18" charset="0"/>
          </a:endParaRPr>
        </a:p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Психосоматика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4966151-954B-432C-B335-3105C5A49694}" type="parTrans" cxnId="{2F05EA96-2EDC-468F-BD0A-98F7B8FA46CC}">
      <dgm:prSet/>
      <dgm:spPr/>
      <dgm:t>
        <a:bodyPr/>
        <a:lstStyle/>
        <a:p>
          <a:endParaRPr lang="ru-RU"/>
        </a:p>
      </dgm:t>
    </dgm:pt>
    <dgm:pt modelId="{473662E9-5CE6-4753-9120-7229DF0CFCC5}" type="sibTrans" cxnId="{2F05EA96-2EDC-468F-BD0A-98F7B8FA46CC}">
      <dgm:prSet/>
      <dgm:spPr/>
      <dgm:t>
        <a:bodyPr/>
        <a:lstStyle/>
        <a:p>
          <a:endParaRPr lang="ru-RU"/>
        </a:p>
      </dgm:t>
    </dgm:pt>
    <dgm:pt modelId="{C14CCA86-B4EB-487C-B751-FAD4ED02565A}" type="pres">
      <dgm:prSet presAssocID="{429A7157-7CAE-4ED8-A1B5-32F89830778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4B9990-F7D4-40EF-ACCE-0793FDDEA2E1}" type="pres">
      <dgm:prSet presAssocID="{429A7157-7CAE-4ED8-A1B5-32F89830778D}" presName="radial" presStyleCnt="0">
        <dgm:presLayoutVars>
          <dgm:animLvl val="ctr"/>
        </dgm:presLayoutVars>
      </dgm:prSet>
      <dgm:spPr/>
    </dgm:pt>
    <dgm:pt modelId="{C3979495-DBA7-4D32-978B-8BA9310D78C7}" type="pres">
      <dgm:prSet presAssocID="{9B6FDE44-8594-4C7C-929B-4E2E557C447A}" presName="centerShape" presStyleLbl="vennNode1" presStyleIdx="0" presStyleCnt="5"/>
      <dgm:spPr/>
      <dgm:t>
        <a:bodyPr/>
        <a:lstStyle/>
        <a:p>
          <a:endParaRPr lang="ru-RU"/>
        </a:p>
      </dgm:t>
    </dgm:pt>
    <dgm:pt modelId="{E9D7CFA9-AC33-4A4B-A377-F19875336DF6}" type="pres">
      <dgm:prSet presAssocID="{DCF112FF-06B0-4A3C-83FD-83D65F8C9F8E}" presName="node" presStyleLbl="vennNode1" presStyleIdx="1" presStyleCnt="5" custScaleX="232855" custRadScaleRad="100070" custRadScaleInc="18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27ADD2-71DF-4484-94B7-CF316179571A}" type="pres">
      <dgm:prSet presAssocID="{0CAEC41F-876A-4196-900B-200C533A4059}" presName="node" presStyleLbl="vennNode1" presStyleIdx="2" presStyleCnt="5" custScaleX="175336" custRadScaleRad="121864" custRadScaleInc="18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743D73-26FC-4759-A133-04A19EAFB881}" type="pres">
      <dgm:prSet presAssocID="{85AD7269-B8E2-4741-BF5E-111C784AD0F2}" presName="node" presStyleLbl="vennNode1" presStyleIdx="3" presStyleCnt="5" custScaleX="2276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904388-ECA3-4B24-A61F-47044EF1A29A}" type="pres">
      <dgm:prSet presAssocID="{53E462A0-9E5D-4E87-98FE-729FCD4E2DC9}" presName="node" presStyleLbl="vennNode1" presStyleIdx="4" presStyleCnt="5" custScaleX="189483" custRadScaleRad="114271" custRadScaleInc="-3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D81A1B-350E-449A-8D57-F492497FA435}" srcId="{429A7157-7CAE-4ED8-A1B5-32F89830778D}" destId="{9B6FDE44-8594-4C7C-929B-4E2E557C447A}" srcOrd="0" destOrd="0" parTransId="{4E4B17F1-7270-4ACC-8911-2678E2768ED8}" sibTransId="{B1D5DBAA-A60E-4C0B-8805-EA501D2F678C}"/>
    <dgm:cxn modelId="{B830FE33-C12C-42F6-BCA0-D806CA191B0F}" type="presOf" srcId="{85AD7269-B8E2-4741-BF5E-111C784AD0F2}" destId="{1C743D73-26FC-4759-A133-04A19EAFB881}" srcOrd="0" destOrd="0" presId="urn:microsoft.com/office/officeart/2005/8/layout/radial3"/>
    <dgm:cxn modelId="{4CABEF4D-98A4-4FE7-83C6-4B67C5FBEB14}" type="presOf" srcId="{53E462A0-9E5D-4E87-98FE-729FCD4E2DC9}" destId="{FB904388-ECA3-4B24-A61F-47044EF1A29A}" srcOrd="0" destOrd="0" presId="urn:microsoft.com/office/officeart/2005/8/layout/radial3"/>
    <dgm:cxn modelId="{E951B2DB-E232-4D05-B7C6-B0A268F62B47}" type="presOf" srcId="{0CAEC41F-876A-4196-900B-200C533A4059}" destId="{2227ADD2-71DF-4484-94B7-CF316179571A}" srcOrd="0" destOrd="0" presId="urn:microsoft.com/office/officeart/2005/8/layout/radial3"/>
    <dgm:cxn modelId="{4B6B0668-41DD-4C63-9D63-31BB2F0748D2}" srcId="{9B6FDE44-8594-4C7C-929B-4E2E557C447A}" destId="{0CAEC41F-876A-4196-900B-200C533A4059}" srcOrd="1" destOrd="0" parTransId="{16F04440-9F29-4982-8818-89018BF2F520}" sibTransId="{53C4817F-4EE1-4997-A9C0-08C12FD0BAA0}"/>
    <dgm:cxn modelId="{2F05EA96-2EDC-468F-BD0A-98F7B8FA46CC}" srcId="{9B6FDE44-8594-4C7C-929B-4E2E557C447A}" destId="{53E462A0-9E5D-4E87-98FE-729FCD4E2DC9}" srcOrd="3" destOrd="0" parTransId="{44966151-954B-432C-B335-3105C5A49694}" sibTransId="{473662E9-5CE6-4753-9120-7229DF0CFCC5}"/>
    <dgm:cxn modelId="{1680ED20-C9A3-431E-AD3A-5FDE562F4187}" srcId="{9B6FDE44-8594-4C7C-929B-4E2E557C447A}" destId="{85AD7269-B8E2-4741-BF5E-111C784AD0F2}" srcOrd="2" destOrd="0" parTransId="{1A51408D-5253-4F0F-B01D-27E5CA1D92DF}" sibTransId="{6EC6ABC9-8956-4100-A57A-267A3254F680}"/>
    <dgm:cxn modelId="{E06EC303-6C6E-47BB-B6EF-AB1A3CAC9433}" type="presOf" srcId="{DCF112FF-06B0-4A3C-83FD-83D65F8C9F8E}" destId="{E9D7CFA9-AC33-4A4B-A377-F19875336DF6}" srcOrd="0" destOrd="0" presId="urn:microsoft.com/office/officeart/2005/8/layout/radial3"/>
    <dgm:cxn modelId="{AC476443-2A5C-44D9-BD13-C6FECA7C1BC9}" type="presOf" srcId="{9B6FDE44-8594-4C7C-929B-4E2E557C447A}" destId="{C3979495-DBA7-4D32-978B-8BA9310D78C7}" srcOrd="0" destOrd="0" presId="urn:microsoft.com/office/officeart/2005/8/layout/radial3"/>
    <dgm:cxn modelId="{289E3421-C668-4E3B-9AA1-7BEF59946865}" srcId="{9B6FDE44-8594-4C7C-929B-4E2E557C447A}" destId="{DCF112FF-06B0-4A3C-83FD-83D65F8C9F8E}" srcOrd="0" destOrd="0" parTransId="{5E1FC52D-B9CC-4ACF-989C-F68993D10249}" sibTransId="{40091A22-DD15-466D-8687-0F416E54D366}"/>
    <dgm:cxn modelId="{ECC106C7-ACF8-44D7-A371-1C624591C594}" type="presOf" srcId="{429A7157-7CAE-4ED8-A1B5-32F89830778D}" destId="{C14CCA86-B4EB-487C-B751-FAD4ED02565A}" srcOrd="0" destOrd="0" presId="urn:microsoft.com/office/officeart/2005/8/layout/radial3"/>
    <dgm:cxn modelId="{048FC41F-47C6-48A4-B227-086A226B30E7}" type="presParOf" srcId="{C14CCA86-B4EB-487C-B751-FAD4ED02565A}" destId="{174B9990-F7D4-40EF-ACCE-0793FDDEA2E1}" srcOrd="0" destOrd="0" presId="urn:microsoft.com/office/officeart/2005/8/layout/radial3"/>
    <dgm:cxn modelId="{B61D1F92-DFF3-4214-B2DB-492A2639B5AA}" type="presParOf" srcId="{174B9990-F7D4-40EF-ACCE-0793FDDEA2E1}" destId="{C3979495-DBA7-4D32-978B-8BA9310D78C7}" srcOrd="0" destOrd="0" presId="urn:microsoft.com/office/officeart/2005/8/layout/radial3"/>
    <dgm:cxn modelId="{976B1C65-93CF-4D43-B81B-B87EE04FF372}" type="presParOf" srcId="{174B9990-F7D4-40EF-ACCE-0793FDDEA2E1}" destId="{E9D7CFA9-AC33-4A4B-A377-F19875336DF6}" srcOrd="1" destOrd="0" presId="urn:microsoft.com/office/officeart/2005/8/layout/radial3"/>
    <dgm:cxn modelId="{4DDAE45F-C48C-41E3-BFA1-DF954C56168B}" type="presParOf" srcId="{174B9990-F7D4-40EF-ACCE-0793FDDEA2E1}" destId="{2227ADD2-71DF-4484-94B7-CF316179571A}" srcOrd="2" destOrd="0" presId="urn:microsoft.com/office/officeart/2005/8/layout/radial3"/>
    <dgm:cxn modelId="{B0F3198A-FA70-43EB-A671-F190C0D4D32F}" type="presParOf" srcId="{174B9990-F7D4-40EF-ACCE-0793FDDEA2E1}" destId="{1C743D73-26FC-4759-A133-04A19EAFB881}" srcOrd="3" destOrd="0" presId="urn:microsoft.com/office/officeart/2005/8/layout/radial3"/>
    <dgm:cxn modelId="{1BE7862F-92E6-42B1-8C38-781B37DF42B9}" type="presParOf" srcId="{174B9990-F7D4-40EF-ACCE-0793FDDEA2E1}" destId="{FB904388-ECA3-4B24-A61F-47044EF1A29A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979495-DBA7-4D32-978B-8BA9310D78C7}">
      <dsp:nvSpPr>
        <dsp:cNvPr id="0" name=""/>
        <dsp:cNvSpPr/>
      </dsp:nvSpPr>
      <dsp:spPr>
        <a:xfrm>
          <a:off x="2647490" y="1526976"/>
          <a:ext cx="3804046" cy="380404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500" kern="1200" dirty="0" smtClean="0">
              <a:latin typeface="Times New Roman" pitchFamily="18" charset="0"/>
              <a:cs typeface="Times New Roman" pitchFamily="18" charset="0"/>
            </a:rPr>
            <a:t>Стадії</a:t>
          </a:r>
        </a:p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500" kern="1200" dirty="0" smtClean="0">
              <a:latin typeface="Times New Roman" pitchFamily="18" charset="0"/>
              <a:cs typeface="Times New Roman" pitchFamily="18" charset="0"/>
            </a:rPr>
            <a:t>стресу</a:t>
          </a:r>
          <a:endParaRPr lang="ru-RU" sz="6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04580" y="2084066"/>
        <a:ext cx="2689866" cy="2689866"/>
      </dsp:txXfrm>
    </dsp:sp>
    <dsp:sp modelId="{E9D7CFA9-AC33-4A4B-A377-F19875336DF6}">
      <dsp:nvSpPr>
        <dsp:cNvPr id="0" name=""/>
        <dsp:cNvSpPr/>
      </dsp:nvSpPr>
      <dsp:spPr>
        <a:xfrm>
          <a:off x="2407026" y="0"/>
          <a:ext cx="4428956" cy="190202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latin typeface="Times New Roman" pitchFamily="18" charset="0"/>
              <a:cs typeface="Times New Roman" pitchFamily="18" charset="0"/>
            </a:rPr>
            <a:t>І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latin typeface="Times New Roman" pitchFamily="18" charset="0"/>
              <a:cs typeface="Times New Roman" pitchFamily="18" charset="0"/>
            </a:rPr>
            <a:t>Перезбудження</a:t>
          </a:r>
          <a:endParaRPr lang="ru-RU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55632" y="278545"/>
        <a:ext cx="3131744" cy="1344933"/>
      </dsp:txXfrm>
    </dsp:sp>
    <dsp:sp modelId="{2227ADD2-71DF-4484-94B7-CF316179571A}">
      <dsp:nvSpPr>
        <dsp:cNvPr id="0" name=""/>
        <dsp:cNvSpPr/>
      </dsp:nvSpPr>
      <dsp:spPr>
        <a:xfrm>
          <a:off x="5629556" y="2564899"/>
          <a:ext cx="3334931" cy="190202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>
              <a:latin typeface="Times New Roman" pitchFamily="18" charset="0"/>
              <a:cs typeface="Times New Roman" pitchFamily="18" charset="0"/>
            </a:rPr>
            <a:t>ІІ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>
              <a:latin typeface="Times New Roman" pitchFamily="18" charset="0"/>
              <a:cs typeface="Times New Roman" pitchFamily="18" charset="0"/>
            </a:rPr>
            <a:t>Заперечення, агресія</a:t>
          </a:r>
          <a:endParaRPr lang="ru-RU" sz="3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17945" y="2843444"/>
        <a:ext cx="2358153" cy="1344933"/>
      </dsp:txXfrm>
    </dsp:sp>
    <dsp:sp modelId="{1C743D73-26FC-4759-A133-04A19EAFB881}">
      <dsp:nvSpPr>
        <dsp:cNvPr id="0" name=""/>
        <dsp:cNvSpPr/>
      </dsp:nvSpPr>
      <dsp:spPr>
        <a:xfrm>
          <a:off x="2384621" y="4955297"/>
          <a:ext cx="4329785" cy="1902023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>
              <a:latin typeface="Times New Roman" pitchFamily="18" charset="0"/>
              <a:cs typeface="Times New Roman" pitchFamily="18" charset="0"/>
            </a:rPr>
            <a:t>ІІІ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>
              <a:latin typeface="Times New Roman" pitchFamily="18" charset="0"/>
              <a:cs typeface="Times New Roman" pitchFamily="18" charset="0"/>
            </a:rPr>
            <a:t>Депресія, апатія</a:t>
          </a:r>
          <a:endParaRPr lang="ru-RU" sz="2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18703" y="5233842"/>
        <a:ext cx="3061621" cy="1344933"/>
      </dsp:txXfrm>
    </dsp:sp>
    <dsp:sp modelId="{FB904388-ECA3-4B24-A61F-47044EF1A29A}">
      <dsp:nvSpPr>
        <dsp:cNvPr id="0" name=""/>
        <dsp:cNvSpPr/>
      </dsp:nvSpPr>
      <dsp:spPr>
        <a:xfrm>
          <a:off x="0" y="2492884"/>
          <a:ext cx="3604011" cy="1902023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>
              <a:latin typeface="Times New Roman" pitchFamily="18" charset="0"/>
              <a:cs typeface="Times New Roman" pitchFamily="18" charset="0"/>
            </a:rPr>
            <a:t>І</a:t>
          </a:r>
          <a:r>
            <a:rPr lang="en-US" sz="2900" kern="1200" dirty="0" smtClean="0">
              <a:latin typeface="Times New Roman" pitchFamily="18" charset="0"/>
              <a:cs typeface="Times New Roman" pitchFamily="18" charset="0"/>
            </a:rPr>
            <a:t>V</a:t>
          </a:r>
          <a:endParaRPr lang="uk-UA" sz="29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>
              <a:latin typeface="Times New Roman" pitchFamily="18" charset="0"/>
              <a:cs typeface="Times New Roman" pitchFamily="18" charset="0"/>
            </a:rPr>
            <a:t>Психосоматика</a:t>
          </a:r>
          <a:endParaRPr lang="ru-RU" sz="2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7795" y="2771429"/>
        <a:ext cx="2548421" cy="13449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://www.allfons.ru/pic/201201/1024x768/allfons.ru-57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56956" y="1484784"/>
            <a:ext cx="803008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Подолання </a:t>
            </a:r>
          </a:p>
          <a:p>
            <a:pPr algn="ctr"/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стресових ситуацій </a:t>
            </a:r>
          </a:p>
          <a:p>
            <a:pPr algn="ctr"/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сучасному середовищі.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286.photobucket.com/albums/ll95/zorro_no1/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347864" y="260648"/>
            <a:ext cx="5580112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11.    Прослідкуйте, щоб дитина перед школою поснідала: вона багато працює, витрачає сили.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12.    Збираючи дитину до школи, побажайте їй успіхів.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13.    Якщо дитина стурбована, не наполягайте на поясненні її стану – нехай заспокоїться, тоді вона розкаже все сама.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14.    Після школи дитина повинна 2-3 години відпочити. Найоптимальніший час для виконання завдань з 15 до 17 години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3" name="Picture 5" descr="http://prettymomguide.com/wp-content/uploads/2012/03/healthy-liv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3528392" cy="3528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michaelddawson.com/wp-content/uploads/2012/11/dreamstime_m_215743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898"/>
            <a:ext cx="9144000" cy="6866898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2703016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15.    Через кожні 15-20 хв. занять дитина  має відпочивати 10-15 хв.</a:t>
            </a:r>
            <a:endParaRPr kumimoji="0" lang="ru-RU" sz="2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16.    Завжди будьте уважними до стану здоров’я дитини.</a:t>
            </a:r>
            <a:endParaRPr kumimoji="0" lang="ru-RU" sz="2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uk-UA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17.    У родині має бути єдина тактика спілкування дорослих із дитиною. У разі непорозумінь порадьтесь із психологом чи вчителем. Не зайвим буде почитати літературу для батьків, з якої ви дізнаєтесь багато корисного.</a:t>
            </a:r>
            <a:endParaRPr kumimoji="0" lang="ru-RU" sz="2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uk-UA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18.    Любіть дитину, не забувайте про тактильний контакт із нею.</a:t>
            </a:r>
            <a:endParaRPr kumimoji="0" lang="ru-RU" sz="2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uk-UA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19.    Читайте дітям (молодшого та середнього шкільного віку) казки, особливо перед сном, співайте колискові, кажіть їй лагідні слова.</a:t>
            </a:r>
            <a:endParaRPr kumimoji="0" lang="uk-UA" sz="2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http://im0-tub-ua.yandex.net/i?id=e0b5474565ccf0497ae21361dcb7706c-101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Марина Бурмак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0"/>
            <a:ext cx="3779912" cy="33843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9512" y="118374"/>
            <a:ext cx="5616624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20.    Дозвольте дитині малювати, розфарбовувати, вирізати, наклеювати, ліпити.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uk-UA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21.    Обмежте перегляд телепередач (особливо не варто дивитись та обговорювати новини у присутності дітей початкової ланки), ігри на комп’ютері мають тривати до 30 хвилин.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uk-UA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22.    Звертайтеся за професійною допомогою до психологів, психотерапевтів.</a:t>
            </a:r>
            <a:endParaRPr kumimoji="0" lang="uk-UA" sz="2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http://forum.artinvestment.ru/picture.php?albumid=13461&amp;pictureid=1481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9512" y="260648"/>
            <a:ext cx="871296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6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и, дорослі, не в силах вберегти дитину від усіх життєвих складнощів, але можемо навчити, в тому числі своїм прикладом, правильно справлятися з ними. Стійкість до стресу закладається в сім'ї, і лише коли дитина відчуває, що є захист — її батьки, вона здатна бути значно сильнішою, щоб протистояти стресовим ситуаціям сучасного середовища.</a:t>
            </a:r>
            <a:endParaRPr kumimoji="0" lang="uk-UA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papeldeparede.etc.br/fotos/wp-content/uploads/Joaninha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69897" y="260648"/>
            <a:ext cx="7106433" cy="517064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uk-UA" sz="6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uk-UA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 мудрі</a:t>
            </a:r>
          </a:p>
          <a:p>
            <a:pPr algn="ctr"/>
            <a:r>
              <a:rPr lang="uk-UA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та сильні духом! </a:t>
            </a:r>
          </a:p>
          <a:p>
            <a:pPr algn="ctr"/>
            <a:r>
              <a:rPr lang="uk-UA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Разом</a:t>
            </a:r>
          </a:p>
          <a:p>
            <a:pPr algn="ctr"/>
            <a:r>
              <a:rPr lang="uk-UA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ми все здолаємо!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http://i1222.photobucket.com/albums/dd485/numie7/ddf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563888" y="188640"/>
            <a:ext cx="536408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Дорослі здатні створити такі умови, в яких дитина буде почувати себе захищеною і зможе подолати стресові ситуації.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Батьки можуть навчити дитину справлятися із проблемами або, навпаки, посилити їх, а іноді навіть стати причиною стресу.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2852936"/>
            <a:ext cx="50040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uk-UA" sz="5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  вам знадобиться:</a:t>
            </a:r>
            <a:endParaRPr lang="ru-RU" sz="5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uk-UA" sz="5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Терпіння</a:t>
            </a:r>
            <a:endParaRPr lang="ru-RU" sz="5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uk-UA" sz="5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Любов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softbloger.ru/uploads/posts/2012-02/1329041237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://ua.racurs.ua/content/images/Publication/Article/36/9/content/%D1%81%D1%82%D1%80%D0%B5%D1%81%D1%81_4%281%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0"/>
            <a:ext cx="4613108" cy="34891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39552" y="3709774"/>
            <a:ext cx="8208912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3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Стрес - </a:t>
            </a:r>
            <a:r>
              <a:rPr kumimoji="0" lang="uk-UA" sz="30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</a:t>
            </a:r>
            <a:r>
              <a:rPr kumimoji="0" lang="uk-UA" sz="3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 </a:t>
            </a:r>
            <a:r>
              <a:rPr kumimoji="0" lang="uk-UA" sz="3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 напруги всього організму, мобілізація його ресурсів (насамперед вегетативної, нервової і гормональної систем) для пристосування до ситуації, що змінилася. </a:t>
            </a:r>
            <a:r>
              <a:rPr lang="uk-UA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 механізм захисту внутрішнього світу дитини.</a:t>
            </a:r>
            <a:r>
              <a:rPr lang="uk-UA" sz="3000" b="1" dirty="0" smtClean="0"/>
              <a:t> </a:t>
            </a:r>
            <a:r>
              <a:rPr lang="uk-UA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 непідготовленість до якихось подій</a:t>
            </a:r>
            <a:r>
              <a:rPr lang="uk-UA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uk-UA" sz="36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cmapspublic2.ihmc.us/rid=1JHLSS61G-18PNH9T-CB/fuzz_aq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2008" y="0"/>
            <a:ext cx="9216008" cy="6912006"/>
          </a:xfrm>
          <a:prstGeom prst="rect">
            <a:avLst/>
          </a:prstGeom>
          <a:noFill/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97139337"/>
              </p:ext>
            </p:extLst>
          </p:nvPr>
        </p:nvGraphicFramePr>
        <p:xfrm>
          <a:off x="0" y="0"/>
          <a:ext cx="896448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&amp;SHcy;&amp;acy;&amp;bcy;&amp;lcy;&amp;ocy;&amp;ncy; Power Point &amp;pcy;&amp;rcy;&amp;iecy;&amp;zcy;&amp;iecy;&amp;ncy;&amp;tcy;&amp;acy;&amp;tscy;&amp;icy;&amp;icy; &quot;&amp;Acy;&amp;bcy;&amp;scy;&amp;tcy;&amp;rcy;&amp;acy;&amp;kcy;&amp;tcy;&amp;ncy;&amp;ycy;&amp;jcy; &amp;gcy;&amp;ocy;&amp;lcy;&amp;ucy;&amp;bcy;&amp;ocy;&amp;jcy; 02&quot; &amp;Icy;&amp;ncy;&amp;tcy;&amp;iecy;&amp;rcy;&amp;ncy;&amp;iecy;&amp;tcy;-&amp;mcy;&amp;acy;&amp;gcy;&amp;acy;&amp;zcy;&amp;icy;&amp;ncy; &amp;gcy;&amp;ocy;&amp;tcy;&amp;ocy;&amp;vcy;&amp;ycy;&amp;khcy; PowerPoint &amp;pcy;&amp;rcy;&amp;iecy;&amp;zcy;&amp;iecy;&amp;ncy;&amp;tcy;&amp;acy;&amp;tscy;&amp;icy;&amp;jcy; &amp;Scy;&amp;kcy;&amp;acy;&amp;chcy;&amp;acy;&amp;tcy;&amp;softcy; &amp;pcy;&amp;rcy;&amp;iecy;&amp;zcy;&amp;iecy;&amp;ncy;&amp;tcy;&amp;acy;&amp;tscy;&amp;icy;&amp;icy; Pow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5414"/>
          </a:xfrm>
          <a:prstGeom prst="rect">
            <a:avLst/>
          </a:prstGeom>
          <a:noFill/>
        </p:spPr>
      </p:pic>
      <p:pic>
        <p:nvPicPr>
          <p:cNvPr id="3" name="Рисунок 2" descr="&amp;YAcy;&amp;kcy; &amp;dcy;&amp;ocy;&amp;pcy;&amp;ocy;&amp;mcy;&amp;ocy;&amp;gcy;&amp;tcy;&amp;icy; &amp;dcy;&amp;ocy;&amp;pcy;&amp;ocy;&amp;mcy;&amp;ocy;&amp;gcy;&amp;icy; &amp;dcy;&amp;iukcy;&amp;tcy;&amp;yacy;&amp;mcy;, &amp;shchcy;&amp;ocy; &amp;pcy;&amp;iecy;&amp;rcy;&amp;iecy;&amp;bcy;&amp;ucy;&amp;vcy;&amp;acy;&amp;yucy;&amp;tcy;&amp;softcy; &amp;ucy; &amp;scy;&amp;tcy;&amp;rcy;&amp;iecy;&amp;scy;&amp;ocy;&amp;vcy;&amp;ocy;&amp;mcy;&amp;ucy; &amp;scy;&amp;tcy;&amp;acy;&amp;ncy;&amp;iukcy;? &amp;Pcy;&amp;scy;&amp;icy;&amp;khcy;&amp;ocy;&amp;lcy;&amp;ocy;&amp;gcy;&amp;iukcy;&amp;chcy;&amp;ncy;&amp;iukcy; &amp;rcy;&amp;iecy;&amp;kcy;&amp;ocy;&amp;mcy;&amp;iecy;&amp;ncy;&amp;dcy;&amp;acy;&amp;tscy;&amp;iukcy;&amp;yicy; &amp;dcy;&amp;ocy;&amp;rcy;&amp;ocy;&amp;scy;&amp;lcy;&amp;icy;&amp;mcy;. 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196752"/>
            <a:ext cx="4608512" cy="45365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51520" y="980728"/>
            <a:ext cx="4572000" cy="584775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втрата апетиту (або, навпаки, «заїдання» проблем)</a:t>
            </a:r>
          </a:p>
          <a:p>
            <a:pPr>
              <a:buFont typeface="Wingdings" pitchFamily="2" charset="2"/>
              <a:buChar char="v"/>
            </a:pPr>
            <a:r>
              <a:rPr lang="uk-UA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прискорене серцебиття</a:t>
            </a:r>
          </a:p>
          <a:p>
            <a:pPr>
              <a:buFont typeface="Wingdings" pitchFamily="2" charset="2"/>
              <a:buChar char="v"/>
            </a:pPr>
            <a:r>
              <a:rPr lang="uk-UA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підвищена дратівливість труднощі з концентрацією уваги часті застуди</a:t>
            </a:r>
          </a:p>
          <a:p>
            <a:pPr>
              <a:buFont typeface="Wingdings" pitchFamily="2" charset="2"/>
              <a:buChar char="v"/>
            </a:pPr>
            <a:r>
              <a:rPr lang="uk-UA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сонливість</a:t>
            </a:r>
          </a:p>
          <a:p>
            <a:pPr>
              <a:buFont typeface="Wingdings" pitchFamily="2" charset="2"/>
              <a:buChar char="v"/>
            </a:pPr>
            <a:r>
              <a:rPr lang="uk-UA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енурез</a:t>
            </a:r>
            <a:endParaRPr lang="ru-RU" sz="3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58392" y="0"/>
            <a:ext cx="551497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ОЗНАКИ СТРЕСУ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434861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://ua.racurs.ua/content/images/Publication/Article/36/9/content/my-family%281%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51520" y="-29418"/>
            <a:ext cx="889248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4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uk-UA" sz="4800" b="1" i="0" u="none" strike="noStrike" spc="50" normalizeH="0" baseline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оради, які стануть в нагоді в нестандартних ситуаціях:</a:t>
            </a:r>
            <a:endParaRPr kumimoji="0" lang="uk-UA" sz="4800" b="1" i="0" u="none" strike="noStrike" spc="50" normalizeH="0" baseline="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s02.yapfiles.ru/files/780190/yello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http://static6.depositphotos.com/1035649/553/v/450/dep_5537409-Sign-love-family-children.jpg"/>
          <p:cNvPicPr>
            <a:picLocks noChangeAspect="1" noChangeArrowheads="1"/>
          </p:cNvPicPr>
          <p:nvPr/>
        </p:nvPicPr>
        <p:blipFill>
          <a:blip r:embed="rId3" cstate="print"/>
          <a:srcRect l="13440" t="11600" r="12641" b="11121"/>
          <a:stretch>
            <a:fillRect/>
          </a:stretch>
        </p:blipFill>
        <p:spPr bwMode="auto">
          <a:xfrm>
            <a:off x="5631262" y="1196752"/>
            <a:ext cx="3512738" cy="41044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Прямоугольник 3"/>
          <p:cNvSpPr/>
          <p:nvPr/>
        </p:nvSpPr>
        <p:spPr>
          <a:xfrm>
            <a:off x="179512" y="332656"/>
            <a:ext cx="525658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    Говоріть з дитиною про те, що сталося, але уникайте негативних спогадів про подію.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    Слідкуйте за дотриманням дитиною нормального </a:t>
            </a:r>
          </a:p>
          <a:p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розпорядку дня. Це дає дітям відчуття стабільності, нормалізує настрій і поведінку.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    Організуйте з дітьми спільну діяльність (спорт, прогулянки, читання, записи до щоденника).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pptclipart.com/download/free-powerpoint-backgrounds-powerpoint-temp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4427984" y="151180"/>
            <a:ext cx="4716016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    Слідкуйте за сном дитини. Якщо вона не може заснути, не наполягайте на цьому, але стежте, щоб вона не залишалась в ліжку зі своїми думками. Нехай краще встане, походить а потім спробує заснути.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    Стежте за достатнім харчуванням.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    Організовуйте спілкування та дозвілля з іншими дітьми.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" name="Рисунок 5" descr="Марина Бурмак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36712"/>
            <a:ext cx="4464496" cy="43924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Gcy;&amp;ocy;&amp;gcy;&amp;ocy;&amp;lcy;&amp;softcy; &amp;pcy;&amp;rcy;&amp;iecy;&amp;zcy;&amp;iecy;&amp;ncy;&amp;tcy;&amp;acy;&amp;tscy;&amp;icy;&amp;yacy; &amp;pcy;&amp;ocy; &amp;lcy;&amp;icy;&amp;tcy;&amp;iecy;&amp;rcy;&amp;acy;&amp;tcy;&amp;ucy;&amp;rcy;&amp;iecy;11&amp;kcy;&amp;lcy;&amp;acy;&amp;scy;&amp;scy;"/>
          <p:cNvPicPr>
            <a:picLocks noChangeAspect="1" noChangeArrowheads="1"/>
          </p:cNvPicPr>
          <p:nvPr/>
        </p:nvPicPr>
        <p:blipFill>
          <a:blip r:embed="rId2" cstate="print"/>
          <a:srcRect b="80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79512" y="261228"/>
            <a:ext cx="5616624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    Сприяйте відпочинку дитини.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    Допоможіть дитині заспокоїтися (в допомозі стануть медитація, заспокійливі бесіди).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    Будіть вранці дитину спокійно, з усмішкою та лагідним словом.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    Не квапте дитину. Розраховуйте час на виконання того чи іншого завдання – це ваш обов’язок.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9" name="Picture 7" descr="http://static8.depositphotos.com/1041170/983/v/950/depositphotos_9832528-Mother-and-baby-symbol.jpg"/>
          <p:cNvPicPr>
            <a:picLocks noChangeAspect="1" noChangeArrowheads="1"/>
          </p:cNvPicPr>
          <p:nvPr/>
        </p:nvPicPr>
        <p:blipFill>
          <a:blip r:embed="rId3" cstate="print"/>
          <a:srcRect l="14157" t="3958" r="9395" b="3687"/>
          <a:stretch>
            <a:fillRect/>
          </a:stretch>
        </p:blipFill>
        <p:spPr bwMode="auto">
          <a:xfrm>
            <a:off x="5364088" y="0"/>
            <a:ext cx="3779912" cy="65416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234</Words>
  <Application>Microsoft Office PowerPoint</Application>
  <PresentationFormat>Екран (4:3)</PresentationFormat>
  <Paragraphs>54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Домашний</dc:creator>
  <cp:lastModifiedBy>38067</cp:lastModifiedBy>
  <cp:revision>33</cp:revision>
  <dcterms:created xsi:type="dcterms:W3CDTF">2014-09-10T19:40:32Z</dcterms:created>
  <dcterms:modified xsi:type="dcterms:W3CDTF">2020-04-03T19:03:06Z</dcterms:modified>
</cp:coreProperties>
</file>