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72" r:id="rId5"/>
    <p:sldId id="259" r:id="rId6"/>
    <p:sldId id="262" r:id="rId7"/>
    <p:sldId id="273" r:id="rId8"/>
    <p:sldId id="274" r:id="rId9"/>
    <p:sldId id="275" r:id="rId10"/>
    <p:sldId id="270" r:id="rId11"/>
    <p:sldId id="276" r:id="rId12"/>
    <p:sldId id="278" r:id="rId13"/>
    <p:sldId id="279" r:id="rId14"/>
    <p:sldId id="280" r:id="rId15"/>
    <p:sldId id="269" r:id="rId16"/>
    <p:sldId id="282" r:id="rId17"/>
    <p:sldId id="261" r:id="rId18"/>
    <p:sldId id="267" r:id="rId19"/>
    <p:sldId id="281" r:id="rId20"/>
    <p:sldId id="265" r:id="rId21"/>
    <p:sldId id="266" r:id="rId22"/>
    <p:sldId id="263" r:id="rId23"/>
    <p:sldId id="268" r:id="rId24"/>
    <p:sldId id="264" r:id="rId25"/>
    <p:sldId id="271" r:id="rId26"/>
    <p:sldId id="260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Результативність освітнього   процесу 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813643926788685"/>
          <c:y val="1.356698699830412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multiLvlStrRef>
              <c:f>Лист1!$B$1:$E$3</c:f>
              <c:multiLvlStrCache>
                <c:ptCount val="4"/>
                <c:lvl>
                  <c:pt idx="0">
                    <c:v>к-ть</c:v>
                  </c:pt>
                  <c:pt idx="1">
                    <c:v>%</c:v>
                  </c:pt>
                  <c:pt idx="2">
                    <c:v>к-ть</c:v>
                  </c:pt>
                  <c:pt idx="3">
                    <c:v>%</c:v>
                  </c:pt>
                </c:lvl>
                <c:lvl>
                  <c:pt idx="0">
                    <c:v>2017-2018</c:v>
                  </c:pt>
                  <c:pt idx="2">
                    <c:v>2018-2019</c:v>
                  </c:pt>
                </c:lvl>
              </c:multiLvlStrCache>
            </c:multiLvl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multiLvlStrRef>
              <c:f>Лист1!$B$1:$E$3</c:f>
              <c:multiLvlStrCache>
                <c:ptCount val="4"/>
                <c:lvl>
                  <c:pt idx="0">
                    <c:v>к-ть</c:v>
                  </c:pt>
                  <c:pt idx="1">
                    <c:v>%</c:v>
                  </c:pt>
                  <c:pt idx="2">
                    <c:v>к-ть</c:v>
                  </c:pt>
                  <c:pt idx="3">
                    <c:v>%</c:v>
                  </c:pt>
                </c:lvl>
                <c:lvl>
                  <c:pt idx="0">
                    <c:v>2017-2018</c:v>
                  </c:pt>
                  <c:pt idx="2">
                    <c:v>2018-2019</c:v>
                  </c:pt>
                </c:lvl>
              </c:multiLvlStrCache>
            </c:multiLvl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35</c:v>
                </c:pt>
                <c:pt idx="1">
                  <c:v>39</c:v>
                </c:pt>
                <c:pt idx="2">
                  <c:v>37</c:v>
                </c:pt>
                <c:pt idx="3">
                  <c:v>36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multiLvlStrRef>
              <c:f>Лист1!$B$1:$E$3</c:f>
              <c:multiLvlStrCache>
                <c:ptCount val="4"/>
                <c:lvl>
                  <c:pt idx="0">
                    <c:v>к-ть</c:v>
                  </c:pt>
                  <c:pt idx="1">
                    <c:v>%</c:v>
                  </c:pt>
                  <c:pt idx="2">
                    <c:v>к-ть</c:v>
                  </c:pt>
                  <c:pt idx="3">
                    <c:v>%</c:v>
                  </c:pt>
                </c:lvl>
                <c:lvl>
                  <c:pt idx="0">
                    <c:v>2017-2018</c:v>
                  </c:pt>
                  <c:pt idx="2">
                    <c:v>2018-2019</c:v>
                  </c:pt>
                </c:lvl>
              </c:multiLvlStrCache>
            </c:multiLvlStrRef>
          </c:cat>
          <c:val>
            <c:numRef>
              <c:f>Лист1!$B$6:$E$6</c:f>
              <c:numCache>
                <c:formatCode>General</c:formatCode>
                <c:ptCount val="4"/>
                <c:pt idx="0">
                  <c:v>44</c:v>
                </c:pt>
                <c:pt idx="1">
                  <c:v>49</c:v>
                </c:pt>
                <c:pt idx="2">
                  <c:v>48</c:v>
                </c:pt>
                <c:pt idx="3">
                  <c:v>46</c:v>
                </c:pt>
              </c:numCache>
            </c:numRef>
          </c:val>
        </c:ser>
        <c:ser>
          <c:idx val="3"/>
          <c:order val="3"/>
          <c:tx>
            <c:strRef>
              <c:f>Лист1!$A$7</c:f>
              <c:strCache>
                <c:ptCount val="1"/>
                <c:pt idx="0">
                  <c:v>низький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multiLvlStrRef>
              <c:f>Лист1!$B$1:$E$3</c:f>
              <c:multiLvlStrCache>
                <c:ptCount val="4"/>
                <c:lvl>
                  <c:pt idx="0">
                    <c:v>к-ть</c:v>
                  </c:pt>
                  <c:pt idx="1">
                    <c:v>%</c:v>
                  </c:pt>
                  <c:pt idx="2">
                    <c:v>к-ть</c:v>
                  </c:pt>
                  <c:pt idx="3">
                    <c:v>%</c:v>
                  </c:pt>
                </c:lvl>
                <c:lvl>
                  <c:pt idx="0">
                    <c:v>2017-2018</c:v>
                  </c:pt>
                  <c:pt idx="2">
                    <c:v>2018-2019</c:v>
                  </c:pt>
                </c:lvl>
              </c:multiLvlStrCache>
            </c:multiLvlStrRef>
          </c:cat>
          <c:val>
            <c:numRef>
              <c:f>Лист1!$B$7:$E$7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1768960"/>
        <c:axId val="181770496"/>
      </c:barChart>
      <c:catAx>
        <c:axId val="181768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81770496"/>
        <c:crosses val="autoZero"/>
        <c:auto val="1"/>
        <c:lblAlgn val="ctr"/>
        <c:lblOffset val="100"/>
        <c:noMultiLvlLbl val="0"/>
      </c:catAx>
      <c:valAx>
        <c:axId val="18177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768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0F7DA51-3CB1-400E-B0A9-9C0878E5B315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8CAA9A3-4CAD-432F-A24D-F182C0F24F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DA51-3CB1-400E-B0A9-9C0878E5B315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A9A3-4CAD-432F-A24D-F182C0F24F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DA51-3CB1-400E-B0A9-9C0878E5B315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A9A3-4CAD-432F-A24D-F182C0F24F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DA51-3CB1-400E-B0A9-9C0878E5B315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A9A3-4CAD-432F-A24D-F182C0F24F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DA51-3CB1-400E-B0A9-9C0878E5B315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A9A3-4CAD-432F-A24D-F182C0F24F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DA51-3CB1-400E-B0A9-9C0878E5B315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A9A3-4CAD-432F-A24D-F182C0F24FD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DA51-3CB1-400E-B0A9-9C0878E5B315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A9A3-4CAD-432F-A24D-F182C0F24FDB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DA51-3CB1-400E-B0A9-9C0878E5B315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A9A3-4CAD-432F-A24D-F182C0F24F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DA51-3CB1-400E-B0A9-9C0878E5B315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AA9A3-4CAD-432F-A24D-F182C0F24F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0F7DA51-3CB1-400E-B0A9-9C0878E5B315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8CAA9A3-4CAD-432F-A24D-F182C0F24F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0F7DA51-3CB1-400E-B0A9-9C0878E5B315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8CAA9A3-4CAD-432F-A24D-F182C0F24F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0F7DA51-3CB1-400E-B0A9-9C0878E5B315}" type="datetimeFigureOut">
              <a:rPr lang="uk-UA" smtClean="0"/>
              <a:t>07.06.2019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CAA9A3-4CAD-432F-A24D-F182C0F24FD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645024"/>
            <a:ext cx="7175351" cy="1793167"/>
          </a:xfrm>
        </p:spPr>
        <p:txBody>
          <a:bodyPr>
            <a:normAutofit fontScale="90000"/>
          </a:bodyPr>
          <a:lstStyle/>
          <a:p>
            <a:pPr marL="0" lvl="0" indent="0" algn="ctr">
              <a:spcBef>
                <a:spcPts val="0"/>
              </a:spcBef>
            </a:pPr>
            <a:r>
              <a:rPr lang="ru-RU" sz="36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Звіт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директора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Гутянської</a:t>
            </a:r>
            <a:r>
              <a:rPr lang="ru-RU" sz="3600" dirty="0" smtClean="0"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ЗОШ І-ІІІ </a:t>
            </a:r>
            <a:r>
              <a:rPr lang="ru-RU" sz="3600" dirty="0" err="1" smtClean="0"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ступенів</a:t>
            </a:r>
            <a:r>
              <a:rPr lang="ru-RU" sz="3600" dirty="0" smtClean="0"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за </a:t>
            </a:r>
            <a:r>
              <a:rPr lang="ru-RU" sz="3600" dirty="0" smtClean="0"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2018-2019  </a:t>
            </a:r>
            <a:r>
              <a:rPr lang="ru-RU" sz="3600" dirty="0" err="1" smtClean="0"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н.р</a:t>
            </a:r>
            <a:r>
              <a:rPr lang="ru-RU" sz="3600" dirty="0" smtClean="0">
                <a:latin typeface="Times New Roman" pitchFamily="18" charset="0"/>
                <a:ea typeface="Corsiva"/>
                <a:cs typeface="Times New Roman" pitchFamily="18" charset="0"/>
                <a:sym typeface="Corsiva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Марчук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Валентини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Володимирівни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с.Гута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2019р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99535"/>
            <a:ext cx="3600400" cy="2761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60119"/>
            <a:ext cx="3600400" cy="254920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0"/>
          <a:stretch/>
        </p:blipFill>
        <p:spPr>
          <a:xfrm>
            <a:off x="4716016" y="3773461"/>
            <a:ext cx="3696411" cy="2512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64" y="620687"/>
            <a:ext cx="3637063" cy="27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65560"/>
            <a:ext cx="2121699" cy="282893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200800" cy="4886357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Досягли високих результатів із фізичної культури: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місце в зональних змаганнях із волейболу(дівчата, юнаки);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ІІІ місце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зональних змаганнях із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баскетболу (дівчата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юнаки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ІІ місце у районних змаганнях із волейболу команда юнаків.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0" t="14800" r="7101" b="13001"/>
          <a:stretch/>
        </p:blipFill>
        <p:spPr>
          <a:xfrm>
            <a:off x="1403648" y="3904717"/>
            <a:ext cx="3528392" cy="238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9505" y="566879"/>
            <a:ext cx="5364989" cy="5760640"/>
          </a:xfrm>
        </p:spPr>
      </p:pic>
    </p:spTree>
    <p:extLst>
      <p:ext uri="{BB962C8B-B14F-4D97-AF65-F5344CB8AC3E}">
        <p14:creationId xmlns:p14="http://schemas.microsoft.com/office/powerpoint/2010/main" val="23789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17583"/>
            <a:ext cx="6944652" cy="811217"/>
          </a:xfrm>
        </p:spPr>
        <p:txBody>
          <a:bodyPr>
            <a:noAutofit/>
          </a:bodyPr>
          <a:lstStyle/>
          <a:p>
            <a:pPr algn="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Районний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семінар учителів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суспільних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предметів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34834"/>
            <a:ext cx="2027039" cy="36036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2160240" cy="36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63920"/>
            <a:ext cx="3688069" cy="20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3489449" cy="261708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4984"/>
            <a:ext cx="3727284" cy="2795463"/>
          </a:xfrm>
        </p:spPr>
      </p:pic>
    </p:spTree>
    <p:extLst>
      <p:ext uri="{BB962C8B-B14F-4D97-AF65-F5344CB8AC3E}">
        <p14:creationId xmlns:p14="http://schemas.microsoft.com/office/powerpoint/2010/main" val="30818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04" y="116632"/>
            <a:ext cx="3200400" cy="20162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8952"/>
            <a:ext cx="3168352" cy="201622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6" r="9514"/>
          <a:stretch/>
        </p:blipFill>
        <p:spPr>
          <a:xfrm>
            <a:off x="443568" y="2276872"/>
            <a:ext cx="4005649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3675900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6632"/>
            <a:ext cx="2376264" cy="20162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2808312" cy="21062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29" y="4581128"/>
            <a:ext cx="2808312" cy="2106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81128"/>
            <a:ext cx="2808312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3200400" cy="18002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3200400" cy="24003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00808"/>
            <a:ext cx="424847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Співпраця із ЗДО «Веселка»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353"/>
            <a:ext cx="2528131" cy="18955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78415"/>
            <a:ext cx="2520280" cy="189021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52936"/>
            <a:ext cx="2592288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0808"/>
            <a:ext cx="2459765" cy="1844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2591271" cy="19434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06111"/>
            <a:ext cx="2737479" cy="20531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84" y="2826060"/>
            <a:ext cx="2567947" cy="1925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68960"/>
            <a:ext cx="2759968" cy="2069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08720"/>
            <a:ext cx="2016224" cy="24002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01" y="3645024"/>
            <a:ext cx="2016223" cy="19168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6" y="5013176"/>
            <a:ext cx="2583995" cy="17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3200400" cy="2400300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7072"/>
            <a:ext cx="2939818" cy="2204864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1991673" cy="2655565"/>
          </a:xfrm>
        </p:spPr>
      </p:pic>
    </p:spTree>
    <p:extLst>
      <p:ext uri="{BB962C8B-B14F-4D97-AF65-F5344CB8AC3E}">
        <p14:creationId xmlns:p14="http://schemas.microsoft.com/office/powerpoint/2010/main" val="6756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5685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0"/>
          <a:stretch/>
        </p:blipFill>
        <p:spPr>
          <a:xfrm>
            <a:off x="1115616" y="1628800"/>
            <a:ext cx="3200400" cy="19864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</p:spTree>
    <p:extLst>
      <p:ext uri="{BB962C8B-B14F-4D97-AF65-F5344CB8AC3E}">
        <p14:creationId xmlns:p14="http://schemas.microsoft.com/office/powerpoint/2010/main" val="36776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52936"/>
            <a:ext cx="2676404" cy="20162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0" y="2119313"/>
            <a:ext cx="2703909" cy="3605212"/>
          </a:xfrm>
        </p:spPr>
      </p:pic>
    </p:spTree>
    <p:extLst>
      <p:ext uri="{BB962C8B-B14F-4D97-AF65-F5344CB8AC3E}">
        <p14:creationId xmlns:p14="http://schemas.microsoft.com/office/powerpoint/2010/main" val="20330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65245" cy="90186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73016"/>
            <a:ext cx="3528392" cy="264629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78650"/>
            <a:ext cx="3512435" cy="263432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2" y="548680"/>
            <a:ext cx="35523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4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1502"/>
            <a:ext cx="2047577" cy="273010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7479"/>
            <a:ext cx="2748781" cy="207074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2736304" cy="18409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97343"/>
            <a:ext cx="2016224" cy="2448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46" y="3573016"/>
            <a:ext cx="1843650" cy="2490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64704"/>
            <a:ext cx="1872208" cy="24962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18023"/>
            <a:ext cx="2739616" cy="20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3200400" cy="2400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200400" cy="24003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643814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19" y="620688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1628800"/>
            <a:ext cx="7344816" cy="3603812"/>
          </a:xfrm>
        </p:spPr>
        <p:txBody>
          <a:bodyPr/>
          <a:lstStyle/>
          <a:p>
            <a:pPr algn="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«Виживає не сильніший і не розумніший, а той, хто найкраще реагує на зміни, що відбуваються».</a:t>
            </a:r>
          </a:p>
          <a:p>
            <a:pPr marL="0" indent="0" algn="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Гордон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Драйден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новозеландський письменник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636912"/>
            <a:ext cx="6965245" cy="1202485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83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128792" cy="2880320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«Людяність,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сердечність, чуйність, — цей моральний імунітет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проти зла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здобувається лише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тоді, коли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людина в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ранньому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дитинстві        пройшла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школу доброти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школу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справді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людських  стосунків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                 В.О.Сухомлинський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704856" cy="503037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>
                <a:srgbClr val="002060"/>
              </a:buClr>
              <a:buSzPts val="3200"/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У 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2018/2019 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навчальному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році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   </a:t>
            </a:r>
            <a:endParaRPr lang="ru-RU" sz="2800" dirty="0"/>
          </a:p>
          <a:p>
            <a:pPr marL="0" lvl="0" indent="0" algn="ctr">
              <a:spcBef>
                <a:spcPts val="0"/>
              </a:spcBef>
              <a:buClr>
                <a:srgbClr val="002060"/>
              </a:buClr>
              <a:buSzPts val="3200"/>
              <a:buNone/>
            </a:pP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педагогічний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  <a:r>
              <a:rPr lang="ru-RU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колектив</a:t>
            </a:r>
            <a:r>
              <a:rPr lang="ru-RU" sz="28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працював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над 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реалізацією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ІІ етапу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науково-методичної проблемної теми</a:t>
            </a:r>
          </a:p>
          <a:p>
            <a:pPr marL="0" lvl="0" indent="0" algn="ctr">
              <a:spcBef>
                <a:spcPts val="0"/>
              </a:spcBef>
              <a:buClr>
                <a:srgbClr val="002060"/>
              </a:buClr>
              <a:buSzPts val="3200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>
                <a:latin typeface="Times New Roman" pitchFamily="18" charset="0"/>
                <a:cs typeface="Times New Roman" pitchFamily="18" charset="0"/>
              </a:rPr>
              <a:t>«Формування конкурентоспроможної особистості засобами інноваційних 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технологій» </a:t>
            </a:r>
            <a:endParaRPr lang="uk-UA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hape 293"/>
          <p:cNvGraphicFramePr/>
          <p:nvPr>
            <p:extLst>
              <p:ext uri="{D42A27DB-BD31-4B8C-83A1-F6EECF244321}">
                <p14:modId xmlns:p14="http://schemas.microsoft.com/office/powerpoint/2010/main" val="2213154654"/>
              </p:ext>
            </p:extLst>
          </p:nvPr>
        </p:nvGraphicFramePr>
        <p:xfrm>
          <a:off x="827584" y="1844824"/>
          <a:ext cx="7488832" cy="369414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40360"/>
                <a:gridCol w="4248472"/>
              </a:tblGrid>
              <a:tr h="23775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Кількість</a:t>
                      </a:r>
                      <a:r>
                        <a:rPr lang="en-US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педпрацівників</a:t>
                      </a:r>
                      <a:endParaRPr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2018-2019</a:t>
                      </a:r>
                      <a:endParaRPr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</a:tr>
              <a:tr h="43239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err="1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спеціаліст</a:t>
                      </a:r>
                      <a:endParaRPr b="1" dirty="0">
                        <a:solidFill>
                          <a:srgbClr val="98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r>
                        <a:rPr lang="en-US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4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err="1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спеціаліст</a:t>
                      </a:r>
                      <a:r>
                        <a:rPr lang="en-US" b="1" dirty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uk-UA" b="1" dirty="0" smtClean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другої</a:t>
                      </a:r>
                      <a:r>
                        <a:rPr lang="en-US" b="1" dirty="0" smtClean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категорії</a:t>
                      </a:r>
                      <a:endParaRPr b="1" dirty="0">
                        <a:solidFill>
                          <a:srgbClr val="98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uk-UA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4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err="1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спеціаліст</a:t>
                      </a:r>
                      <a:r>
                        <a:rPr lang="en-US" b="1" dirty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uk-UA" b="1" dirty="0" smtClean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першої</a:t>
                      </a:r>
                      <a:r>
                        <a:rPr lang="en-US" b="1" dirty="0" smtClean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категорії</a:t>
                      </a:r>
                      <a:endParaRPr b="1" dirty="0">
                        <a:solidFill>
                          <a:srgbClr val="98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uk-UA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9333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спеціаліст вищої категорії</a:t>
                      </a:r>
                      <a:endParaRPr b="1">
                        <a:solidFill>
                          <a:srgbClr val="98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uk-UA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4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b="1" dirty="0" smtClean="0">
                          <a:solidFill>
                            <a:srgbClr val="98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сумісники</a:t>
                      </a:r>
                      <a:endParaRPr b="1" dirty="0">
                        <a:solidFill>
                          <a:srgbClr val="98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764704"/>
            <a:ext cx="6965245" cy="66720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Кадрове забезпечення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103587"/>
              </p:ext>
            </p:extLst>
          </p:nvPr>
        </p:nvGraphicFramePr>
        <p:xfrm>
          <a:off x="755650" y="620713"/>
          <a:ext cx="7632700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14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416824" cy="4958365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У  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   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випускників 9 класу свідоцтво з відзнакою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отримають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 учні,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із 4 випускників повної загальної середньої освіти – 1 учениця нагороджена  «Похвальною грамотою  у вивченні окремих предметів»  із української мови та української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літератури.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616624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Учні школи брали участь в ІІ районному  етапі предметних олімпіад, де посіли 6 призових місць: ІІІ місце – українська мова –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Кричильський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Олександр, 9 кл., ІІ місце -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Забедюк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Анастасія, 11 кл.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вч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Генова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Л.М..), ІІІ місце – математика –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Морозько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Анастасія, 6 кл.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вч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Марчук В. В. ),  ІІІ місце – історія  – Марчук Роман, 9 кл.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вч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Козакова Л. М.), ІІІ місце – фізика – Марчук Роман , 9 кл.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вч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Герман Т. Й.), ІІІ місце – трудове навчання –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Нестерчук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Наум , 9 кл.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вч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Гошовська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О. М.).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ІІ етапі Міжнародного конкурсу з української мови ім. П.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Яцика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здобули ІІ призове місце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10 клас 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Набухотна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Людмила,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вч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Настін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І. 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21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704856" cy="5544616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Міжнародний математичний конкурс «Кенгуру – 201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учнів 2-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класів (добрий сертифікат – 3,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сертифікат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учасника - 23); Всеукраїнський інтерактивний природничий конкурс «Колосок – 2018» - 10 учнів (сертифікат «Золотий Колосок» - 3, «Срібний Колосок» - 3); Всеукраїнська українознавча гра «Соняшник – 2018» - 15 учнів (Диплом переможця регіонального рівня  – 1, Диплом переможця на шкільному рівні – 7, Диплом учасника – 7); Міжнародна природознавча гра «»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Геліантус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- 11  учнів 2-9 класів (Диплом І ступеня – 1 учень, Диплом переможця на шкільному рівні – 10 учнів, Диплом) , Міжнародний учнівський конкурс юного історика «Лелека – 2019» - 11 учнів ( Диплом «Золотий лелека» – 1, «Срібний лелека» - 1, «Бронзовий лелека» - 3); Всеукраїнський фізичний конкурс «Левеня-2019» - 13 учнів ( результат «відмінно» – 1,  «добре» - 5 ); Міжнародний конкурс з інформатики та комп’ютерної грамотності «Бобер-2018» - 15 учнів ( відмінний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результатт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9, добрий – 6); Всеукраїнський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Букфест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-2019 «Книжковий Бум» - 3 учні, які отримали сертифікати учасника разом із вчителями.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52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484</TotalTime>
  <Words>370</Words>
  <Application>Microsoft Office PowerPoint</Application>
  <PresentationFormat>Экран (4:3)</PresentationFormat>
  <Paragraphs>33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Кнопка</vt:lpstr>
      <vt:lpstr>Звіт директора Гутянської ЗОШ І-ІІІ ступенів  за 2018-2019  н.р.   Марчук Валентини Володимирівни с.Гута  10 червня 2019р</vt:lpstr>
      <vt:lpstr>Презентация PowerPoint</vt:lpstr>
      <vt:lpstr>Презентация PowerPoint</vt:lpstr>
      <vt:lpstr>Презентация PowerPoint</vt:lpstr>
      <vt:lpstr>Кадрове забезпечення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Районний семінар учителів  суспільних предметів</vt:lpstr>
      <vt:lpstr>Презентация PowerPoint</vt:lpstr>
      <vt:lpstr>Презентация PowerPoint</vt:lpstr>
      <vt:lpstr>Презентация PowerPoint</vt:lpstr>
      <vt:lpstr>Співпраця із ЗДО «Веселка»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директора Гутянської ЗОШ І-ІІІ ступенів  за 2018-2019  н.р.   Марчук Валентини Володимирівни с.Гута  10 червня 2019р</dc:title>
  <dc:creator>Користувач Windows</dc:creator>
  <cp:lastModifiedBy>Користувач Windows</cp:lastModifiedBy>
  <cp:revision>26</cp:revision>
  <dcterms:created xsi:type="dcterms:W3CDTF">2019-06-07T07:22:09Z</dcterms:created>
  <dcterms:modified xsi:type="dcterms:W3CDTF">2019-06-07T15:26:59Z</dcterms:modified>
</cp:coreProperties>
</file>