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292" r:id="rId3"/>
    <p:sldId id="258" r:id="rId4"/>
    <p:sldId id="282" r:id="rId5"/>
    <p:sldId id="286" r:id="rId6"/>
    <p:sldId id="283" r:id="rId7"/>
    <p:sldId id="265" r:id="rId8"/>
    <p:sldId id="284" r:id="rId9"/>
    <p:sldId id="293" r:id="rId10"/>
    <p:sldId id="269" r:id="rId11"/>
    <p:sldId id="285" r:id="rId12"/>
    <p:sldId id="267" r:id="rId13"/>
    <p:sldId id="266" r:id="rId14"/>
    <p:sldId id="289" r:id="rId15"/>
    <p:sldId id="291" r:id="rId16"/>
    <p:sldId id="264" r:id="rId17"/>
    <p:sldId id="288" r:id="rId18"/>
    <p:sldId id="290" r:id="rId19"/>
    <p:sldId id="280" r:id="rId20"/>
    <p:sldId id="260" r:id="rId21"/>
    <p:sldId id="271" r:id="rId22"/>
    <p:sldId id="272" r:id="rId23"/>
    <p:sldId id="270" r:id="rId24"/>
    <p:sldId id="257" r:id="rId25"/>
    <p:sldId id="268" r:id="rId26"/>
    <p:sldId id="261" r:id="rId27"/>
    <p:sldId id="294" r:id="rId28"/>
    <p:sldId id="278" r:id="rId29"/>
    <p:sldId id="287" r:id="rId30"/>
    <p:sldId id="273" r:id="rId31"/>
    <p:sldId id="274" r:id="rId32"/>
    <p:sldId id="276" r:id="rId33"/>
    <p:sldId id="275" r:id="rId34"/>
    <p:sldId id="277" r:id="rId35"/>
    <p:sldId id="259" r:id="rId36"/>
    <p:sldId id="262" r:id="rId37"/>
    <p:sldId id="26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FEB0B2"/>
    <a:srgbClr val="FD4D51"/>
    <a:srgbClr val="F08897"/>
    <a:srgbClr val="FFCDCD"/>
    <a:srgbClr val="6D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4607" autoAdjust="0"/>
  </p:normalViewPr>
  <p:slideViewPr>
    <p:cSldViewPr>
      <p:cViewPr>
        <p:scale>
          <a:sx n="142" d="100"/>
          <a:sy n="142" d="100"/>
        </p:scale>
        <p:origin x="-72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1"/>
  <c:style val="18"/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</c:v>
                </c:pt>
              </c:strCache>
            </c:strRef>
          </c:tx>
          <c:explosion val="7"/>
          <c:dPt>
            <c:idx val="0"/>
            <c:bubble3D val="0"/>
            <c:explosion val="0"/>
          </c:dPt>
          <c:dPt>
            <c:idx val="1"/>
            <c:bubble3D val="0"/>
            <c:explosion val="0"/>
          </c:dPt>
          <c:dPt>
            <c:idx val="2"/>
            <c:bubble3D val="0"/>
            <c:explosion val="0"/>
          </c:dPt>
          <c:dPt>
            <c:idx val="3"/>
            <c:bubble3D val="0"/>
            <c:explosion val="0"/>
          </c:dPt>
          <c:cat>
            <c:strRef>
              <c:f>Лист1!$A$2:$A$5</c:f>
              <c:strCache>
                <c:ptCount val="4"/>
                <c:pt idx="0">
                  <c:v>Спеціаліст</c:v>
                </c:pt>
                <c:pt idx="1">
                  <c:v>Спеціаліст ІІ категорії</c:v>
                </c:pt>
                <c:pt idx="2">
                  <c:v>Спеціаліст І категорії</c:v>
                </c:pt>
                <c:pt idx="3">
                  <c:v>Спеціаліст вищої категорії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121571742004169"/>
          <c:y val="0.22653001968503941"/>
          <c:w val="0.33508938925325527"/>
          <c:h val="0.53922242703877765"/>
        </c:manualLayout>
      </c:layout>
      <c:overlay val="1"/>
      <c:txPr>
        <a:bodyPr/>
        <a:lstStyle/>
        <a:p>
          <a:pPr>
            <a:defRPr>
              <a:solidFill>
                <a:srgbClr val="FF0000"/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roundedCorners val="1"/>
  <c:style val="2"/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0-3 роки</c:v>
                </c:pt>
                <c:pt idx="1">
                  <c:v>3-10 років</c:v>
                </c:pt>
                <c:pt idx="2">
                  <c:v>10-20 років</c:v>
                </c:pt>
                <c:pt idx="3">
                  <c:v>20-30 років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391442020374968"/>
          <c:y val="0.26403001968503925"/>
          <c:w val="0.20508909318815291"/>
          <c:h val="0.34693996062992138"/>
        </c:manualLayout>
      </c:layout>
      <c:overlay val="1"/>
      <c:txPr>
        <a:bodyPr/>
        <a:lstStyle/>
        <a:p>
          <a:pPr>
            <a:defRPr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roundedCorners val="1"/>
  <c:style val="2"/>
  <c:chart>
    <c:autoTitleDeleted val="1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008039036408292E-2"/>
          <c:y val="5.8374384133533762E-2"/>
          <c:w val="0.63743573653156471"/>
          <c:h val="0.94162561586646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20-30 років</c:v>
                </c:pt>
                <c:pt idx="1">
                  <c:v>31-40 років</c:v>
                </c:pt>
                <c:pt idx="2">
                  <c:v>41-50 років</c:v>
                </c:pt>
                <c:pt idx="3">
                  <c:v>51-60 років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5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513187966505495"/>
          <c:y val="0.20676158797663421"/>
          <c:w val="0.24260539072257201"/>
          <c:h val="0.4027964500442518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>
          <a:solidFill>
            <a:srgbClr val="FF0000"/>
          </a:solidFill>
        </a:defRPr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dissolve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file:///C:\Users\Pastushok\Desktop\rainbow_-_rainbow_-_snowman_(zf.fm).mp3" TargetMode="Externa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1000108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Загальноосвітня школа І-ІІІ ступенів</a:t>
            </a:r>
            <a:r>
              <a:rPr lang="ru-RU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села Грубна</a:t>
            </a:r>
            <a:b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cap="all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Сокирянського</a:t>
            </a:r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району </a:t>
            </a:r>
            <a:endParaRPr lang="en-US" b="1" cap="all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Чернівецької області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1\Desktop\завантаженн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7" y="270526"/>
            <a:ext cx="500066" cy="697461"/>
          </a:xfrm>
          <a:prstGeom prst="rect">
            <a:avLst/>
          </a:prstGeom>
          <a:noFill/>
        </p:spPr>
      </p:pic>
      <p:pic>
        <p:nvPicPr>
          <p:cNvPr id="1032" name="Picture 8" descr="C:\Users\1\Desktop\7D11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57290" y="2428868"/>
            <a:ext cx="6777647" cy="50006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857488" y="2000240"/>
            <a:ext cx="3509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b="1" i="1" cap="all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 російською мовою навчання)</a:t>
            </a:r>
            <a:endParaRPr lang="ru-RU" sz="1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rainbow_-_rainbow_-_snowman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  <p:pic>
        <p:nvPicPr>
          <p:cNvPr id="2" name="rainbow_-_rainbow_-_snowman_(zf.f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071546"/>
            <a:ext cx="4643470" cy="21431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Обідня зала розрахована на 80 місць.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Кожен клас та учень має</a:t>
            </a:r>
            <a:r>
              <a:rPr lang="en-US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 постійне місце.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Обладнані місця для миття рук учнів.</a:t>
            </a:r>
            <a:r>
              <a:rPr lang="en-US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4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куточок їдальні та куточок кухаря.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 забезпечення організованого прийому їжі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складено графіки чергування вчителів у їдальні.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 привчає дітей до гігієнічних навичок, до культури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поводження за столом, до уміння користуватись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приборами, самообслуговування.</a:t>
            </a:r>
            <a:endParaRPr lang="ru-RU" sz="14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шлольные документы\Ирина Прокоповна\фото харчування\DSCN20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876"/>
            <a:ext cx="385765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6" name="Picture 2" descr="C:\Users\1\Desktop\презентація\харчоблок\47c71e0ecf30100c38402d05ca598a7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876"/>
            <a:ext cx="4000529" cy="292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шлольные документы\Ирина Прокоповна\фото харчування\DSCN206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857232"/>
            <a:ext cx="3018569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786050" y="285728"/>
            <a:ext cx="4123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ШКІЛЬНА ЇДІЛЬНЯ І ХАРЧОБЛОК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642910" y="214290"/>
            <a:ext cx="4572032" cy="3286148"/>
          </a:xfrm>
        </p:spPr>
        <p:txBody>
          <a:bodyPr>
            <a:normAutofit fontScale="25000" lnSpcReduction="20000"/>
          </a:bodyPr>
          <a:lstStyle/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їдальні для приготування їжі є: 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Гарячий цех, обладнання: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- 1 електрична плитка;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- 2 </a:t>
            </a:r>
            <a:r>
              <a:rPr lang="uk-UA" sz="5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електродухові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шафи;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Хлібний стіл, обладнаний дошкою для нарізки</a:t>
            </a: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хліба, ножами.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Овочевий стіл, обладнаний дошкою для нарізки </a:t>
            </a: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овочів, ножами.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Рибний стіл, обладнаний дошкою для нарізки </a:t>
            </a: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риби, ножами.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М’ясний стіл, обладнаний дошкою для нарізки </a:t>
            </a: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м’яса , ножами,  електром’ясорубкою.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Комора для зберігання овочів.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endParaRPr lang="uk-UA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миття посуду є в наявності 4 мийні </a:t>
            </a:r>
          </a:p>
          <a:p>
            <a:pPr marL="571500" indent="-9144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ванни, необхідні миючі засоби.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5600" dirty="0" smtClean="0">
                <a:solidFill>
                  <a:srgbClr val="FD4D5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5600" dirty="0" smtClean="0">
              <a:solidFill>
                <a:srgbClr val="FD4D5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429124" y="4071942"/>
            <a:ext cx="4429156" cy="242889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Харчоблок забезпечений достатньою кількістю</a:t>
            </a: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кухонного посуду, інвентарю, </a:t>
            </a: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санітарним і спеціальним одягом. </a:t>
            </a: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промарковане, використовується лише за</a:t>
            </a: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призначенням та змінюється при забрудненню.</a:t>
            </a: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шкільній їдальні зроблено капітальний ремонт: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замінено вікна на металопластикові;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на підлозі та стінах укладено облицювальну плитку</a:t>
            </a:r>
            <a:endParaRPr lang="ru-RU" sz="560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:\шлольные документы\Ирина Прокоповна\фото харчування\DSCN20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42852"/>
            <a:ext cx="2975275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шлольные документы\Ирина Прокоповна\фото харчування\DSCN20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71942"/>
            <a:ext cx="371477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3108" y="214290"/>
            <a:ext cx="5214974" cy="3571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ЕТНОГРАФІЧНИЙ МУЗЕЙ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 descr="https://content.e-schools.info/cache/68/71/687117badd290903e1a2314ef3d05b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3749227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4" name="Picture 8" descr="https://content.e-schools.info/cache/87/57/8757b5e034500720a4473dfd784422b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642918"/>
            <a:ext cx="264320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6" name="Picture 10" descr="https://content.e-schools.info/cache/59/bd/59bd7560dcfe920bddda2d00c75282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773483" cy="2755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6"/>
          <p:cNvSpPr>
            <a:spLocks noGrp="1"/>
          </p:cNvSpPr>
          <p:nvPr>
            <p:ph sz="half" idx="2"/>
          </p:nvPr>
        </p:nvSpPr>
        <p:spPr>
          <a:xfrm>
            <a:off x="571472" y="857232"/>
            <a:ext cx="5143536" cy="28575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Етнографічний 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при ЗОШ 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ст. с .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Грубна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засновано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року на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базі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народознавчої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кімнати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зусиллями педагогічного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закладу.</a:t>
            </a:r>
            <a:endParaRPr lang="ru-RU" sz="14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​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Сьогодні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музейні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фонди налічують  більш ніж 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одиниць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рофіль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музею –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етнографічний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Експозиція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відображає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особливості побуту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краю. 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 експонатів ч</a:t>
            </a:r>
            <a:r>
              <a:rPr lang="ru-RU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ільне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місце посідають предмети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селянського побуту, меблі, зразки одягу, посуд, знаряддя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праці, рушники, килими, картини, </a:t>
            </a:r>
            <a:r>
              <a:rPr lang="uk-UA" sz="1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</a:t>
            </a:r>
            <a:r>
              <a:rPr lang="ru-RU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 </a:t>
            </a:r>
            <a:endParaRPr lang="en-US" sz="14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Цінною є колекція давніх монет .</a:t>
            </a:r>
            <a:endParaRPr lang="uk-UA" sz="14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42844" y="214290"/>
            <a:ext cx="3429024" cy="6357982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центрі експозиції –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інтер'єр селянської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хати кінця 19 – початку 20 століття.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Грубнянці</a:t>
            </a: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 завжди з </a:t>
            </a:r>
            <a:r>
              <a:rPr lang="uk-UA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великоюлюбов'ю</a:t>
            </a: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ставилися до хати, адже вважали її не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лише дахом над головою, а й колискою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свого роду,  що зберігає старовинні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традиції.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Як і в давні часи, на чільному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місці в музейній кімнаті  розміщено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піч-годувальницю.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Вона – центр житла, його душа.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 тепло – там і  добро, і  достаток,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 злагода.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музеї представлена багата колекція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давніх гончарних виробів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 кераміки ( глечики, макітри, ринки) –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понад 30 екземплярів.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Цим виробам із глини сто і більше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років.Гордістю</a:t>
            </a: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музею є вишивки ,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рушники, зразки старовинного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кацапського</a:t>
            </a: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одягу.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фондах музею налічується понад 40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рушників, вишитих жінками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нашого села.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5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s://content.e-schools.info/cache/0e/6e/0e6e3cda4eebdde9ac18ecf1f771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256"/>
            <a:ext cx="3214710" cy="233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content.e-schools.info/cache/6f/30/6f301695aabf18d6e283243c70e9c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85728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s://content.e-schools.info/cache/5c/62/5c62b3b932076d71aebccc4f02e662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232413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85720" y="1071546"/>
            <a:ext cx="4429156" cy="1714512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При музеї діє рада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числа учнів і вчителів,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знавців історії з села.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Тут проходять уроки історії, народознавства,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образотворчого мистецтва, позакласні виховні заходи.</a:t>
            </a:r>
          </a:p>
          <a:p>
            <a:pPr algn="ctr"/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2" name="Picture 2" descr="C:\Users\1\Desktop\Новая папка (3)\IMG_0366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14290"/>
            <a:ext cx="407196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Новая папка (3)\IMG_03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86190"/>
            <a:ext cx="4286281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https://content.e-schools.info/cache/eb/3c/eb3ce68c56db1e4d9349a3093a19c5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786190"/>
            <a:ext cx="4119591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714620"/>
            <a:ext cx="3605208" cy="274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142852"/>
            <a:ext cx="8143932" cy="107157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здійснення професійної діяльності практичного психолога та соціального педагога </a:t>
            </a:r>
          </a:p>
          <a:p>
            <a:pPr algn="ctr">
              <a:lnSpc>
                <a:spcPct val="120000"/>
              </a:lnSpc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школі функціонують окремо спеціально обладнані кабінети: робочий кабінет, навчальний психологічний 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кабінет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(психологічного розвантаження)</a:t>
            </a:r>
          </a:p>
          <a:p>
            <a:pPr algn="ctr">
              <a:lnSpc>
                <a:spcPct val="120000"/>
              </a:lnSpc>
              <a:buNone/>
            </a:pPr>
            <a:endParaRPr lang="uk-UA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214422"/>
            <a:ext cx="318297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4286256"/>
            <a:ext cx="3144858" cy="239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IMG_1791"/>
          <p:cNvPicPr/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214282" y="1214422"/>
            <a:ext cx="300039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214818"/>
            <a:ext cx="3167063" cy="240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85786" y="357166"/>
            <a:ext cx="7858180" cy="185738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Педагогічний колектив і учні ЗОШ І-ІІІ ступенів с. Грубна </a:t>
            </a:r>
            <a:r>
              <a:rPr lang="uk-UA" sz="2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Сокирянського</a:t>
            </a: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району</a:t>
            </a:r>
          </a:p>
          <a:p>
            <a:pPr algn="ctr">
              <a:buNone/>
            </a:pP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продемонстрували практичне втілення у своїй повсякденній </a:t>
            </a:r>
          </a:p>
          <a:p>
            <a:pPr algn="ctr">
              <a:buNone/>
            </a:pP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роботі як на уроках, так і в позаурочний, і в позакласний</a:t>
            </a:r>
            <a:r>
              <a:rPr lang="ru-RU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час в рамках </a:t>
            </a: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проведення </a:t>
            </a:r>
          </a:p>
          <a:p>
            <a:pPr algn="ctr">
              <a:buNone/>
            </a:pP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Всеукраїнського науково-методичного семінару методистів обласних Інститутів </a:t>
            </a:r>
          </a:p>
          <a:p>
            <a:pPr algn="ctr">
              <a:buNone/>
            </a:pPr>
            <a:r>
              <a:rPr lang="uk-UA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післядипломної педагогічної освіти </a:t>
            </a:r>
          </a:p>
          <a:p>
            <a:pPr algn="ctr">
              <a:buNone/>
            </a:pPr>
            <a:r>
              <a:rPr lang="uk-UA" sz="2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«Формування загально предметних </a:t>
            </a:r>
            <a:r>
              <a:rPr lang="uk-UA" sz="26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учнів на уроках рідної мови</a:t>
            </a:r>
          </a:p>
          <a:p>
            <a:pPr algn="ctr">
              <a:buNone/>
            </a:pPr>
            <a:r>
              <a:rPr lang="uk-UA" sz="2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ЗНЗ із навчанням мовами національних меншин».</a:t>
            </a:r>
            <a:endParaRPr lang="ru-RU" sz="2600" b="1" i="1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714620"/>
            <a:ext cx="5717561" cy="379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214290"/>
            <a:ext cx="8786874" cy="164307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Представники Міністерства освіти і науки України,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ДНУ «Інститут модернізації змісту освіти»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охарактеризували основні засади реформування загальної середньої освіти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щодо вивчення державної й рідної мови в ЗНЗ із навчанням мовами національних меншин, 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зокрема російською, а також особливості навчально-методичного забезпечення. </a:t>
            </a:r>
          </a:p>
        </p:txBody>
      </p:sp>
      <p:pic>
        <p:nvPicPr>
          <p:cNvPr id="2051" name="Picture 3" descr="C:\Users\1\Desktop\Новая папка (3)\IMG_03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857628"/>
            <a:ext cx="4307087" cy="273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1\Desktop\Новая папка (3)\IMG_02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785926"/>
            <a:ext cx="407196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857224" y="214290"/>
            <a:ext cx="7858180" cy="1785950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Провідні науковці нашої держави 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представили новітні науково-теоретичні напрацювання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щодо втілення Концепції  Нової української школи,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зокрема, про сучасний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урок,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компетентнісно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зорієнтовані завдання та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загальнопредметних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ЗНЗ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із навчанням мовами національних меншин</a:t>
            </a:r>
            <a:endParaRPr lang="uk-UA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Новая папка (3)\IMG_039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7" y="2214554"/>
            <a:ext cx="414921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1\Desktop\Новая папка (3)\IMG_04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29066"/>
            <a:ext cx="4071966" cy="265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2357430"/>
            <a:ext cx="4572032" cy="3929090"/>
          </a:xfrm>
        </p:spPr>
        <p:txBody>
          <a:bodyPr>
            <a:normAutofit fontScale="90000"/>
          </a:bodyPr>
          <a:lstStyle/>
          <a:p>
            <a:pPr marL="0" algn="l">
              <a:spcBef>
                <a:spcPts val="0"/>
              </a:spcBef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Пастушок Ірину Вікторівну, директора;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Грамажору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Андрія Васильовича, вчителя математики;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Панєнкову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Валентину Миколаївну, вчителя початкових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класів;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Радишевську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Антоніну Лаврентіївну, вчителя російської 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мови та літератури;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Щербатюк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Аллу Андріївну, вчителя української мови та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літератури;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Кутєйнікову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Світлану Геннадіївну, вчителя німецької   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мови;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Дзюрик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Христину Олексіївну, вчителя інформатики.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 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Грамоти педагогам вручила Тарасова Ірина Прокопівна, заступник голови районної державної адміністрації.</a:t>
            </a:r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57158" y="214290"/>
            <a:ext cx="8358246" cy="2214578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високий фаховий рівень, використання в роботі новітніх технологій,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уміння формувати </a:t>
            </a:r>
            <a:r>
              <a:rPr lang="uk-UA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загальнопредметні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компетентності учнів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навчанням мовами національних меншин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активну участь у проведенні Всеукраїнського науково-методичного семінару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методистів обласних інститутів післядипломної педагогічної освіти,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грамотами Департаменту освіти і науки Чернівецької обласної державної адміністрації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нагороджено педагогічних працівників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400" b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загальноосвітньої школи І-ІІІ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ст. с. Грубна:</a:t>
            </a:r>
          </a:p>
        </p:txBody>
      </p:sp>
      <p:pic>
        <p:nvPicPr>
          <p:cNvPr id="37890" name="Picture 2" descr="https://content.e-schools.info/cache/27/15/2715cf443a6fde7a3e939f1cb37828db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786314" y="3071810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1142984"/>
            <a:ext cx="3929090" cy="442915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1771</a:t>
            </a:r>
            <a:r>
              <a:rPr lang="uk-UA" sz="16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1600" dirty="0" smtClean="0">
                <a:solidFill>
                  <a:srgbClr val="F0889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ерша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письмова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згадка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російського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старообрядного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села 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Грубна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1927р.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в селі Грубна розпочалось будівництво                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румунської школи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1929р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.— почалось навчання учнів на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румунській мові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1941р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.— школу закрили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1944р.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двері школи були відкриті знову.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Тепер це була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Грубнянська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семирічна         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школа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російською мовою навчання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1958р.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школа стала восьмирічною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1977р.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приміщення школи добудували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1991р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.— розпочато будівництво  нової школи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1993р.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наш навчальний заклад одержав статус  </a:t>
            </a:r>
            <a:b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загальноосвітньої школи  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ІІІ ступенів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1994р.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—завершено будівництво нової школи</a:t>
            </a:r>
            <a:r>
              <a:rPr lang="ru-RU" sz="1600" dirty="0" smtClean="0">
                <a:solidFill>
                  <a:srgbClr val="FFFF00"/>
                </a:solidFill>
                <a:latin typeface="Century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Century" pitchFamily="18" charset="0"/>
              </a:rPr>
            </a:br>
            <a:endParaRPr lang="ru-RU" sz="1600" dirty="0">
              <a:solidFill>
                <a:srgbClr val="FFFF00"/>
              </a:solidFill>
              <a:latin typeface="Century" pitchFamily="18" charset="0"/>
            </a:endParaRPr>
          </a:p>
        </p:txBody>
      </p:sp>
      <p:pic>
        <p:nvPicPr>
          <p:cNvPr id="36" name="Содержимое 35" descr="C:\Documents and Settings\Admin\Рабочий стол\УЧИТЕЛЬ РОКУ\матеріали\SAM_3461.JPG"/>
          <p:cNvPicPr>
            <a:picLocks noGrp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6956" r="4280" b="21858"/>
          <a:stretch/>
        </p:blipFill>
        <p:spPr bwMode="auto">
          <a:xfrm>
            <a:off x="4429124" y="1643050"/>
            <a:ext cx="4429156" cy="3214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500298" y="357166"/>
            <a:ext cx="423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ІСТОРІЯ НАВЧАЛЬНОГО ЗАКЛАДУ</a:t>
            </a:r>
            <a:endParaRPr lang="ru-RU" dirty="0"/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428604"/>
            <a:ext cx="3186106" cy="20399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Акцент на формуванні культури міжетнічних стосунків, яка проявляється у повазі інтересів, прав, самобутності великих і малих народів, готовності і вмінні йти на компроміси з різними етнічними, релігійними групами заради соціального миру у державі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143504" y="4000504"/>
            <a:ext cx="335761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Загальними напрямами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реалізації концепцій,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 потребують уваги школи, є: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 широкого обговорення щодо важливості національно-патріотичного виховання у суспільстві, використовуючи ЗМІ, круглі столи, виховні заходи із залученням громадськості, батьків, представників виконавчої влади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ІРА\ПРО НАШІ ЗАХОДИ\Всеукраїнський науково-методичний семінар\Всеукраїнський науково-методичний семінар методистів обласних Інститутів післядипломної педагогічної освіти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7" y="214290"/>
            <a:ext cx="4625819" cy="307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Новая папка (3)\IMG_030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464347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14348" y="357166"/>
            <a:ext cx="8001056" cy="13573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інтелектуальних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змаганнях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етапу Всеукраїнської учнівської олімпіади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російської мови та літератури учні нашої школи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uk-UA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Овчіннікова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Олександра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посіла ІІІ місце (вчитель </a:t>
            </a: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Кутєйнікова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С.Г.) та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Пономарьов Анатолій - І місце (вчитель </a:t>
            </a: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Радишевська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А.Л.)</a:t>
            </a:r>
          </a:p>
        </p:txBody>
      </p:sp>
      <p:pic>
        <p:nvPicPr>
          <p:cNvPr id="2049" name="Picture 1" descr="C:\Users\1\Desktop\презентація\ОЛІМП\0918504093c03f33a2933cccde526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071678"/>
            <a:ext cx="5886276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pic>
        <p:nvPicPr>
          <p:cNvPr id="8" name="Picture 1" descr="C:\Users\1\Desktop\презентація\ОЛІМП\82702cc8eb2e42172448b143e5669c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714620"/>
            <a:ext cx="5643602" cy="37671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357166"/>
            <a:ext cx="8286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Ірина 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Кривоносова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учениця 7 класу –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переможець ІІІ етапу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Міжнародного мовно-літературного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учнівської та студентської молоді імені Тараса Шевченка. 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Єдина в районі отримала диплом Департаменту освіти і науки 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Чернівецької обласної державної адміністрації! 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Слід зазначити, що і в минулому навчальному році 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ця чарівна дівчинка  на цьому ж конкурсі отримала найвищу нагороду</a:t>
            </a:r>
            <a:r>
              <a:rPr lang="ru-RU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Вчитель </a:t>
            </a:r>
            <a:r>
              <a:rPr lang="uk-UA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Щербатюк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714356"/>
            <a:ext cx="3786214" cy="464347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Чернівецькій обласній бібліотеці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дітей відбулося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нагородження переможців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Всеукраїнського конкурсу дитячого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малюнку «Рідна країна – безпечна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країна: Як треба поводитися на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дорогах!». У конкурсі прийняло участь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328 дітей  віком 7-12 років. Переможцем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обласного туру  стала наша учениця 7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uk-UA" sz="1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Щетінкіна</a:t>
            </a:r>
            <a:r>
              <a:rPr lang="uk-UA" sz="1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Вікторія</a:t>
            </a:r>
            <a:r>
              <a:rPr lang="uk-UA" sz="1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Грамоту та подарунки були вручені кандидатом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історичних наук, доктором політичних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наук, професором Київського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національного університету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ім. Т. Шевченка, лідером громадського руху </a:t>
            </a:r>
          </a:p>
          <a:p>
            <a:pPr algn="ctr">
              <a:buNone/>
            </a:pPr>
            <a:r>
              <a:rPr lang="uk-UA" sz="15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«Рідна країна», Миколою Томенко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ru-RU" sz="140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content.e-schools.info/cache/f0/40/f0400e560909df146aa87ca22517d2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785794"/>
            <a:ext cx="3750496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pic>
        <p:nvPicPr>
          <p:cNvPr id="5" name="Содержимое 4" descr="D:\Робочiй стiл\Іринка\Прокоповна\Фото\IMG_1077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357166"/>
            <a:ext cx="5429288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7158" y="4643446"/>
            <a:ext cx="85011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6DFFA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«Чого там мудрити з вихованням?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6DFFA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6DFFA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 дуже просто – наповнюйте душу дитини прекрасним –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6DFFA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6DFFA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вона буде вихованою…»</a:t>
            </a: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rgbClr val="6DFFA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785794"/>
            <a:ext cx="3786214" cy="21431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uk-UA" sz="5600" b="1" i="1" cap="all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Акцент на формуванні культури 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міжетнічних стосунків, яка проявляється у 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повазі  інтересів, прав, самобутності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великих і малих народів, готовності і вмінні 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йти на компроміси з різними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етнічними, релігійними групами заради </a:t>
            </a:r>
          </a:p>
          <a:p>
            <a:pPr algn="ctr">
              <a:buNone/>
            </a:pPr>
            <a:r>
              <a:rPr lang="uk-UA" sz="5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соціального миру у державі</a:t>
            </a:r>
            <a:endParaRPr lang="ru-RU" sz="5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643314"/>
            <a:ext cx="3786214" cy="2616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Documents and Settings\Admin\Рабочий стол\УЧИТЕЛЬ РОКУ\DSC_03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785794"/>
            <a:ext cx="378621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642910" y="285728"/>
            <a:ext cx="8072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 нашої школи – це постійний діалог</a:t>
            </a:r>
            <a:r>
              <a:rPr lang="ru-RU" sz="1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двох мов і культур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3643314"/>
            <a:ext cx="40719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Загальними напрямами</a:t>
            </a:r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реалізації  Концепцій,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 потребують уваги школи, є: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проведення широкого обговорення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щодо важливості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національно-патріотичного виховання у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суспільстві, використовуючи ЗМІ, круглі столи, виховні заходи із залученням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громадськості, батьків, представників виконавчої влади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785794"/>
            <a:ext cx="4429156" cy="178595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стала </a:t>
            </a:r>
          </a:p>
          <a:p>
            <a:pPr algn="ctr">
              <a:buNone/>
            </a:pP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освітньо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культурним центром.</a:t>
            </a:r>
            <a:b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 діємо не лише для того,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щоб надавати освітні послуги учням,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й розвиваємо громаду,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залучаємо батьків,  мешканців села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вирішення спільних проблем.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7"/>
          <a:stretch/>
        </p:blipFill>
        <p:spPr bwMode="auto">
          <a:xfrm>
            <a:off x="4929190" y="500042"/>
            <a:ext cx="3929090" cy="2857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9"/>
          <a:stretch/>
        </p:blipFill>
        <p:spPr bwMode="auto">
          <a:xfrm>
            <a:off x="500034" y="3643314"/>
            <a:ext cx="4143404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500298" y="214290"/>
            <a:ext cx="4429156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ВИШИВАНКИ</a:t>
            </a: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1\Desktop\Рисунок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71810"/>
            <a:ext cx="4214842" cy="3142038"/>
          </a:xfrm>
          <a:prstGeom prst="rect">
            <a:avLst/>
          </a:prstGeom>
          <a:noFill/>
        </p:spPr>
      </p:pic>
      <p:pic>
        <p:nvPicPr>
          <p:cNvPr id="1027" name="Picture 3" descr="C:\Users\1\Desktop\День вишиван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142984"/>
            <a:ext cx="4191030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500042"/>
            <a:ext cx="8143932" cy="114300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світі так багато дитячих сердець, які позбавлені батьківської любові та родинного тепла. </a:t>
            </a:r>
          </a:p>
          <a:p>
            <a:pPr algn="ctr"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Саме для таких діток  18 грудня в школі відбулося районне свято з нагоди Дня Святого Миколая. </a:t>
            </a:r>
          </a:p>
          <a:p>
            <a:pPr algn="ctr"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заході взяли участь 60 діток сімей, які опинилися  в складних життєвих обставинах</a:t>
            </a:r>
          </a:p>
          <a:p>
            <a:pPr algn="ctr">
              <a:buNone/>
            </a:pPr>
            <a:r>
              <a:rPr lang="uk-UA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усіх населених пунктів району.</a:t>
            </a:r>
          </a:p>
          <a:p>
            <a:pPr algn="ctr">
              <a:buNone/>
            </a:pPr>
            <a:endParaRPr lang="ru-RU" sz="5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content.e-schools.info/cache/25/f5/25f51e3b0b0e93e1318fa2e89bbe5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6549251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86314" y="428604"/>
            <a:ext cx="4143404" cy="150019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Кожному маленькому учаснику дійства </a:t>
            </a:r>
          </a:p>
          <a:p>
            <a:pPr algn="ctr"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керівники району вручили подарунки.</a:t>
            </a:r>
          </a:p>
          <a:p>
            <a:pPr algn="ctr"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Особливими були вітання </a:t>
            </a:r>
          </a:p>
          <a:p>
            <a:pPr algn="ctr"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маленького синочка Павлика, </a:t>
            </a:r>
          </a:p>
          <a:p>
            <a:pPr algn="ctr"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загиблого Героя АТО С. Загребельного.</a:t>
            </a:r>
          </a:p>
          <a:p>
            <a:pPr algn="ctr">
              <a:buNone/>
            </a:pP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4" descr="https://content.e-schools.info/grubnaschool/photos/img_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286398" cy="3093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0" name="Picture 6" descr="https://content.e-schools.info/grubnaschool/photos/1_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170169" cy="275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одержимое 6"/>
          <p:cNvSpPr>
            <a:spLocks noGrp="1"/>
          </p:cNvSpPr>
          <p:nvPr>
            <p:ph sz="half" idx="2"/>
          </p:nvPr>
        </p:nvSpPr>
        <p:spPr>
          <a:xfrm>
            <a:off x="285720" y="3357562"/>
            <a:ext cx="4286280" cy="31432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 подарунків не буває забагато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цьогорічна акція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«Стань Миколаєм для дитини!»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довела, що небайдужих людей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надзвичайно багато.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діток очікували гори солодощів,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продуктових наборів, іграшок, речей тощо.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добросердечні і щедрі </a:t>
            </a:r>
            <a:r>
              <a:rPr lang="uk-UA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грубнянці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запросили дітлахів до святкового фуршету.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Втомлені, але задоволені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подарунками та гарним настроєм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повернулися </a:t>
            </a:r>
            <a:r>
              <a:rPr lang="uk-UA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дітидо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своїх осель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вірою і надією на щедрий рік </a:t>
            </a:r>
          </a:p>
          <a:p>
            <a:pPr algn="ctr">
              <a:spcBef>
                <a:spcPts val="0"/>
              </a:spcBef>
              <a:buNone/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 вдячністю добрим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людям.</a:t>
            </a: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1428736"/>
            <a:ext cx="2714644" cy="435771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 2018/2019 н.р.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закладі</a:t>
            </a:r>
            <a:endParaRPr lang="ru-RU" sz="1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навчається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162 </a:t>
            </a:r>
            <a:r>
              <a:rPr lang="ru-RU" sz="1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21 педагог.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«Старший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- 5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- 8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«І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- 4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«ІІ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 3</a:t>
            </a:r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- 6</a:t>
            </a:r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2928926" y="1571612"/>
            <a:ext cx="5929354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214290"/>
            <a:ext cx="89227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колектив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працює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над проблемою: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9388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 особистості учня шляхом впровадження прогресивних інформаційних технологій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793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навчально-виховний процес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3357586" cy="35226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28596" y="142852"/>
            <a:ext cx="42862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Народний танець — творення народу, яке включає в собі його емоційні та художні образи. Народний танець може розповісти різноманітні історії того чи іншого народу, де він народився і процвітав на протязі багатьох років. Танець має в собі багаття, для морального виховання, він поєднує в собі емоційну сторону мистецтва та приносить радість як виконавцям, так глядачам, розкриває духовні сили, виховує естетичний, художній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смаки та любов до прекрасного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21 лютого у  районному фестивалі – конкурсі народного танцю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журі високо оцінило виступ наших учнів трьох вікових категоріях: молодша,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та старша.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результатами конкурсу призові місця здобули  молодша вікова категорія – І місце,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вікова категорія – ІІ місце,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 вікова категорія – І місце.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1\Desktop\презентація\танці\IMG_0328-2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643314"/>
            <a:ext cx="4143404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 descr="C:\Users\1\Desktop\презентація\танці\IMG_0251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28604"/>
            <a:ext cx="4233059" cy="282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8" name="Picture 4" descr="C:\Users\1\Desktop\презентація\танці\IMG_0228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143380"/>
            <a:ext cx="3729015" cy="248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3357586" cy="35226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57158" y="357166"/>
            <a:ext cx="400052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Неймовірними талантами дивували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вихованці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Грубнянської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високоповажне журі у столиці нашої держави.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 січня 2018 року відбувся Міжнародний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дитячий фестиваль-конкурс мистецтв «Соняшник», в місті Київ.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номінації хореографічне мистецтво з номером  «Котики» наші юні танцюристи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посіли І місце,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 </a:t>
            </a:r>
            <a:r>
              <a:rPr lang="uk-UA" sz="1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номером «Чотири стихії»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дівчатка здобули найвищу нагороду – Гран-Прі.</a:t>
            </a:r>
          </a:p>
        </p:txBody>
      </p:sp>
      <p:pic>
        <p:nvPicPr>
          <p:cNvPr id="30722" name="Picture 2" descr="C:\Users\1\Desktop\презентація\танці\IMG_023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4286278" cy="285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1\Desktop\презентація\танці\viber-image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3643314"/>
            <a:ext cx="4274187" cy="288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 descr="C:\Users\1\Desktop\презентація\танці\2-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85728"/>
            <a:ext cx="4214842" cy="293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3357586" cy="35226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33794" name="Picture 2" descr="https://content.e-schools.info/cache/e4/4e/e44eb1610e00c0f437b09b68dfb5ed9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357562"/>
            <a:ext cx="571504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57158" y="214290"/>
            <a:ext cx="85011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 січня 2018 року у </a:t>
            </a: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дитячо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юнацькій спортивній школі учні нашої школи взяли участь у відкритій першості з боротьби дзюдо серед юнаків та дівчат різної вагової категорії. Серед переможців - спортсменів також є і наші школярі.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1000109"/>
            <a:ext cx="22145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Пономарьов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Поляков І.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Рєзнік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Лакеєв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Стєнічева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Стєнічева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Кривоносова Л. В.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Барабанов Є.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Сімонов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1000108"/>
            <a:ext cx="3071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Ігнатьєв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Степанов Є.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Харчевніков</a:t>
            </a: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Є.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Тарасов В.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Коваль В.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Потапова В.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Веліженков</a:t>
            </a: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Д.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Слєпцов В.</a:t>
            </a:r>
            <a:endParaRPr lang="uk-UA" sz="14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000108"/>
            <a:ext cx="25003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Скороход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Олійник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Коваль Д.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Стєнічева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Веліженков</a:t>
            </a:r>
            <a:r>
              <a:rPr lang="ru-RU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1400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3357586" cy="35226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857232"/>
            <a:ext cx="37147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Участь наших учнів 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міжнародних змаганнях з боротьби дзюдо</a:t>
            </a:r>
          </a:p>
          <a:p>
            <a:pPr algn="ctr"/>
            <a:endParaRPr lang="uk-UA" sz="14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27 січня 2018 року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місті </a:t>
            </a:r>
            <a:r>
              <a:rPr lang="uk-UA" sz="1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Окниця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республіки Молдова відбулися міжнародні змагання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боротьби  дзюдо, 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яких прийняли участь 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6 учнів нашої школи: 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Ігнатьєв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Леонід – 7 клас, </a:t>
            </a:r>
          </a:p>
          <a:p>
            <a:pPr algn="ctr"/>
            <a:r>
              <a:rPr lang="uk-UA" sz="1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Веліженков</a:t>
            </a:r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Олександр – 4 клас,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Сімонов Антон – 4 клас,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Коваль Вікторія – 4 клас, 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Коваль Діана – 4клас, 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Олійник Вероніка – 3 клас.</a:t>
            </a:r>
          </a:p>
          <a:p>
            <a:pPr algn="ctr"/>
            <a:r>
              <a:rPr lang="uk-UA" sz="1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напружених  поєдинках перемогу здобули: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Коваль Діана –ІІ місце </a:t>
            </a: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(у ваговій категорії 35 кг)            </a:t>
            </a:r>
            <a:endParaRPr lang="uk-UA" sz="14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Олійник Вероніка -ІІ місце</a:t>
            </a: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(у ваговій категорії 30 кг).</a:t>
            </a:r>
            <a:endParaRPr lang="uk-UA" sz="1400" dirty="0" smtClean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content.e-schools.info/cache/56/f5/56f5bd889e9926dc9d181c3bbcd069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745" y="285728"/>
            <a:ext cx="452553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content.e-schools.info/grubnaschool/library/0-02-04-5350919484f71e11ce2d26a95ec9541af727b0f4a2f45f9addc18a5203799aa6_fu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429000"/>
            <a:ext cx="4540281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3357586" cy="352266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071546"/>
            <a:ext cx="4000528" cy="448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05 по 08 грудня 2017 року 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базі </a:t>
            </a:r>
            <a:r>
              <a:rPr lang="uk-UA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Шебутинецького</a:t>
            </a: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проходиа</a:t>
            </a: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районний конкурс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"Учитель року - 2018". 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Вітаємо </a:t>
            </a:r>
            <a:r>
              <a:rPr lang="uk-UA" sz="16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конкурсанів-переможців</a:t>
            </a: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номінаціях: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"Німецька мова" </a:t>
            </a:r>
          </a:p>
          <a:p>
            <a:pPr algn="ctr">
              <a:lnSpc>
                <a:spcPct val="150000"/>
              </a:lnSpc>
            </a:pP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Максімова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Наталя Степанівна" - І місце;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"Українська мова та література" 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Пономарьова </a:t>
            </a: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Альона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Василівна - І місце;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"Фізична культура" </a:t>
            </a:r>
          </a:p>
          <a:p>
            <a:pPr algn="ctr">
              <a:lnSpc>
                <a:spcPct val="150000"/>
              </a:lnSpc>
            </a:pPr>
            <a:r>
              <a:rPr lang="uk-UA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Гангала</a:t>
            </a:r>
            <a:r>
              <a:rPr lang="uk-UA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Михайло Олексійович - ІІІ місце</a:t>
            </a:r>
            <a:endParaRPr lang="uk-UA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content.e-schools.info/cache/27/a9/27a9eeb91ba91cf42d933958144920d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3286148" cy="4966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214290"/>
            <a:ext cx="4429156" cy="30003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нашої школи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достойно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представили район в </a:t>
            </a:r>
            <a:r>
              <a:rPr lang="ru-RU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обласному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турі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конкурсу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«Учитель року – 2018»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номінації  «Українська мова та література»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свою майстерність продемонструвала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Пономарьова А.В.,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яка стала лауреатом конкурсу.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 номінації «Німецька мова» </a:t>
            </a:r>
          </a:p>
          <a:p>
            <a:pPr algn="ctr">
              <a:buNone/>
            </a:pPr>
            <a:r>
              <a:rPr lang="uk-UA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Максімова</a:t>
            </a:r>
            <a:r>
              <a:rPr lang="uk-UA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Н.С. </a:t>
            </a:r>
          </a:p>
          <a:p>
            <a:pPr algn="ctr">
              <a:buNone/>
            </a:pPr>
            <a:r>
              <a:rPr lang="uk-UA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виборола ІІ почесне місце.</a:t>
            </a: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content.e-schools.info/cache/af/93/af932713e87111cf1fbcdfe7dc297e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85728"/>
            <a:ext cx="390527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s://content.e-schools.info/cache/e9/f8/e9f88cb6fc72ba68ce247abc57c580b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000540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https://content.e-schools.info/cache/72/76/7276a78bb565b025921c56364c179ade.jpg"/>
          <p:cNvPicPr>
            <a:picLocks noChangeAspect="1" noChangeArrowheads="1"/>
          </p:cNvPicPr>
          <p:nvPr/>
        </p:nvPicPr>
        <p:blipFill>
          <a:blip r:embed="rId6" cstate="print"/>
          <a:srcRect l="5000"/>
          <a:stretch>
            <a:fillRect/>
          </a:stretch>
        </p:blipFill>
        <p:spPr bwMode="auto">
          <a:xfrm>
            <a:off x="5000628" y="3714752"/>
            <a:ext cx="3929090" cy="287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214290"/>
            <a:ext cx="8401080" cy="133984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Будуть змінюватися часи, </a:t>
            </a:r>
          </a:p>
          <a:p>
            <a:pPr algn="ctr">
              <a:buNone/>
            </a:pP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вирішуватиме нові завдання, </a:t>
            </a:r>
            <a:b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проте актуальним є і буде виховання громадянина України, </a:t>
            </a:r>
            <a:b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який знає і пам'ятає свій рід, </a:t>
            </a:r>
          </a:p>
          <a:p>
            <a:pPr algn="ctr">
              <a:buNone/>
            </a:pP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цінує минуле і буде гідно</a:t>
            </a:r>
            <a:r>
              <a:rPr lang="ru-RU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творити майбутнє</a:t>
            </a:r>
            <a:endParaRPr lang="ru-RU" sz="1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Picture 4" descr="C:\Documents and Settings\Admin\Рабочий стол\Фото район\DSC_0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429000"/>
            <a:ext cx="4214842" cy="310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Documents and Settings\Admin\Рабочий стол\Новая папка\watermarked-без-имени-11-из-1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"/>
          <a:stretch/>
        </p:blipFill>
        <p:spPr bwMode="auto">
          <a:xfrm>
            <a:off x="357158" y="1785926"/>
            <a:ext cx="435771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214290"/>
            <a:ext cx="692948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71472" y="4714884"/>
            <a:ext cx="8043890" cy="17859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восточной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части </a:t>
            </a:r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буковинского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Село Грубна в </a:t>
            </a:r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белопенн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ых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садах утопает.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Работящий и щедрый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грубнянский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народ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Земной поклон вам искренне шлёт.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sz="half" idx="2"/>
          </p:nvPr>
        </p:nvSpPr>
        <p:spPr>
          <a:xfrm>
            <a:off x="857224" y="428604"/>
            <a:ext cx="7643835" cy="64294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ЯКІСНИЙ СКЛАД </a:t>
            </a:r>
          </a:p>
          <a:p>
            <a:pPr algn="ctr">
              <a:buNone/>
            </a:pP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ПЕДАГОГІЧНИХ ПРАЦІВНИКІВ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41261268"/>
              </p:ext>
            </p:extLst>
          </p:nvPr>
        </p:nvGraphicFramePr>
        <p:xfrm>
          <a:off x="1214414" y="2714620"/>
          <a:ext cx="7143800" cy="384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71472" y="1428736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«Спеціаліст» - 6 (29%) учителів;</a:t>
            </a:r>
          </a:p>
          <a:p>
            <a:pPr lvl="0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«ІІ категорія» - 3 (14%) учителів ;</a:t>
            </a:r>
          </a:p>
          <a:p>
            <a:pPr lvl="0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«І категорія» - 4  (19%) учителів;</a:t>
            </a:r>
          </a:p>
          <a:p>
            <a:pPr lvl="0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«Спеціаліст вищої категорії»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(38%) учителів </a:t>
            </a:r>
          </a:p>
        </p:txBody>
      </p:sp>
    </p:spTree>
  </p:cSld>
  <p:clrMapOvr>
    <a:masterClrMapping/>
  </p:clrMapOvr>
  <p:transition spd="med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sz="half" idx="2"/>
          </p:nvPr>
        </p:nvSpPr>
        <p:spPr>
          <a:xfrm>
            <a:off x="857224" y="500042"/>
            <a:ext cx="7643835" cy="571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ПЕДАГОГІЧНИЙ СТАЖ УЧИТЕЛІВ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1"/>
          <p:cNvSpPr>
            <a:spLocks noGrp="1"/>
          </p:cNvSpPr>
          <p:nvPr>
            <p:ph idx="1"/>
          </p:nvPr>
        </p:nvSpPr>
        <p:spPr>
          <a:xfrm>
            <a:off x="571472" y="1428736"/>
            <a:ext cx="4286280" cy="1428760"/>
          </a:xfrm>
        </p:spPr>
        <p:txBody>
          <a:bodyPr>
            <a:noAutofit/>
          </a:bodyPr>
          <a:lstStyle/>
          <a:p>
            <a:endParaRPr lang="uk-UA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0-3  роки – 5 (24%) учителів</a:t>
            </a: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3-10 років - 3 (14%) учителів;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10-20 років – 7 (33%) учителів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20 -30 років – 6 (29%) учителів</a:t>
            </a: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30-40 років – 0 (0%) учителів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428728" y="3286124"/>
          <a:ext cx="6357982" cy="3278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357166"/>
            <a:ext cx="7929618" cy="3571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ВІКОВИЙ СКЛАД УЧИТЕЛІВ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500034" y="1571612"/>
            <a:ext cx="3857652" cy="1285884"/>
          </a:xfrm>
        </p:spPr>
        <p:txBody>
          <a:bodyPr>
            <a:noAutofit/>
          </a:bodyPr>
          <a:lstStyle/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20-30 років – 8 (38%) учителів;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31-40 років – 5 (24%) учителів;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41-50 років – 7 (33%) учителів;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51-60 років – 1 (5%) учителів;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понад 60 років  - 0 (0%) учителів </a:t>
            </a:r>
            <a:endParaRPr lang="ru-RU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28728" y="2571744"/>
          <a:ext cx="721523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00099" y="214290"/>
            <a:ext cx="7500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2017/2018 н.р. 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ініціативою батьків та вчителів</a:t>
            </a:r>
          </a:p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введено </a:t>
            </a:r>
            <a:r>
              <a:rPr lang="uk-UA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дрес-код</a:t>
            </a:r>
            <a:r>
              <a:rPr lang="uk-UA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для педагогів та учнів.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ІРА\ПРО НАШІ ЗАХОДИ\1 вересня\1 вересня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878538"/>
            <a:ext cx="4143404" cy="290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ІРА\ПРО НАШІ ЗАХОДИ\1 вересня\1 вересня 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3929066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85786" y="142852"/>
            <a:ext cx="75009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79388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Кожний клас має свій власний стиль та колір елементів одягу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ІРА\ПРО НАШІ ЗАХОДИ\1 вересня\1 вересня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4143404" cy="283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ІРА\ПРО НАШІ ЗАХОДИ\1 вересня\1 вересня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642918"/>
            <a:ext cx="4071968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 descr="https://content.e-schools.info/cache/06/8b/068b4b86cf01bc9560925a36f79114a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14752"/>
            <a:ext cx="4181735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57628"/>
            <a:ext cx="4257676" cy="2428892"/>
          </a:xfrm>
        </p:spPr>
        <p:txBody>
          <a:bodyPr>
            <a:normAutofit/>
          </a:bodyPr>
          <a:lstStyle/>
          <a:p>
            <a:r>
              <a:rPr lang="uk-UA" sz="1400" cap="all" dirty="0" smtClean="0"/>
              <a:t/>
            </a:r>
            <a:br>
              <a:rPr lang="uk-UA" sz="1400" cap="all" dirty="0" smtClean="0"/>
            </a:br>
            <a:r>
              <a:rPr lang="uk-UA" sz="1400" cap="all" dirty="0" smtClean="0">
                <a:solidFill>
                  <a:srgbClr val="FFCDCD"/>
                </a:solidFill>
              </a:rPr>
              <a:t/>
            </a:r>
            <a:br>
              <a:rPr lang="uk-UA" sz="1400" cap="all" dirty="0" smtClean="0">
                <a:solidFill>
                  <a:srgbClr val="FFCDCD"/>
                </a:solidFill>
              </a:rPr>
            </a:br>
            <a:endParaRPr lang="ru-RU" sz="1400" dirty="0">
              <a:solidFill>
                <a:srgbClr val="FFCDCD"/>
              </a:solidFill>
            </a:endParaRPr>
          </a:p>
        </p:txBody>
      </p:sp>
      <p:pic>
        <p:nvPicPr>
          <p:cNvPr id="1043" name="Picture 19" descr="https://content.e-schools.info/cache/2d/b7/2db71afa28d1b65147b39ad9b4e74f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500042"/>
            <a:ext cx="407196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 descr="https://content.e-schools.info/cache/83/8e/838eada7593864261f9c4af23137b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966141" cy="284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7" name="Picture 23" descr="https://content.e-schools.info/cache/63/56/6356db219cd907d0eefaddb0ca779b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786190"/>
            <a:ext cx="4071966" cy="2855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1362</Words>
  <Application>Microsoft Office PowerPoint</Application>
  <PresentationFormat>Экран (4:3)</PresentationFormat>
  <Paragraphs>337</Paragraphs>
  <Slides>37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1771р.— перша письмова згадка про існування                          російського старообрядного                  села Грубна 1927р.— в селі Грубна розпочалось будівництво                                   румунської школи 1929р.— почалось навчання учнів на                   румунській мові 1941р.— школу закрили 1944р.— двері школи були відкриті знову.                  Тепер це була Грубнянська семирічна                            школа  з російською мовою навчання 1958р.— школа стала восьмирічною 1977р.— приміщення школи добудували 1991р.— розпочато будівництво  нової школи 1993р.— наш навчальний заклад одержав статус                   загальноосвітньої школи   I-ІІІ ступенів 1994р.—завершено будівництво нової школи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- Пастушок Ірину Вікторівну, директора; - Грамажору Андрія Васильовича, вчителя математики; - Панєнкову Валентину Миколаївну, вчителя початкових     класів; - Радишевську Антоніну Лаврентіївну, вчителя російської      мови та літератури; - Щербатюк Аллу Андріївну, вчителя української мови та     літератури; - Кутєйнікову Світлану Геннадіївну, вчителя німецької        мови; - Дзюрик Христину Олексіївну, вчителя інформатики.                                                                                                                                                                                        Грамоти педагогам вручила Тарасова Ірина Прокопівна, заступник голови районної державної адміністрації.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osvitasok</cp:lastModifiedBy>
  <cp:revision>172</cp:revision>
  <dcterms:created xsi:type="dcterms:W3CDTF">2018-02-16T10:56:53Z</dcterms:created>
  <dcterms:modified xsi:type="dcterms:W3CDTF">2019-02-01T10:28:13Z</dcterms:modified>
</cp:coreProperties>
</file>