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512" r:id="rId2"/>
    <p:sldId id="503" r:id="rId3"/>
    <p:sldId id="519" r:id="rId4"/>
    <p:sldId id="515" r:id="rId5"/>
    <p:sldId id="501" r:id="rId6"/>
    <p:sldId id="504" r:id="rId7"/>
    <p:sldId id="339" r:id="rId8"/>
    <p:sldId id="506" r:id="rId9"/>
    <p:sldId id="507" r:id="rId10"/>
    <p:sldId id="508" r:id="rId11"/>
    <p:sldId id="509" r:id="rId12"/>
    <p:sldId id="510" r:id="rId13"/>
    <p:sldId id="511" r:id="rId14"/>
    <p:sldId id="496" r:id="rId15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EAB0"/>
    <a:srgbClr val="A6D86E"/>
    <a:srgbClr val="000000"/>
    <a:srgbClr val="008000"/>
    <a:srgbClr val="411D07"/>
    <a:srgbClr val="A0B0FE"/>
    <a:srgbClr val="D1D9FF"/>
    <a:srgbClr val="006600"/>
    <a:srgbClr val="AFDC7E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3898" autoAdjust="0"/>
    <p:restoredTop sz="95571" autoAdjust="0"/>
  </p:normalViewPr>
  <p:slideViewPr>
    <p:cSldViewPr>
      <p:cViewPr varScale="1">
        <p:scale>
          <a:sx n="95" d="100"/>
          <a:sy n="95" d="100"/>
        </p:scale>
        <p:origin x="-90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-24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6174551-2361-4ADF-BAA3-FDF7AD549A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7767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  <a:extLst/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  <a:extLst/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</p:spTree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ransition spd="slow">
    <p:random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 flipV="1">
            <a:off x="1835696" y="5543669"/>
            <a:ext cx="173914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uk-UA" altLang="uk-U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uk-UA" alt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Без имени-1копирова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492" y="1288226"/>
            <a:ext cx="2938200" cy="262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 rot="21275029">
            <a:off x="1673469" y="2063136"/>
            <a:ext cx="31639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err="1" smtClean="0">
                <a:solidFill>
                  <a:srgbClr val="000000"/>
                </a:solidFill>
              </a:rPr>
              <a:t>Гринівська</a:t>
            </a:r>
            <a:r>
              <a:rPr lang="uk-UA" sz="2000" b="1" dirty="0" smtClean="0">
                <a:solidFill>
                  <a:srgbClr val="000000"/>
                </a:solidFill>
              </a:rPr>
              <a:t> </a:t>
            </a:r>
          </a:p>
          <a:p>
            <a:r>
              <a:rPr lang="uk-UA" sz="2000" b="1" dirty="0" smtClean="0">
                <a:solidFill>
                  <a:srgbClr val="000000"/>
                </a:solidFill>
              </a:rPr>
              <a:t>гімназія</a:t>
            </a:r>
          </a:p>
          <a:p>
            <a:r>
              <a:rPr lang="uk-UA" dirty="0">
                <a:solidFill>
                  <a:srgbClr val="000000"/>
                </a:solidFill>
              </a:rPr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683569" y="2492896"/>
            <a:ext cx="40232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323529" y="2492896"/>
            <a:ext cx="13681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 </a:t>
            </a:r>
          </a:p>
        </p:txBody>
      </p:sp>
      <p:sp>
        <p:nvSpPr>
          <p:cNvPr id="6" name="Rectangle 5"/>
          <p:cNvSpPr/>
          <p:nvPr/>
        </p:nvSpPr>
        <p:spPr>
          <a:xfrm flipV="1">
            <a:off x="719572" y="1964037"/>
            <a:ext cx="19442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 </a:t>
            </a:r>
          </a:p>
        </p:txBody>
      </p:sp>
      <p:sp>
        <p:nvSpPr>
          <p:cNvPr id="7" name="Rectangle 6"/>
          <p:cNvSpPr/>
          <p:nvPr/>
        </p:nvSpPr>
        <p:spPr>
          <a:xfrm rot="10800000" flipV="1">
            <a:off x="2016370" y="2215252"/>
            <a:ext cx="20515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 </a:t>
            </a:r>
          </a:p>
        </p:txBody>
      </p:sp>
      <p:sp>
        <p:nvSpPr>
          <p:cNvPr id="8" name="Rectangle 7"/>
          <p:cNvSpPr/>
          <p:nvPr/>
        </p:nvSpPr>
        <p:spPr>
          <a:xfrm flipH="1">
            <a:off x="1475656" y="3198168"/>
            <a:ext cx="2961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 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4305323"/>
            <a:ext cx="9324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 розвитку гімназії</a:t>
            </a: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Content Placeholder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3" y="5289901"/>
            <a:ext cx="1701176" cy="1417646"/>
          </a:xfrm>
          <a:prstGeom prst="rect">
            <a:avLst/>
          </a:prstGeom>
        </p:spPr>
      </p:pic>
      <p:sp>
        <p:nvSpPr>
          <p:cNvPr id="9" name="Down Arrow 8"/>
          <p:cNvSpPr/>
          <p:nvPr/>
        </p:nvSpPr>
        <p:spPr bwMode="auto">
          <a:xfrm>
            <a:off x="6943241" y="1268760"/>
            <a:ext cx="77031" cy="45719"/>
          </a:xfrm>
          <a:prstGeom prst="downArrow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ight Arrow 11"/>
          <p:cNvSpPr/>
          <p:nvPr/>
        </p:nvSpPr>
        <p:spPr bwMode="auto">
          <a:xfrm>
            <a:off x="7020272" y="6278761"/>
            <a:ext cx="978408" cy="484632"/>
          </a:xfrm>
          <a:prstGeom prst="rightArrow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ight Arrow 12"/>
          <p:cNvSpPr/>
          <p:nvPr/>
        </p:nvSpPr>
        <p:spPr bwMode="auto">
          <a:xfrm>
            <a:off x="5394932" y="620688"/>
            <a:ext cx="45719" cy="45719"/>
          </a:xfrm>
          <a:prstGeom prst="rightArrow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Down Arrow 13"/>
          <p:cNvSpPr/>
          <p:nvPr/>
        </p:nvSpPr>
        <p:spPr bwMode="auto">
          <a:xfrm>
            <a:off x="6741763" y="5998724"/>
            <a:ext cx="48978" cy="45719"/>
          </a:xfrm>
          <a:prstGeom prst="downArrow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5" name="Picture 2" descr="D:\Фото\школ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264" y="419871"/>
            <a:ext cx="4117776" cy="30883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CEEAB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9186469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1600" y="116632"/>
            <a:ext cx="65527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Освітній вектор </a:t>
            </a:r>
            <a:endParaRPr lang="uk-UA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412776"/>
            <a:ext cx="871296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Виконання </a:t>
            </a:r>
            <a:r>
              <a:rPr lang="uk-UA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державного стандарту та забезпечення формування основних освітніх </a:t>
            </a:r>
            <a:r>
              <a:rPr lang="uk-UA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компетенцій</a:t>
            </a:r>
            <a:r>
              <a:rPr lang="uk-UA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Впровадження </a:t>
            </a:r>
            <a:r>
              <a:rPr lang="uk-UA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нових  </a:t>
            </a: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технологій.</a:t>
            </a:r>
          </a:p>
          <a:p>
            <a:pPr marL="342900" indent="-342900" algn="l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Діагностика </a:t>
            </a:r>
            <a:r>
              <a:rPr lang="uk-UA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навчальній та виховній </a:t>
            </a: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діяльності.</a:t>
            </a:r>
          </a:p>
          <a:p>
            <a:pPr marL="342900" indent="-342900" algn="l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Розробка </a:t>
            </a:r>
            <a:r>
              <a:rPr lang="uk-UA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програми  мотивацій пізнавальних здібностей </a:t>
            </a: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учнів.</a:t>
            </a:r>
          </a:p>
          <a:p>
            <a:pPr marL="342900" indent="-342900" algn="l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Розширювати </a:t>
            </a:r>
            <a:r>
              <a:rPr lang="uk-UA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мережу позашкільних </a:t>
            </a: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гуртків.</a:t>
            </a:r>
          </a:p>
          <a:p>
            <a:pPr marL="342900" indent="-342900" algn="l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Організація </a:t>
            </a:r>
            <a:r>
              <a:rPr lang="uk-UA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профільної підготовки учнів з урахуванням побажань батьків, </a:t>
            </a: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учнів.</a:t>
            </a:r>
            <a:endParaRPr lang="uk-UA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608"/>
              </a:spcBef>
              <a:spcAft>
                <a:spcPts val="0"/>
              </a:spcAft>
            </a:pPr>
            <a:r>
              <a:rPr lang="uk-UA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Підвищення педагогічної майстерності вчителів:</a:t>
            </a:r>
          </a:p>
          <a:p>
            <a:pPr marL="342900" indent="-342900" algn="l">
              <a:spcBef>
                <a:spcPts val="608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uk-UA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залучення </a:t>
            </a:r>
            <a:r>
              <a:rPr lang="uk-UA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вчителів до науково-пошукової роботи; </a:t>
            </a:r>
            <a:endParaRPr lang="uk-UA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spcBef>
                <a:spcPts val="608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моніторингові</a:t>
            </a:r>
            <a:r>
              <a:rPr lang="uk-UA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 дослідження навчально – виховного </a:t>
            </a: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процесу;</a:t>
            </a:r>
          </a:p>
          <a:p>
            <a:pPr marL="342900" indent="-342900" algn="l">
              <a:spcBef>
                <a:spcPts val="608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uk-UA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абезпечення </a:t>
            </a:r>
            <a:r>
              <a:rPr lang="uk-UA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взаємозв’язку дошкільної, шкільної та позашкільної освіти шляхом синхронізації зусиль відповідних підрозділів закладу</a:t>
            </a: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49601"/>
            <a:ext cx="1224136" cy="901235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336430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461080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3192">
              <a:spcBef>
                <a:spcPts val="0"/>
              </a:spcBef>
              <a:spcAft>
                <a:spcPts val="0"/>
              </a:spcAft>
            </a:pPr>
            <a:r>
              <a:rPr lang="uk-UA" sz="3200" b="1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    </a:t>
            </a:r>
            <a:r>
              <a:rPr lang="uk-UA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Матеріально-технічний </a:t>
            </a:r>
            <a:r>
              <a:rPr lang="uk-UA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вектор</a:t>
            </a:r>
            <a:endParaRPr lang="uk-UA" sz="4000" b="1" i="0" u="none" strike="noStrike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496" y="1220175"/>
            <a:ext cx="93245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lnSpc>
                <a:spcPct val="150000"/>
              </a:lnSpc>
              <a:buFont typeface="Wingdings" pitchFamily="2" charset="2"/>
              <a:buChar char="v"/>
            </a:pPr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</a:t>
            </a: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орічний </a:t>
            </a:r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ремонт </a:t>
            </a: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школи.</a:t>
            </a: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v"/>
            </a:pPr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одальше </a:t>
            </a:r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облаштування класних кімнат – озеленення, оформлення куточків, </a:t>
            </a: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стендів.</a:t>
            </a: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v"/>
            </a:pPr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изайн гімназії, </a:t>
            </a:r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оформлення </a:t>
            </a: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композицій, озеленення класних кімнат  </a:t>
            </a:r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коридорів.</a:t>
            </a:r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uk-UA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v"/>
            </a:pP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Поповнення </a:t>
            </a:r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спортивного інвентарю, створення спортивного </a:t>
            </a: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майданчика.</a:t>
            </a:r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uk-UA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v"/>
            </a:pPr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стетичне </a:t>
            </a:r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оформлення актового </a:t>
            </a: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залу.</a:t>
            </a: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v"/>
            </a:pPr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оповнення </a:t>
            </a:r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комп`ютерного класу  комп’ютерною </a:t>
            </a: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технікою.</a:t>
            </a: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v"/>
            </a:pPr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порядкування </a:t>
            </a:r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прилеглої </a:t>
            </a: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території гімназії.</a:t>
            </a:r>
            <a:endParaRPr lang="uk-UA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95440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552" y="1603664"/>
            <a:ext cx="885698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Wingdings" pitchFamily="2" charset="2"/>
              <a:buChar char="v"/>
            </a:pP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Продовження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над сайтом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гімназії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в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мережі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Wingdings" pitchFamily="2" charset="2"/>
              <a:buChar char="v"/>
            </a:pP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Рекламна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кампанія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районній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пресі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сайті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подій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гімназії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Wingdings" pitchFamily="2" charset="2"/>
              <a:buChar char="v"/>
            </a:pP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Створити газету, щорічно 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випускати буклети, що презентують роботу </a:t>
            </a: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закладу.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 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виставки, публічної презентації досягнень </a:t>
            </a: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гімназії.</a:t>
            </a:r>
            <a:endParaRPr lang="uk-UA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Wingdings" pitchFamily="2" charset="2"/>
              <a:buChar char="v"/>
            </a:pP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Висвітлення 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яскравих, святкових, незвичайних подій: походи, виставки й презентації цікавих </a:t>
            </a: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проектів.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 журналів успішності навчання </a:t>
            </a: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учнів.</a:t>
            </a:r>
            <a:endParaRPr lang="uk-UA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Wingdings" pitchFamily="2" charset="2"/>
              <a:buChar char="v"/>
            </a:pP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Співпраця 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спілкування з батьками за допомогою соціальних </a:t>
            </a: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мереж.</a:t>
            </a:r>
            <a:endParaRPr lang="uk-UA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Wingdings" pitchFamily="2" charset="2"/>
              <a:buChar char="v"/>
            </a:pP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Щорічне 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звітування керівництва закладу щодо </a:t>
            </a: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виконаної 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413" y="184659"/>
            <a:ext cx="13620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87999" y="225886"/>
            <a:ext cx="70144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b="1" dirty="0" err="1">
                <a:solidFill>
                  <a:srgbClr val="002060"/>
                </a:solidFill>
                <a:latin typeface="Trebuchet MS" panose="020B0603020202020204" pitchFamily="34" charset="0"/>
              </a:rPr>
              <a:t>Відкритий</a:t>
            </a:r>
            <a:r>
              <a:rPr lang="ru-RU" sz="4000" b="1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rebuchet MS" panose="020B0603020202020204" pitchFamily="34" charset="0"/>
              </a:rPr>
              <a:t>інформаційний</a:t>
            </a:r>
            <a:r>
              <a:rPr lang="ru-RU" sz="4000" b="1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  <a:latin typeface="Trebuchet MS" panose="020B0603020202020204" pitchFamily="34" charset="0"/>
              </a:rPr>
              <a:t>простір</a:t>
            </a:r>
            <a:r>
              <a:rPr lang="ru-RU" sz="40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 закладу </a:t>
            </a:r>
            <a:r>
              <a:rPr lang="ru-RU" sz="4000" b="1" dirty="0" err="1" smtClean="0">
                <a:solidFill>
                  <a:srgbClr val="002060"/>
                </a:solidFill>
                <a:latin typeface="Trebuchet MS" panose="020B0603020202020204" pitchFamily="34" charset="0"/>
              </a:rPr>
              <a:t>освіти</a:t>
            </a:r>
            <a:endParaRPr lang="uk-UA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74595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88640"/>
            <a:ext cx="69127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</a:rPr>
              <a:t>       </a:t>
            </a:r>
            <a:r>
              <a:rPr lang="uk-UA" sz="40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Культурно-просвітницький простір </a:t>
            </a:r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</a:rPr>
              <a:t/>
            </a:r>
            <a:br>
              <a:rPr lang="uk-UA" sz="3200" b="1" dirty="0" smtClean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</a:rPr>
            </a:br>
            <a:endParaRPr lang="uk-UA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862" y="1844824"/>
            <a:ext cx="878497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Укріплення </a:t>
            </a:r>
            <a:r>
              <a:rPr lang="uk-UA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звичаїв, традицій навчального </a:t>
            </a: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закладу.</a:t>
            </a:r>
            <a:endParaRPr lang="uk-UA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l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Організація </a:t>
            </a:r>
            <a:r>
              <a:rPr lang="uk-UA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гімназії </a:t>
            </a:r>
            <a:r>
              <a:rPr lang="uk-UA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кімнати </a:t>
            </a: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відпочинку.</a:t>
            </a:r>
            <a:endParaRPr lang="uk-UA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l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Спільні </a:t>
            </a:r>
            <a:r>
              <a:rPr lang="uk-UA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поїздки, заходи на природі, екскурсії, святкування визначних </a:t>
            </a: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подій.</a:t>
            </a:r>
            <a:endParaRPr lang="uk-UA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l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Залучення </a:t>
            </a:r>
            <a:r>
              <a:rPr lang="uk-UA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учнів до спортивних заходів, формування </a:t>
            </a: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команди </a:t>
            </a:r>
            <a:r>
              <a:rPr lang="uk-UA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 учнів різних класів, різновікові спортивні команди, які відстоюють честь </a:t>
            </a: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гімназії </a:t>
            </a:r>
            <a:r>
              <a:rPr lang="uk-UA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змаганнях.</a:t>
            </a:r>
          </a:p>
          <a:p>
            <a:pPr marL="285750" indent="-285750" algn="l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Створення </a:t>
            </a:r>
            <a:r>
              <a:rPr lang="uk-UA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загальної інформаційної системи для учнів </a:t>
            </a: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гімназії – </a:t>
            </a:r>
            <a:r>
              <a:rPr lang="uk-UA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(дошка оголошень, </a:t>
            </a: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стінгазета</a:t>
            </a:r>
            <a:r>
              <a:rPr lang="uk-UA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Інтернет-сайт), які б висвітлювали </a:t>
            </a: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життя гімназії, та її </a:t>
            </a:r>
            <a:r>
              <a:rPr lang="uk-UA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успіхи </a:t>
            </a: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тощо.</a:t>
            </a:r>
          </a:p>
          <a:p>
            <a:pPr marL="285750" indent="-285750" algn="l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Проведення спортивних </a:t>
            </a:r>
            <a:r>
              <a:rPr lang="uk-UA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 культурних заходів </a:t>
            </a: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l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Відродження </a:t>
            </a:r>
            <a:r>
              <a:rPr lang="uk-UA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інституту шефства старших школярів над </a:t>
            </a: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молодшими.</a:t>
            </a:r>
          </a:p>
          <a:p>
            <a:pPr marL="285750" indent="-285750" algn="l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Співпраця </a:t>
            </a:r>
            <a:r>
              <a:rPr lang="uk-UA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 позашкільними патріотично-освітніми організаціями («Пласт», «Сокіл</a:t>
            </a: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»).</a:t>
            </a:r>
            <a:endParaRPr lang="uk-UA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l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Належне </a:t>
            </a:r>
            <a:r>
              <a:rPr lang="uk-UA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вшанування пам’яті загиблих у боротьбі за незалежність </a:t>
            </a: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України.</a:t>
            </a:r>
            <a:r>
              <a:rPr lang="uk-UA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uk-UA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l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Впровадження </a:t>
            </a:r>
            <a:r>
              <a:rPr lang="uk-UA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волонтерського руху по допомозі бійцям ООС</a:t>
            </a: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43702"/>
            <a:ext cx="1296145" cy="1296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001886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140968"/>
            <a:ext cx="7315200" cy="715962"/>
          </a:xfrm>
        </p:spPr>
        <p:txBody>
          <a:bodyPr/>
          <a:lstStyle/>
          <a:p>
            <a:r>
              <a:rPr lang="uk-UA" sz="7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Дякую за увагу!</a:t>
            </a:r>
            <a:endParaRPr lang="en-US" sz="72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319120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4" y="2636912"/>
            <a:ext cx="6030416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>
              <a:spcBef>
                <a:spcPts val="720"/>
              </a:spcBef>
              <a:spcAft>
                <a:spcPts val="0"/>
              </a:spcAft>
            </a:pPr>
            <a:r>
              <a:rPr lang="ru-RU" sz="4000" b="1" i="1" dirty="0">
                <a:solidFill>
                  <a:srgbClr val="002060"/>
                </a:solidFill>
              </a:rPr>
              <a:t>«Ключ до </a:t>
            </a:r>
            <a:r>
              <a:rPr lang="ru-RU" sz="4000" b="1" i="1" dirty="0" err="1">
                <a:solidFill>
                  <a:srgbClr val="002060"/>
                </a:solidFill>
              </a:rPr>
              <a:t>освітнього</a:t>
            </a:r>
            <a:r>
              <a:rPr lang="ru-RU" sz="4000" b="1" i="1" dirty="0">
                <a:solidFill>
                  <a:srgbClr val="002060"/>
                </a:solidFill>
              </a:rPr>
              <a:t> росту і </a:t>
            </a:r>
            <a:r>
              <a:rPr lang="ru-RU" sz="4000" b="1" i="1" dirty="0" err="1">
                <a:solidFill>
                  <a:srgbClr val="002060"/>
                </a:solidFill>
              </a:rPr>
              <a:t>розвитку</a:t>
            </a:r>
            <a:r>
              <a:rPr lang="ru-RU" sz="4000" b="1" i="1" dirty="0">
                <a:solidFill>
                  <a:srgbClr val="002060"/>
                </a:solidFill>
              </a:rPr>
              <a:t> – </a:t>
            </a:r>
            <a:r>
              <a:rPr lang="ru-RU" sz="4000" b="1" i="1" dirty="0" err="1">
                <a:solidFill>
                  <a:srgbClr val="002060"/>
                </a:solidFill>
              </a:rPr>
              <a:t>це</a:t>
            </a:r>
            <a:r>
              <a:rPr lang="ru-RU" sz="4000" b="1" i="1" dirty="0">
                <a:solidFill>
                  <a:srgbClr val="002060"/>
                </a:solidFill>
              </a:rPr>
              <a:t> </a:t>
            </a:r>
            <a:r>
              <a:rPr lang="ru-RU" sz="4000" b="1" i="1" dirty="0" err="1">
                <a:solidFill>
                  <a:srgbClr val="002060"/>
                </a:solidFill>
              </a:rPr>
              <a:t>насамперед</a:t>
            </a:r>
            <a:r>
              <a:rPr lang="ru-RU" sz="4000" b="1" i="1" dirty="0">
                <a:solidFill>
                  <a:srgbClr val="002060"/>
                </a:solidFill>
              </a:rPr>
              <a:t> </a:t>
            </a:r>
            <a:r>
              <a:rPr lang="ru-RU" sz="4000" b="1" i="1" dirty="0" err="1" smtClean="0">
                <a:solidFill>
                  <a:srgbClr val="002060"/>
                </a:solidFill>
              </a:rPr>
              <a:t>бажання</a:t>
            </a:r>
            <a:r>
              <a:rPr lang="ru-RU" sz="4000" b="1" i="1" dirty="0" smtClean="0">
                <a:solidFill>
                  <a:srgbClr val="002060"/>
                </a:solidFill>
              </a:rPr>
              <a:t> </a:t>
            </a:r>
            <a:r>
              <a:rPr lang="ru-RU" sz="4000" b="1" i="1" dirty="0" err="1" smtClean="0">
                <a:solidFill>
                  <a:srgbClr val="002060"/>
                </a:solidFill>
              </a:rPr>
              <a:t>керувати</a:t>
            </a:r>
            <a:r>
              <a:rPr lang="ru-RU" sz="4000" b="1" i="1" dirty="0" smtClean="0">
                <a:solidFill>
                  <a:srgbClr val="002060"/>
                </a:solidFill>
              </a:rPr>
              <a:t> </a:t>
            </a:r>
            <a:r>
              <a:rPr lang="ru-RU" sz="4000" b="1" i="1" dirty="0" err="1" smtClean="0">
                <a:solidFill>
                  <a:srgbClr val="002060"/>
                </a:solidFill>
              </a:rPr>
              <a:t>процесом</a:t>
            </a:r>
            <a:r>
              <a:rPr lang="ru-RU" sz="4000" b="1" i="1" dirty="0" smtClean="0">
                <a:solidFill>
                  <a:srgbClr val="002060"/>
                </a:solidFill>
              </a:rPr>
              <a:t> </a:t>
            </a:r>
            <a:r>
              <a:rPr lang="ru-RU" sz="4000" b="1" i="1" dirty="0" err="1" smtClean="0">
                <a:solidFill>
                  <a:srgbClr val="002060"/>
                </a:solidFill>
              </a:rPr>
              <a:t>змін</a:t>
            </a:r>
            <a:r>
              <a:rPr lang="ru-RU" sz="4000" b="1" i="1" dirty="0" smtClean="0">
                <a:solidFill>
                  <a:srgbClr val="002060"/>
                </a:solidFill>
              </a:rPr>
              <a:t>»</a:t>
            </a:r>
            <a:r>
              <a:rPr lang="ru-RU" sz="4000" dirty="0" smtClean="0">
                <a:solidFill>
                  <a:srgbClr val="002060"/>
                </a:solidFill>
              </a:rPr>
              <a:t>                </a:t>
            </a:r>
          </a:p>
          <a:p>
            <a:pPr indent="-342900">
              <a:spcBef>
                <a:spcPts val="640"/>
              </a:spcBef>
              <a:spcAft>
                <a:spcPts val="0"/>
              </a:spcAft>
            </a:pPr>
            <a:r>
              <a:rPr lang="ru-RU" sz="2000" dirty="0" smtClean="0">
                <a:solidFill>
                  <a:srgbClr val="002060"/>
                </a:solidFill>
              </a:rPr>
              <a:t>                                    Майкл </a:t>
            </a:r>
            <a:r>
              <a:rPr lang="ru-RU" sz="2000" dirty="0" err="1">
                <a:solidFill>
                  <a:srgbClr val="002060"/>
                </a:solidFill>
              </a:rPr>
              <a:t>Фуллан</a:t>
            </a:r>
            <a:r>
              <a:rPr lang="ru-RU" sz="2000" dirty="0">
                <a:solidFill>
                  <a:srgbClr val="002060"/>
                </a:solidFill>
              </a:rPr>
              <a:t> </a:t>
            </a:r>
            <a:endParaRPr lang="ru-RU" dirty="0"/>
          </a:p>
        </p:txBody>
      </p:sp>
      <p:pic>
        <p:nvPicPr>
          <p:cNvPr id="4" name="Picture 4" descr="http://heeq.info/gif/1/stickman_building_blocks_anim_500_clr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8639"/>
            <a:ext cx="3363856" cy="280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16367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1600" y="2636912"/>
            <a:ext cx="77768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зробити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якісним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кожна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отримала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освіту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дасть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їй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шанс на </a:t>
            </a:r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успішне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uk-UA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://heeq.info/gif/1/teamwork_pass_the_puzzle_500_clr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517232"/>
            <a:ext cx="3034308" cy="134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heeq.info/gif/1/teamwork_pass_the_puzzle_500_clr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844" y="5429039"/>
            <a:ext cx="3034308" cy="142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heeq.info/gif/1/teamwork_pass_the_puzzle_500_clr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464" y="5517232"/>
            <a:ext cx="3034308" cy="134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93297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476672"/>
            <a:ext cx="8568952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uk-UA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uk-UA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 діяльності:</a:t>
            </a:r>
          </a:p>
          <a:p>
            <a:pPr marL="342900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Впровадження 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проектно-цільового управління з метою оптимізації відносин </a:t>
            </a:r>
            <a:r>
              <a:rPr lang="uk-UA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гімназії, 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об'єктами зовнішнього </a:t>
            </a:r>
            <a:r>
              <a:rPr lang="uk-UA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середовища.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Оволодіння </a:t>
            </a:r>
            <a:r>
              <a:rPr lang="uk-UA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технологією моделювання різноманітних відносин у </a:t>
            </a:r>
            <a:r>
              <a:rPr lang="uk-UA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колективі гімназії: </a:t>
            </a:r>
            <a:endParaRPr lang="uk-UA" sz="2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uk-UA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Гуманізація 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міжособистісних стосунків педагогів та дітей, як рушійної сили освітнього </a:t>
            </a:r>
            <a:r>
              <a:rPr lang="uk-UA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процесу.</a:t>
            </a:r>
          </a:p>
          <a:p>
            <a:pPr marL="342900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uk-UA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Оптимізація 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суб'єкт-суб'єктних відносин між </a:t>
            </a:r>
            <a:r>
              <a:rPr lang="uk-UA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педагогами.</a:t>
            </a:r>
          </a:p>
          <a:p>
            <a:pPr marL="342900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uk-UA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 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ефективності суб'єкт-суб'єктної взаємодії педагогів та </a:t>
            </a:r>
            <a:r>
              <a:rPr lang="uk-UA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батьків.</a:t>
            </a:r>
          </a:p>
          <a:p>
            <a:pPr marL="342900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uk-UA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 </a:t>
            </a:r>
            <a:r>
              <a:rPr lang="uk-UA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булінгу</a:t>
            </a:r>
            <a:r>
              <a:rPr lang="uk-UA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uk-UA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Педагогічне 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керівництво самовихованням – специфічним типом внутрішніх взаємовідносин. </a:t>
            </a:r>
            <a:endParaRPr lang="uk-UA" sz="2000" b="1" i="0" u="none" strike="noStrike" dirty="0">
              <a:solidFill>
                <a:srgbClr val="C3260C"/>
              </a:solidFill>
              <a:effectLst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15890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928" y="1475065"/>
            <a:ext cx="9036496" cy="4527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3600" b="1" dirty="0">
                <a:solidFill>
                  <a:srgbClr val="FF6600"/>
                </a:solidFill>
              </a:rPr>
              <a:t> </a:t>
            </a:r>
            <a:r>
              <a:rPr lang="uk-UA" sz="3600" b="1" dirty="0" smtClean="0">
                <a:solidFill>
                  <a:srgbClr val="FF6600"/>
                </a:solidFill>
              </a:rPr>
              <a:t>           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умов для </a:t>
            </a:r>
            <a:r>
              <a:rPr lang="ru-RU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компетентної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конкурентноспроможної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фізично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і духовно </a:t>
            </a:r>
            <a:r>
              <a:rPr lang="ru-RU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здорової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особистості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здібної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  до </a:t>
            </a:r>
            <a:r>
              <a:rPr lang="ru-RU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самовизначення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суспільстві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єдності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головними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учасниками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освітнього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дитиною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батьками і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вчителями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sz="3200" dirty="0"/>
          </a:p>
        </p:txBody>
      </p:sp>
      <p:pic>
        <p:nvPicPr>
          <p:cNvPr id="3" name="Picture 2" descr="http://heeq.info/gif/1/teamwork_pass_the_puzzle_500_clr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88640"/>
            <a:ext cx="3581028" cy="144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15616" y="516137"/>
            <a:ext cx="454516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Місія </a:t>
            </a:r>
            <a:r>
              <a:rPr lang="uk-UA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гімназії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815046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468560" y="116632"/>
            <a:ext cx="95050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27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Співставимо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запити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27" algn="r">
              <a:spcBef>
                <a:spcPts val="0"/>
              </a:spcBef>
              <a:spcAft>
                <a:spcPts val="0"/>
              </a:spcAft>
            </a:pPr>
            <a:r>
              <a:rPr lang="ru-RU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суб’єктів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освітнього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endParaRPr lang="ru-RU" sz="3200" b="1" i="0" u="none" strike="noStrike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062" y="1268760"/>
            <a:ext cx="424847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uk-UA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Очікування </a:t>
            </a:r>
            <a:endParaRPr lang="uk-UA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uk-U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батьків:</a:t>
            </a:r>
          </a:p>
          <a:p>
            <a:pPr marL="342900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uk-UA" sz="20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збереження та зміцнення здоров'я дітей; </a:t>
            </a:r>
            <a:endParaRPr lang="uk-UA" sz="20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342900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uk-UA" sz="20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якісну </a:t>
            </a:r>
            <a:r>
              <a:rPr lang="uk-UA" sz="2000" dirty="0">
                <a:solidFill>
                  <a:srgbClr val="002060"/>
                </a:solidFill>
                <a:latin typeface="Trebuchet MS" panose="020B0603020202020204" pitchFamily="34" charset="0"/>
              </a:rPr>
              <a:t>підготовку школярів до вступу в заклади вищої, середньої та </a:t>
            </a:r>
            <a:r>
              <a:rPr lang="uk-UA" sz="20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початкової  професійної </a:t>
            </a:r>
            <a:r>
              <a:rPr lang="uk-UA" sz="2000" dirty="0">
                <a:solidFill>
                  <a:srgbClr val="002060"/>
                </a:solidFill>
                <a:latin typeface="Trebuchet MS" panose="020B0603020202020204" pitchFamily="34" charset="0"/>
              </a:rPr>
              <a:t>освіти; </a:t>
            </a:r>
            <a:endParaRPr lang="uk-UA" sz="20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342900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uk-UA" sz="20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задоволення </a:t>
            </a:r>
            <a:r>
              <a:rPr lang="uk-UA" sz="2000" dirty="0">
                <a:solidFill>
                  <a:srgbClr val="002060"/>
                </a:solidFill>
                <a:latin typeface="Trebuchet MS" panose="020B0603020202020204" pitchFamily="34" charset="0"/>
              </a:rPr>
              <a:t>різноманітних інтересів і потреб учнів та розвитку здібностей </a:t>
            </a:r>
            <a:r>
              <a:rPr lang="uk-UA" sz="20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гімназистів</a:t>
            </a:r>
            <a:endParaRPr lang="uk-UA" sz="2000" b="0" i="0" u="none" strike="noStrike" dirty="0">
              <a:solidFill>
                <a:srgbClr val="002060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43400" y="1285789"/>
            <a:ext cx="4693096" cy="5437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uk-U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uk-U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очікують: </a:t>
            </a:r>
          </a:p>
          <a:p>
            <a:pPr marL="342900" indent="-342900" algn="l">
              <a:spcBef>
                <a:spcPts val="674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uk-UA" sz="20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підвищення </a:t>
            </a:r>
            <a:r>
              <a:rPr lang="uk-UA" sz="2000" dirty="0">
                <a:solidFill>
                  <a:srgbClr val="002060"/>
                </a:solidFill>
                <a:latin typeface="Trebuchet MS" panose="020B0603020202020204" pitchFamily="34" charset="0"/>
              </a:rPr>
              <a:t>рівня засвоєння матеріалу, а, відповідно – рівня знань учнів; </a:t>
            </a:r>
            <a:endParaRPr lang="uk-UA" sz="20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342900" indent="-342900" algn="l">
              <a:spcBef>
                <a:spcPts val="674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uk-UA" sz="20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створення </a:t>
            </a:r>
            <a:r>
              <a:rPr lang="uk-UA" sz="2000" dirty="0">
                <a:solidFill>
                  <a:srgbClr val="002060"/>
                </a:solidFill>
                <a:latin typeface="Trebuchet MS" panose="020B0603020202020204" pitchFamily="34" charset="0"/>
              </a:rPr>
              <a:t>в </a:t>
            </a:r>
            <a:r>
              <a:rPr lang="uk-UA" sz="20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гімназії комфортних </a:t>
            </a:r>
            <a:r>
              <a:rPr lang="uk-UA" sz="2000" dirty="0">
                <a:solidFill>
                  <a:srgbClr val="002060"/>
                </a:solidFill>
                <a:latin typeface="Trebuchet MS" panose="020B0603020202020204" pitchFamily="34" charset="0"/>
              </a:rPr>
              <a:t>психолого-педагогічних і матеріальних умов для здійснення професійної діяльності; </a:t>
            </a:r>
            <a:endParaRPr lang="uk-UA" sz="20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342900" indent="-342900" algn="l">
              <a:spcBef>
                <a:spcPts val="674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uk-UA" sz="20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створення </a:t>
            </a:r>
            <a:r>
              <a:rPr lang="uk-UA" sz="2000" dirty="0">
                <a:solidFill>
                  <a:srgbClr val="002060"/>
                </a:solidFill>
                <a:latin typeface="Trebuchet MS" panose="020B0603020202020204" pitchFamily="34" charset="0"/>
              </a:rPr>
              <a:t>умов для творчої самореалізації в професійній </a:t>
            </a:r>
            <a:r>
              <a:rPr lang="uk-UA" sz="20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діяльності;</a:t>
            </a:r>
          </a:p>
          <a:p>
            <a:pPr marL="342900" indent="-342900" algn="l">
              <a:spcBef>
                <a:spcPts val="674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uk-UA" sz="20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покращення </a:t>
            </a:r>
            <a:r>
              <a:rPr lang="uk-UA" sz="2000" dirty="0">
                <a:solidFill>
                  <a:srgbClr val="002060"/>
                </a:solidFill>
                <a:latin typeface="Trebuchet MS" panose="020B0603020202020204" pitchFamily="34" charset="0"/>
              </a:rPr>
              <a:t>матеріально-технічного </a:t>
            </a:r>
            <a:r>
              <a:rPr lang="uk-UA" sz="20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забезпечення освітнього </a:t>
            </a:r>
            <a:r>
              <a:rPr lang="uk-UA" sz="2000" dirty="0">
                <a:solidFill>
                  <a:srgbClr val="002060"/>
                </a:solidFill>
                <a:latin typeface="Trebuchet MS" panose="020B0603020202020204" pitchFamily="34" charset="0"/>
              </a:rPr>
              <a:t>процесу</a:t>
            </a:r>
            <a:endParaRPr lang="uk-UA" sz="2000" i="0" u="none" strike="noStrike" dirty="0">
              <a:solidFill>
                <a:srgbClr val="002060"/>
              </a:solidFill>
              <a:effectLst/>
              <a:latin typeface="Georgia" panose="020405020504050203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292" y="1052736"/>
            <a:ext cx="2064804" cy="133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04897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ChangeArrowheads="1"/>
          </p:cNvSpPr>
          <p:nvPr/>
        </p:nvSpPr>
        <p:spPr bwMode="ltGray">
          <a:xfrm rot="5400000">
            <a:off x="-2318166" y="1642583"/>
            <a:ext cx="4686300" cy="38100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736" y="10800"/>
                </a:moveTo>
                <a:cubicBezTo>
                  <a:pt x="10736" y="10764"/>
                  <a:pt x="10764" y="10736"/>
                  <a:pt x="10800" y="10736"/>
                </a:cubicBezTo>
                <a:cubicBezTo>
                  <a:pt x="10835" y="10735"/>
                  <a:pt x="10863" y="10764"/>
                  <a:pt x="10864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rgbClr val="DCDFA4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ru-RU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9144000" cy="639763"/>
          </a:xfrm>
        </p:spPr>
        <p:txBody>
          <a:bodyPr/>
          <a:lstStyle/>
          <a:p>
            <a:pPr eaLnBrk="1" hangingPunct="1"/>
            <a:r>
              <a:rPr lang="uk-UA" sz="1400" smtClean="0">
                <a:latin typeface="Century" pitchFamily="18" charset="0"/>
              </a:rPr>
              <a:t>.</a:t>
            </a:r>
            <a:r>
              <a:rPr lang="uk-UA" sz="2800" smtClean="0"/>
              <a:t> </a:t>
            </a:r>
            <a:endParaRPr lang="en-US" sz="2800" smtClean="0"/>
          </a:p>
        </p:txBody>
      </p:sp>
      <p:sp>
        <p:nvSpPr>
          <p:cNvPr id="127016" name="Text Box 40"/>
          <p:cNvSpPr txBox="1">
            <a:spLocks noChangeArrowheads="1"/>
          </p:cNvSpPr>
          <p:nvPr/>
        </p:nvSpPr>
        <p:spPr bwMode="white">
          <a:xfrm>
            <a:off x="-108520" y="2852936"/>
            <a:ext cx="2179663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CC9900"/>
            </a:outerShdw>
          </a:effectLst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uk-UA" altLang="ru-RU" sz="20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uk-UA" alt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вектори </a:t>
            </a:r>
          </a:p>
          <a:p>
            <a:pPr eaLnBrk="0" hangingPunct="0">
              <a:defRPr/>
            </a:pPr>
            <a:r>
              <a:rPr lang="uk-UA" alt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</a:p>
        </p:txBody>
      </p:sp>
      <p:grpSp>
        <p:nvGrpSpPr>
          <p:cNvPr id="73" name="Группа 72"/>
          <p:cNvGrpSpPr/>
          <p:nvPr/>
        </p:nvGrpSpPr>
        <p:grpSpPr>
          <a:xfrm>
            <a:off x="2411760" y="3614350"/>
            <a:ext cx="6798329" cy="1074394"/>
            <a:chOff x="2286000" y="2709858"/>
            <a:chExt cx="6858000" cy="914400"/>
          </a:xfrm>
        </p:grpSpPr>
        <p:sp>
          <p:nvSpPr>
            <p:cNvPr id="14342" name="AutoShape 5"/>
            <p:cNvSpPr>
              <a:spLocks noChangeArrowheads="1"/>
            </p:cNvSpPr>
            <p:nvPr/>
          </p:nvSpPr>
          <p:spPr bwMode="ltGray">
            <a:xfrm>
              <a:off x="3124200" y="2786058"/>
              <a:ext cx="6019800" cy="76200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127024" name="Text Box 48"/>
            <p:cNvSpPr txBox="1">
              <a:spLocks noChangeArrowheads="1"/>
            </p:cNvSpPr>
            <p:nvPr/>
          </p:nvSpPr>
          <p:spPr bwMode="black">
            <a:xfrm>
              <a:off x="3143240" y="2786058"/>
              <a:ext cx="5772160" cy="550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sx="1000" sy="1000" algn="ctr" rotWithShape="0">
                <a:schemeClr val="bg2"/>
              </a:outerShdw>
            </a:effectLst>
          </p:spPr>
          <p:txBody>
            <a:bodyPr wrap="square">
              <a:spAutoFit/>
            </a:bodyPr>
            <a:lstStyle/>
            <a:p>
              <a:pPr eaLnBrk="0" hangingPunct="0">
                <a:defRPr/>
              </a:pPr>
              <a:r>
                <a:rPr lang="uk-UA" sz="36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Матеріально-технічний</a:t>
              </a:r>
              <a:endPara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4354" name="Group 34"/>
            <p:cNvGrpSpPr>
              <a:grpSpLocks/>
            </p:cNvGrpSpPr>
            <p:nvPr/>
          </p:nvGrpSpPr>
          <p:grpSpPr bwMode="auto">
            <a:xfrm>
              <a:off x="2286000" y="2709858"/>
              <a:ext cx="1143000" cy="914400"/>
              <a:chOff x="1583" y="1494"/>
              <a:chExt cx="526" cy="526"/>
            </a:xfrm>
          </p:grpSpPr>
          <p:sp>
            <p:nvSpPr>
              <p:cNvPr id="14390" name="Oval 35"/>
              <p:cNvSpPr>
                <a:spLocks noChangeArrowheads="1"/>
              </p:cNvSpPr>
              <p:nvPr/>
            </p:nvSpPr>
            <p:spPr bwMode="gray">
              <a:xfrm>
                <a:off x="1583" y="1494"/>
                <a:ext cx="526" cy="526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14391" name="Oval 36"/>
              <p:cNvSpPr>
                <a:spLocks noChangeArrowheads="1"/>
              </p:cNvSpPr>
              <p:nvPr/>
            </p:nvSpPr>
            <p:spPr bwMode="gray">
              <a:xfrm>
                <a:off x="1634" y="1547"/>
                <a:ext cx="425" cy="425"/>
              </a:xfrm>
              <a:prstGeom prst="ellipse">
                <a:avLst/>
              </a:prstGeom>
              <a:gradFill rotWithShape="1">
                <a:gsLst>
                  <a:gs pos="0">
                    <a:srgbClr val="10E470"/>
                  </a:gs>
                  <a:gs pos="100000">
                    <a:srgbClr val="098340"/>
                  </a:gs>
                </a:gsLst>
                <a:path path="rect">
                  <a:fillToRect l="100000" t="10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14392" name="Oval 37"/>
              <p:cNvSpPr>
                <a:spLocks noChangeArrowheads="1"/>
              </p:cNvSpPr>
              <p:nvPr/>
            </p:nvSpPr>
            <p:spPr bwMode="gray">
              <a:xfrm>
                <a:off x="1642" y="1557"/>
                <a:ext cx="406" cy="406"/>
              </a:xfrm>
              <a:prstGeom prst="ellipse">
                <a:avLst/>
              </a:prstGeom>
              <a:gradFill rotWithShape="1">
                <a:gsLst>
                  <a:gs pos="0">
                    <a:srgbClr val="FFFF00">
                      <a:alpha val="85001"/>
                    </a:srgbClr>
                  </a:gs>
                  <a:gs pos="100000">
                    <a:srgbClr val="A2A200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14393" name="Oval 38"/>
              <p:cNvSpPr>
                <a:spLocks noChangeArrowheads="1"/>
              </p:cNvSpPr>
              <p:nvPr/>
            </p:nvSpPr>
            <p:spPr bwMode="gray">
              <a:xfrm>
                <a:off x="1652" y="1582"/>
                <a:ext cx="265" cy="26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E9940B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14394" name="Oval 39"/>
              <p:cNvSpPr>
                <a:spLocks noChangeArrowheads="1"/>
              </p:cNvSpPr>
              <p:nvPr/>
            </p:nvSpPr>
            <p:spPr bwMode="gray">
              <a:xfrm>
                <a:off x="1659" y="1571"/>
                <a:ext cx="366" cy="366"/>
              </a:xfrm>
              <a:prstGeom prst="ellipse">
                <a:avLst/>
              </a:prstGeom>
              <a:gradFill rotWithShape="1">
                <a:gsLst>
                  <a:gs pos="0">
                    <a:srgbClr val="FFFF00">
                      <a:alpha val="0"/>
                    </a:srgbClr>
                  </a:gs>
                  <a:gs pos="100000">
                    <a:srgbClr val="C2C200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</p:grpSp>
        <p:sp>
          <p:nvSpPr>
            <p:cNvPr id="14357" name="Text Box 44"/>
            <p:cNvSpPr txBox="1">
              <a:spLocks noChangeArrowheads="1"/>
            </p:cNvSpPr>
            <p:nvPr/>
          </p:nvSpPr>
          <p:spPr bwMode="auto">
            <a:xfrm>
              <a:off x="2665143" y="2938458"/>
              <a:ext cx="359314" cy="39291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>
                  <a:solidFill>
                    <a:srgbClr val="002060"/>
                  </a:solidFill>
                </a:rPr>
                <a:t>4</a:t>
              </a:r>
            </a:p>
          </p:txBody>
        </p:sp>
      </p:grpSp>
      <p:grpSp>
        <p:nvGrpSpPr>
          <p:cNvPr id="74" name="Группа 73"/>
          <p:cNvGrpSpPr/>
          <p:nvPr/>
        </p:nvGrpSpPr>
        <p:grpSpPr>
          <a:xfrm>
            <a:off x="2587861" y="2414216"/>
            <a:ext cx="6683998" cy="1062517"/>
            <a:chOff x="1981200" y="1752600"/>
            <a:chExt cx="7162800" cy="914400"/>
          </a:xfrm>
        </p:grpSpPr>
        <p:sp>
          <p:nvSpPr>
            <p:cNvPr id="14343" name="AutoShape 12"/>
            <p:cNvSpPr>
              <a:spLocks noChangeArrowheads="1"/>
            </p:cNvSpPr>
            <p:nvPr/>
          </p:nvSpPr>
          <p:spPr bwMode="ltGray">
            <a:xfrm>
              <a:off x="2819400" y="1905000"/>
              <a:ext cx="6324600" cy="720725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127023" name="Text Box 47"/>
            <p:cNvSpPr txBox="1">
              <a:spLocks noChangeArrowheads="1"/>
            </p:cNvSpPr>
            <p:nvPr/>
          </p:nvSpPr>
          <p:spPr bwMode="black">
            <a:xfrm>
              <a:off x="3000364" y="1928802"/>
              <a:ext cx="5838836" cy="556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sx="1000" sy="1000" algn="ctr" rotWithShape="0">
                <a:schemeClr val="bg2"/>
              </a:outerShdw>
            </a:effectLst>
          </p:spPr>
          <p:txBody>
            <a:bodyPr wrap="square">
              <a:spAutoFit/>
            </a:bodyPr>
            <a:lstStyle/>
            <a:p>
              <a:pPr eaLnBrk="0" hangingPunct="0">
                <a:defRPr/>
              </a:pPr>
              <a:r>
                <a:rPr lang="uk-UA" sz="36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Освітній</a:t>
              </a:r>
              <a:r>
                <a:rPr lang="uk-UA" sz="1800" b="1" dirty="0" smtClean="0">
                  <a:solidFill>
                    <a:srgbClr val="002060"/>
                  </a:solidFill>
                  <a:cs typeface="Arial" pitchFamily="34" charset="0"/>
                </a:rPr>
                <a:t> </a:t>
              </a:r>
              <a:r>
                <a:rPr lang="uk-UA" sz="1800" b="1" dirty="0" smtClean="0">
                  <a:solidFill>
                    <a:srgbClr val="000000"/>
                  </a:solidFill>
                  <a:cs typeface="Arial" pitchFamily="34" charset="0"/>
                </a:rPr>
                <a:t>                      </a:t>
              </a:r>
              <a:endParaRPr lang="uk-UA" sz="18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grpSp>
          <p:nvGrpSpPr>
            <p:cNvPr id="14355" name="Group 34"/>
            <p:cNvGrpSpPr>
              <a:grpSpLocks/>
            </p:cNvGrpSpPr>
            <p:nvPr/>
          </p:nvGrpSpPr>
          <p:grpSpPr bwMode="auto">
            <a:xfrm>
              <a:off x="1981200" y="1752600"/>
              <a:ext cx="1143000" cy="914400"/>
              <a:chOff x="1583" y="1494"/>
              <a:chExt cx="526" cy="526"/>
            </a:xfrm>
          </p:grpSpPr>
          <p:sp>
            <p:nvSpPr>
              <p:cNvPr id="14385" name="Oval 35"/>
              <p:cNvSpPr>
                <a:spLocks noChangeArrowheads="1"/>
              </p:cNvSpPr>
              <p:nvPr/>
            </p:nvSpPr>
            <p:spPr bwMode="gray">
              <a:xfrm>
                <a:off x="1583" y="1494"/>
                <a:ext cx="526" cy="526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14386" name="Oval 36"/>
              <p:cNvSpPr>
                <a:spLocks noChangeArrowheads="1"/>
              </p:cNvSpPr>
              <p:nvPr/>
            </p:nvSpPr>
            <p:spPr bwMode="gray">
              <a:xfrm>
                <a:off x="1634" y="1547"/>
                <a:ext cx="425" cy="425"/>
              </a:xfrm>
              <a:prstGeom prst="ellipse">
                <a:avLst/>
              </a:prstGeom>
              <a:gradFill rotWithShape="1">
                <a:gsLst>
                  <a:gs pos="0">
                    <a:srgbClr val="10E470"/>
                  </a:gs>
                  <a:gs pos="100000">
                    <a:srgbClr val="098340"/>
                  </a:gs>
                </a:gsLst>
                <a:path path="rect">
                  <a:fillToRect l="100000" t="10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14387" name="Oval 37"/>
              <p:cNvSpPr>
                <a:spLocks noChangeArrowheads="1"/>
              </p:cNvSpPr>
              <p:nvPr/>
            </p:nvSpPr>
            <p:spPr bwMode="gray">
              <a:xfrm>
                <a:off x="1642" y="1557"/>
                <a:ext cx="406" cy="406"/>
              </a:xfrm>
              <a:prstGeom prst="ellipse">
                <a:avLst/>
              </a:prstGeom>
              <a:gradFill rotWithShape="1">
                <a:gsLst>
                  <a:gs pos="0">
                    <a:srgbClr val="FFFF00">
                      <a:alpha val="85001"/>
                    </a:srgbClr>
                  </a:gs>
                  <a:gs pos="100000">
                    <a:srgbClr val="A2A200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14388" name="Oval 38"/>
              <p:cNvSpPr>
                <a:spLocks noChangeArrowheads="1"/>
              </p:cNvSpPr>
              <p:nvPr/>
            </p:nvSpPr>
            <p:spPr bwMode="gray">
              <a:xfrm>
                <a:off x="1652" y="1582"/>
                <a:ext cx="265" cy="26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E9940B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14389" name="Oval 39"/>
              <p:cNvSpPr>
                <a:spLocks noChangeArrowheads="1"/>
              </p:cNvSpPr>
              <p:nvPr/>
            </p:nvSpPr>
            <p:spPr bwMode="gray">
              <a:xfrm>
                <a:off x="1659" y="1571"/>
                <a:ext cx="366" cy="366"/>
              </a:xfrm>
              <a:prstGeom prst="ellipse">
                <a:avLst/>
              </a:prstGeom>
              <a:gradFill rotWithShape="1">
                <a:gsLst>
                  <a:gs pos="0">
                    <a:srgbClr val="FFFF00">
                      <a:alpha val="0"/>
                    </a:srgbClr>
                  </a:gs>
                  <a:gs pos="100000">
                    <a:srgbClr val="C2C200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</p:grpSp>
        <p:sp>
          <p:nvSpPr>
            <p:cNvPr id="14358" name="Text Box 43"/>
            <p:cNvSpPr txBox="1">
              <a:spLocks noChangeArrowheads="1"/>
            </p:cNvSpPr>
            <p:nvPr/>
          </p:nvSpPr>
          <p:spPr bwMode="auto">
            <a:xfrm>
              <a:off x="2400300" y="1981200"/>
              <a:ext cx="311150" cy="39730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b="1" dirty="0">
                  <a:solidFill>
                    <a:srgbClr val="002060"/>
                  </a:solidFill>
                </a:rPr>
                <a:t>3</a:t>
              </a:r>
            </a:p>
          </p:txBody>
        </p:sp>
      </p:grpSp>
      <p:grpSp>
        <p:nvGrpSpPr>
          <p:cNvPr id="75" name="Группа 74"/>
          <p:cNvGrpSpPr/>
          <p:nvPr/>
        </p:nvGrpSpPr>
        <p:grpSpPr>
          <a:xfrm>
            <a:off x="1810617" y="1191578"/>
            <a:ext cx="8264983" cy="1146967"/>
            <a:chOff x="1219200" y="762000"/>
            <a:chExt cx="8839361" cy="1002849"/>
          </a:xfrm>
        </p:grpSpPr>
        <p:sp>
          <p:nvSpPr>
            <p:cNvPr id="14344" name="AutoShape 19"/>
            <p:cNvSpPr>
              <a:spLocks noChangeArrowheads="1"/>
            </p:cNvSpPr>
            <p:nvPr/>
          </p:nvSpPr>
          <p:spPr bwMode="ltGray">
            <a:xfrm>
              <a:off x="1674478" y="926649"/>
              <a:ext cx="7239000" cy="83820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ru-RU" sz="36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Кадровий</a:t>
              </a:r>
              <a:endPara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7022" name="Text Box 46"/>
            <p:cNvSpPr txBox="1">
              <a:spLocks noChangeArrowheads="1"/>
            </p:cNvSpPr>
            <p:nvPr/>
          </p:nvSpPr>
          <p:spPr bwMode="black">
            <a:xfrm>
              <a:off x="2895761" y="1330561"/>
              <a:ext cx="7162800" cy="322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sx="1000" sy="1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uk-UA" sz="1800" b="1" dirty="0">
                  <a:solidFill>
                    <a:schemeClr val="bg1"/>
                  </a:solidFill>
                  <a:cs typeface="Arial" pitchFamily="34" charset="0"/>
                </a:rPr>
                <a:t>.  </a:t>
              </a:r>
              <a:endParaRPr lang="en-US" sz="18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grpSp>
          <p:nvGrpSpPr>
            <p:cNvPr id="14356" name="Group 34"/>
            <p:cNvGrpSpPr>
              <a:grpSpLocks/>
            </p:cNvGrpSpPr>
            <p:nvPr/>
          </p:nvGrpSpPr>
          <p:grpSpPr bwMode="auto">
            <a:xfrm>
              <a:off x="1219200" y="762000"/>
              <a:ext cx="1143000" cy="914400"/>
              <a:chOff x="1583" y="1494"/>
              <a:chExt cx="526" cy="526"/>
            </a:xfrm>
          </p:grpSpPr>
          <p:sp>
            <p:nvSpPr>
              <p:cNvPr id="14380" name="Oval 35"/>
              <p:cNvSpPr>
                <a:spLocks noChangeArrowheads="1"/>
              </p:cNvSpPr>
              <p:nvPr/>
            </p:nvSpPr>
            <p:spPr bwMode="gray">
              <a:xfrm>
                <a:off x="1583" y="1494"/>
                <a:ext cx="526" cy="526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14381" name="Oval 36"/>
              <p:cNvSpPr>
                <a:spLocks noChangeArrowheads="1"/>
              </p:cNvSpPr>
              <p:nvPr/>
            </p:nvSpPr>
            <p:spPr bwMode="gray">
              <a:xfrm>
                <a:off x="1634" y="1547"/>
                <a:ext cx="425" cy="425"/>
              </a:xfrm>
              <a:prstGeom prst="ellipse">
                <a:avLst/>
              </a:prstGeom>
              <a:gradFill rotWithShape="1">
                <a:gsLst>
                  <a:gs pos="0">
                    <a:srgbClr val="10E470"/>
                  </a:gs>
                  <a:gs pos="100000">
                    <a:srgbClr val="098340"/>
                  </a:gs>
                </a:gsLst>
                <a:path path="rect">
                  <a:fillToRect l="100000" t="10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14382" name="Oval 37"/>
              <p:cNvSpPr>
                <a:spLocks noChangeArrowheads="1"/>
              </p:cNvSpPr>
              <p:nvPr/>
            </p:nvSpPr>
            <p:spPr bwMode="gray">
              <a:xfrm>
                <a:off x="1642" y="1557"/>
                <a:ext cx="406" cy="406"/>
              </a:xfrm>
              <a:prstGeom prst="ellipse">
                <a:avLst/>
              </a:prstGeom>
              <a:gradFill rotWithShape="1">
                <a:gsLst>
                  <a:gs pos="0">
                    <a:srgbClr val="FFFF00">
                      <a:alpha val="85001"/>
                    </a:srgbClr>
                  </a:gs>
                  <a:gs pos="100000">
                    <a:srgbClr val="A2A200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14383" name="Oval 38"/>
              <p:cNvSpPr>
                <a:spLocks noChangeArrowheads="1"/>
              </p:cNvSpPr>
              <p:nvPr/>
            </p:nvSpPr>
            <p:spPr bwMode="gray">
              <a:xfrm>
                <a:off x="1652" y="1582"/>
                <a:ext cx="265" cy="26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E9940B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14384" name="Oval 39"/>
              <p:cNvSpPr>
                <a:spLocks noChangeArrowheads="1"/>
              </p:cNvSpPr>
              <p:nvPr/>
            </p:nvSpPr>
            <p:spPr bwMode="gray">
              <a:xfrm>
                <a:off x="1659" y="1571"/>
                <a:ext cx="366" cy="366"/>
              </a:xfrm>
              <a:prstGeom prst="ellipse">
                <a:avLst/>
              </a:prstGeom>
              <a:gradFill rotWithShape="1">
                <a:gsLst>
                  <a:gs pos="0">
                    <a:srgbClr val="FFFF00">
                      <a:alpha val="0"/>
                    </a:srgbClr>
                  </a:gs>
                  <a:gs pos="100000">
                    <a:srgbClr val="C2C200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</p:grpSp>
        <p:sp>
          <p:nvSpPr>
            <p:cNvPr id="14359" name="Text Box 42"/>
            <p:cNvSpPr txBox="1">
              <a:spLocks noChangeArrowheads="1"/>
            </p:cNvSpPr>
            <p:nvPr/>
          </p:nvSpPr>
          <p:spPr bwMode="auto">
            <a:xfrm>
              <a:off x="1609734" y="954070"/>
              <a:ext cx="380941" cy="40365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>
                  <a:solidFill>
                    <a:srgbClr val="002060"/>
                  </a:solidFill>
                </a:rPr>
                <a:t>2</a:t>
              </a:r>
            </a:p>
          </p:txBody>
        </p:sp>
      </p:grpSp>
      <p:grpSp>
        <p:nvGrpSpPr>
          <p:cNvPr id="72" name="Группа 71"/>
          <p:cNvGrpSpPr/>
          <p:nvPr/>
        </p:nvGrpSpPr>
        <p:grpSpPr>
          <a:xfrm>
            <a:off x="1795066" y="4692513"/>
            <a:ext cx="7090319" cy="973066"/>
            <a:chOff x="2116216" y="3701060"/>
            <a:chExt cx="7027784" cy="914400"/>
          </a:xfrm>
        </p:grpSpPr>
        <p:sp>
          <p:nvSpPr>
            <p:cNvPr id="14345" name="AutoShape 26"/>
            <p:cNvSpPr>
              <a:spLocks noChangeArrowheads="1"/>
            </p:cNvSpPr>
            <p:nvPr/>
          </p:nvSpPr>
          <p:spPr bwMode="ltGray">
            <a:xfrm>
              <a:off x="2971800" y="3810000"/>
              <a:ext cx="6172200" cy="76200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127026" name="Text Box 50"/>
            <p:cNvSpPr txBox="1">
              <a:spLocks noChangeArrowheads="1"/>
            </p:cNvSpPr>
            <p:nvPr/>
          </p:nvSpPr>
          <p:spPr bwMode="black">
            <a:xfrm>
              <a:off x="3021415" y="3994842"/>
              <a:ext cx="5800740" cy="607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sx="1000" sy="1000" algn="ctr" rotWithShape="0">
                <a:schemeClr val="bg2"/>
              </a:outerShdw>
            </a:effectLst>
          </p:spPr>
          <p:txBody>
            <a:bodyPr wrap="square">
              <a:spAutoFit/>
            </a:bodyPr>
            <a:lstStyle/>
            <a:p>
              <a:pPr eaLnBrk="0" hangingPunct="0">
                <a:defRPr/>
              </a:pPr>
              <a:r>
                <a:rPr lang="uk-UA" sz="36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Інформаційний простір </a:t>
              </a:r>
              <a:endPara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4353" name="Group 34"/>
            <p:cNvGrpSpPr>
              <a:grpSpLocks/>
            </p:cNvGrpSpPr>
            <p:nvPr/>
          </p:nvGrpSpPr>
          <p:grpSpPr bwMode="auto">
            <a:xfrm>
              <a:off x="2116216" y="3701060"/>
              <a:ext cx="1143000" cy="914400"/>
              <a:chOff x="1575" y="1519"/>
              <a:chExt cx="526" cy="526"/>
            </a:xfrm>
          </p:grpSpPr>
          <p:sp>
            <p:nvSpPr>
              <p:cNvPr id="14395" name="Oval 35"/>
              <p:cNvSpPr>
                <a:spLocks noChangeArrowheads="1"/>
              </p:cNvSpPr>
              <p:nvPr/>
            </p:nvSpPr>
            <p:spPr bwMode="gray">
              <a:xfrm>
                <a:off x="1575" y="1519"/>
                <a:ext cx="526" cy="526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14396" name="Oval 36"/>
              <p:cNvSpPr>
                <a:spLocks noChangeArrowheads="1"/>
              </p:cNvSpPr>
              <p:nvPr/>
            </p:nvSpPr>
            <p:spPr bwMode="gray">
              <a:xfrm>
                <a:off x="1624" y="1567"/>
                <a:ext cx="425" cy="425"/>
              </a:xfrm>
              <a:prstGeom prst="ellipse">
                <a:avLst/>
              </a:prstGeom>
              <a:gradFill rotWithShape="1">
                <a:gsLst>
                  <a:gs pos="0">
                    <a:srgbClr val="10E470"/>
                  </a:gs>
                  <a:gs pos="100000">
                    <a:srgbClr val="098340"/>
                  </a:gs>
                </a:gsLst>
                <a:path path="rect">
                  <a:fillToRect l="100000" t="10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14397" name="Oval 37"/>
              <p:cNvSpPr>
                <a:spLocks noChangeArrowheads="1"/>
              </p:cNvSpPr>
              <p:nvPr/>
            </p:nvSpPr>
            <p:spPr bwMode="gray">
              <a:xfrm>
                <a:off x="1643" y="1572"/>
                <a:ext cx="406" cy="406"/>
              </a:xfrm>
              <a:prstGeom prst="ellipse">
                <a:avLst/>
              </a:prstGeom>
              <a:gradFill rotWithShape="1">
                <a:gsLst>
                  <a:gs pos="0">
                    <a:srgbClr val="FFFF00">
                      <a:alpha val="85001"/>
                    </a:srgbClr>
                  </a:gs>
                  <a:gs pos="100000">
                    <a:srgbClr val="A2A200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14398" name="Oval 38"/>
              <p:cNvSpPr>
                <a:spLocks noChangeArrowheads="1"/>
              </p:cNvSpPr>
              <p:nvPr/>
            </p:nvSpPr>
            <p:spPr bwMode="gray">
              <a:xfrm>
                <a:off x="1652" y="1582"/>
                <a:ext cx="265" cy="26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E9940B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14399" name="Oval 39"/>
              <p:cNvSpPr>
                <a:spLocks noChangeArrowheads="1"/>
              </p:cNvSpPr>
              <p:nvPr/>
            </p:nvSpPr>
            <p:spPr bwMode="gray">
              <a:xfrm>
                <a:off x="1634" y="1637"/>
                <a:ext cx="366" cy="366"/>
              </a:xfrm>
              <a:prstGeom prst="ellipse">
                <a:avLst/>
              </a:prstGeom>
              <a:gradFill rotWithShape="1">
                <a:gsLst>
                  <a:gs pos="0">
                    <a:srgbClr val="FFFF00">
                      <a:alpha val="0"/>
                    </a:srgbClr>
                  </a:gs>
                  <a:gs pos="100000">
                    <a:srgbClr val="C2C200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</p:grpSp>
        <p:sp>
          <p:nvSpPr>
            <p:cNvPr id="14365" name="Text Box 45"/>
            <p:cNvSpPr txBox="1">
              <a:spLocks noChangeArrowheads="1"/>
            </p:cNvSpPr>
            <p:nvPr/>
          </p:nvSpPr>
          <p:spPr bwMode="auto">
            <a:xfrm>
              <a:off x="2427978" y="3896273"/>
              <a:ext cx="533400" cy="4338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b="1" dirty="0">
                  <a:solidFill>
                    <a:srgbClr val="002060"/>
                  </a:solidFill>
                </a:rPr>
                <a:t>5</a:t>
              </a:r>
            </a:p>
          </p:txBody>
        </p:sp>
      </p:grpSp>
      <p:grpSp>
        <p:nvGrpSpPr>
          <p:cNvPr id="71" name="Группа 70"/>
          <p:cNvGrpSpPr/>
          <p:nvPr/>
        </p:nvGrpSpPr>
        <p:grpSpPr>
          <a:xfrm>
            <a:off x="855441" y="5736243"/>
            <a:ext cx="8116264" cy="1084675"/>
            <a:chOff x="1752600" y="4781560"/>
            <a:chExt cx="7742084" cy="914400"/>
          </a:xfrm>
        </p:grpSpPr>
        <p:sp>
          <p:nvSpPr>
            <p:cNvPr id="14346" name="AutoShape 33"/>
            <p:cNvSpPr>
              <a:spLocks noChangeArrowheads="1"/>
            </p:cNvSpPr>
            <p:nvPr/>
          </p:nvSpPr>
          <p:spPr bwMode="ltGray">
            <a:xfrm>
              <a:off x="2636684" y="4855371"/>
              <a:ext cx="6858000" cy="77154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ru-RU" sz="36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Культурно-</a:t>
              </a:r>
              <a:r>
                <a:rPr lang="ru-RU" sz="36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просвітницький</a:t>
              </a:r>
              <a:endPara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4347" name="Group 34"/>
            <p:cNvGrpSpPr>
              <a:grpSpLocks/>
            </p:cNvGrpSpPr>
            <p:nvPr/>
          </p:nvGrpSpPr>
          <p:grpSpPr bwMode="auto">
            <a:xfrm>
              <a:off x="1752600" y="4781560"/>
              <a:ext cx="1143000" cy="914400"/>
              <a:chOff x="1583" y="1494"/>
              <a:chExt cx="526" cy="526"/>
            </a:xfrm>
          </p:grpSpPr>
          <p:sp>
            <p:nvSpPr>
              <p:cNvPr id="14400" name="Oval 35"/>
              <p:cNvSpPr>
                <a:spLocks noChangeArrowheads="1"/>
              </p:cNvSpPr>
              <p:nvPr/>
            </p:nvSpPr>
            <p:spPr bwMode="gray">
              <a:xfrm>
                <a:off x="1583" y="1494"/>
                <a:ext cx="526" cy="526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14401" name="Oval 36"/>
              <p:cNvSpPr>
                <a:spLocks noChangeArrowheads="1"/>
              </p:cNvSpPr>
              <p:nvPr/>
            </p:nvSpPr>
            <p:spPr bwMode="gray">
              <a:xfrm>
                <a:off x="1634" y="1547"/>
                <a:ext cx="425" cy="425"/>
              </a:xfrm>
              <a:prstGeom prst="ellipse">
                <a:avLst/>
              </a:prstGeom>
              <a:gradFill rotWithShape="1">
                <a:gsLst>
                  <a:gs pos="0">
                    <a:srgbClr val="10E470"/>
                  </a:gs>
                  <a:gs pos="100000">
                    <a:srgbClr val="098340"/>
                  </a:gs>
                </a:gsLst>
                <a:path path="rect">
                  <a:fillToRect l="100000" t="10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14402" name="Oval 37"/>
              <p:cNvSpPr>
                <a:spLocks noChangeArrowheads="1"/>
              </p:cNvSpPr>
              <p:nvPr/>
            </p:nvSpPr>
            <p:spPr bwMode="gray">
              <a:xfrm>
                <a:off x="1642" y="1557"/>
                <a:ext cx="406" cy="406"/>
              </a:xfrm>
              <a:prstGeom prst="ellipse">
                <a:avLst/>
              </a:prstGeom>
              <a:gradFill rotWithShape="1">
                <a:gsLst>
                  <a:gs pos="0">
                    <a:srgbClr val="FFFF00">
                      <a:alpha val="85001"/>
                    </a:srgbClr>
                  </a:gs>
                  <a:gs pos="100000">
                    <a:srgbClr val="A2A200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14403" name="Oval 38"/>
              <p:cNvSpPr>
                <a:spLocks noChangeArrowheads="1"/>
              </p:cNvSpPr>
              <p:nvPr/>
            </p:nvSpPr>
            <p:spPr bwMode="gray">
              <a:xfrm>
                <a:off x="1652" y="1582"/>
                <a:ext cx="265" cy="26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E9940B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14404" name="Oval 39"/>
              <p:cNvSpPr>
                <a:spLocks noChangeArrowheads="1"/>
              </p:cNvSpPr>
              <p:nvPr/>
            </p:nvSpPr>
            <p:spPr bwMode="gray">
              <a:xfrm>
                <a:off x="1659" y="1571"/>
                <a:ext cx="366" cy="366"/>
              </a:xfrm>
              <a:prstGeom prst="ellipse">
                <a:avLst/>
              </a:prstGeom>
              <a:gradFill rotWithShape="1">
                <a:gsLst>
                  <a:gs pos="0">
                    <a:srgbClr val="FFFF00">
                      <a:alpha val="0"/>
                    </a:srgbClr>
                  </a:gs>
                  <a:gs pos="100000">
                    <a:srgbClr val="C2C200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</p:grpSp>
        <p:sp>
          <p:nvSpPr>
            <p:cNvPr id="14366" name="Text Box 45"/>
            <p:cNvSpPr txBox="1">
              <a:spLocks noChangeArrowheads="1"/>
            </p:cNvSpPr>
            <p:nvPr/>
          </p:nvSpPr>
          <p:spPr bwMode="auto">
            <a:xfrm>
              <a:off x="2057400" y="5010160"/>
              <a:ext cx="533400" cy="389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uk-UA" b="1" dirty="0">
                  <a:solidFill>
                    <a:srgbClr val="002060"/>
                  </a:solidFill>
                </a:rPr>
                <a:t>6</a:t>
              </a:r>
              <a:endParaRPr lang="en-US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76" name="Группа 75"/>
          <p:cNvGrpSpPr/>
          <p:nvPr/>
        </p:nvGrpSpPr>
        <p:grpSpPr>
          <a:xfrm>
            <a:off x="671116" y="212141"/>
            <a:ext cx="8676456" cy="1070743"/>
            <a:chOff x="152400" y="0"/>
            <a:chExt cx="8991600" cy="914400"/>
          </a:xfrm>
        </p:grpSpPr>
        <p:sp>
          <p:nvSpPr>
            <p:cNvPr id="14360" name="AutoShape 19"/>
            <p:cNvSpPr>
              <a:spLocks noChangeArrowheads="1"/>
            </p:cNvSpPr>
            <p:nvPr/>
          </p:nvSpPr>
          <p:spPr bwMode="ltGray">
            <a:xfrm>
              <a:off x="838200" y="0"/>
              <a:ext cx="8305800" cy="83820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1800"/>
            </a:p>
          </p:txBody>
        </p:sp>
        <p:grpSp>
          <p:nvGrpSpPr>
            <p:cNvPr id="14361" name="Group 34"/>
            <p:cNvGrpSpPr>
              <a:grpSpLocks/>
            </p:cNvGrpSpPr>
            <p:nvPr/>
          </p:nvGrpSpPr>
          <p:grpSpPr bwMode="auto">
            <a:xfrm>
              <a:off x="152400" y="0"/>
              <a:ext cx="1143000" cy="914400"/>
              <a:chOff x="1583" y="1494"/>
              <a:chExt cx="526" cy="526"/>
            </a:xfrm>
          </p:grpSpPr>
          <p:sp>
            <p:nvSpPr>
              <p:cNvPr id="14375" name="Oval 35"/>
              <p:cNvSpPr>
                <a:spLocks noChangeArrowheads="1"/>
              </p:cNvSpPr>
              <p:nvPr/>
            </p:nvSpPr>
            <p:spPr bwMode="gray">
              <a:xfrm>
                <a:off x="1583" y="1494"/>
                <a:ext cx="526" cy="526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14376" name="Oval 36"/>
              <p:cNvSpPr>
                <a:spLocks noChangeArrowheads="1"/>
              </p:cNvSpPr>
              <p:nvPr/>
            </p:nvSpPr>
            <p:spPr bwMode="gray">
              <a:xfrm>
                <a:off x="1634" y="1547"/>
                <a:ext cx="425" cy="425"/>
              </a:xfrm>
              <a:prstGeom prst="ellipse">
                <a:avLst/>
              </a:prstGeom>
              <a:gradFill rotWithShape="1">
                <a:gsLst>
                  <a:gs pos="0">
                    <a:srgbClr val="10E470"/>
                  </a:gs>
                  <a:gs pos="100000">
                    <a:srgbClr val="098340"/>
                  </a:gs>
                </a:gsLst>
                <a:path path="rect">
                  <a:fillToRect l="100000" t="10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14377" name="Oval 37"/>
              <p:cNvSpPr>
                <a:spLocks noChangeArrowheads="1"/>
              </p:cNvSpPr>
              <p:nvPr/>
            </p:nvSpPr>
            <p:spPr bwMode="gray">
              <a:xfrm>
                <a:off x="1642" y="1557"/>
                <a:ext cx="406" cy="406"/>
              </a:xfrm>
              <a:prstGeom prst="ellipse">
                <a:avLst/>
              </a:prstGeom>
              <a:gradFill rotWithShape="1">
                <a:gsLst>
                  <a:gs pos="0">
                    <a:srgbClr val="FFFF00">
                      <a:alpha val="85001"/>
                    </a:srgbClr>
                  </a:gs>
                  <a:gs pos="100000">
                    <a:srgbClr val="A2A200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14378" name="Oval 38"/>
              <p:cNvSpPr>
                <a:spLocks noChangeArrowheads="1"/>
              </p:cNvSpPr>
              <p:nvPr/>
            </p:nvSpPr>
            <p:spPr bwMode="gray">
              <a:xfrm>
                <a:off x="1652" y="1582"/>
                <a:ext cx="265" cy="26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E9940B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14379" name="Oval 39"/>
              <p:cNvSpPr>
                <a:spLocks noChangeArrowheads="1"/>
              </p:cNvSpPr>
              <p:nvPr/>
            </p:nvSpPr>
            <p:spPr bwMode="gray">
              <a:xfrm>
                <a:off x="1659" y="1571"/>
                <a:ext cx="366" cy="366"/>
              </a:xfrm>
              <a:prstGeom prst="ellipse">
                <a:avLst/>
              </a:prstGeom>
              <a:gradFill rotWithShape="1">
                <a:gsLst>
                  <a:gs pos="0">
                    <a:srgbClr val="FFFF00">
                      <a:alpha val="0"/>
                    </a:srgbClr>
                  </a:gs>
                  <a:gs pos="100000">
                    <a:srgbClr val="C2C200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</p:grpSp>
        <p:sp>
          <p:nvSpPr>
            <p:cNvPr id="14362" name="Text Box 41"/>
            <p:cNvSpPr txBox="1">
              <a:spLocks noChangeArrowheads="1"/>
            </p:cNvSpPr>
            <p:nvPr/>
          </p:nvSpPr>
          <p:spPr bwMode="auto">
            <a:xfrm>
              <a:off x="526638" y="228600"/>
              <a:ext cx="369125" cy="39425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>
                  <a:solidFill>
                    <a:srgbClr val="002060"/>
                  </a:solidFill>
                </a:rPr>
                <a:t>1</a:t>
              </a:r>
            </a:p>
          </p:txBody>
        </p:sp>
        <p:sp>
          <p:nvSpPr>
            <p:cNvPr id="102" name="Text Box 47"/>
            <p:cNvSpPr txBox="1">
              <a:spLocks noChangeArrowheads="1"/>
            </p:cNvSpPr>
            <p:nvPr/>
          </p:nvSpPr>
          <p:spPr bwMode="black">
            <a:xfrm>
              <a:off x="1142976" y="152400"/>
              <a:ext cx="7772424" cy="551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sx="1000" sy="1000" algn="ctr" rotWithShape="0">
                <a:schemeClr val="bg2"/>
              </a:outerShdw>
            </a:effectLst>
          </p:spPr>
          <p:txBody>
            <a:bodyPr wrap="square">
              <a:spAutoFit/>
            </a:bodyPr>
            <a:lstStyle/>
            <a:p>
              <a:pPr eaLnBrk="0" hangingPunct="0">
                <a:defRPr/>
              </a:pPr>
              <a:r>
                <a:rPr lang="ru-RU" sz="36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Юридично-правовий</a:t>
              </a:r>
              <a:endPara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663" y="260648"/>
            <a:ext cx="70856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27" algn="l">
              <a:spcBef>
                <a:spcPts val="0"/>
              </a:spcBef>
              <a:spcAft>
                <a:spcPts val="0"/>
              </a:spcAft>
            </a:pPr>
            <a:r>
              <a:rPr lang="uk-UA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Юридично-правовий вектор</a:t>
            </a:r>
            <a:endParaRPr lang="uk-UA" sz="4000" b="1" i="0" u="none" strike="noStrike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0739" y="1372254"/>
            <a:ext cx="89644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Неухильне </a:t>
            </a:r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дотримання </a:t>
            </a: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законодавства.</a:t>
            </a:r>
            <a:endParaRPr lang="uk-UA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Присвоєння імені Я.Ф.Савки </a:t>
            </a:r>
            <a:r>
              <a:rPr lang="uk-UA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Гринівській</a:t>
            </a: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гімназії.</a:t>
            </a:r>
            <a:endParaRPr lang="uk-UA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за потреби, підтримки освітнім омбудсменом та юридичними </a:t>
            </a: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органами.</a:t>
            </a:r>
            <a:endParaRPr lang="uk-UA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pic>
        <p:nvPicPr>
          <p:cNvPr id="4" name="Объект 125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10253"/>
            <a:ext cx="1524000" cy="175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9277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1153" y="189265"/>
            <a:ext cx="62646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3192">
              <a:spcBef>
                <a:spcPts val="0"/>
              </a:spcBef>
              <a:spcAft>
                <a:spcPts val="0"/>
              </a:spcAft>
            </a:pPr>
            <a:r>
              <a:rPr lang="uk-UA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Кадровий </a:t>
            </a:r>
            <a:r>
              <a:rPr lang="uk-UA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вектор</a:t>
            </a:r>
            <a:endParaRPr lang="uk-UA" sz="4000" b="1" i="0" u="none" strike="noStrike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7648" y="897151"/>
            <a:ext cx="8754831" cy="4965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uk-UA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Управлінський вектор:</a:t>
            </a:r>
          </a:p>
          <a:p>
            <a:pPr marL="285750" indent="-285750" algn="l">
              <a:spcBef>
                <a:spcPts val="663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uk-UA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Перехід від вертикального управління до колегіального співробітництва.</a:t>
            </a:r>
          </a:p>
          <a:p>
            <a:pPr marL="285750" indent="-285750" algn="l">
              <a:spcBef>
                <a:spcPts val="663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uk-UA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Інтенсивна психологізація управління.</a:t>
            </a:r>
          </a:p>
          <a:p>
            <a:pPr marL="285750" indent="-285750" algn="l">
              <a:spcBef>
                <a:spcPts val="663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uk-UA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Діагностика </a:t>
            </a:r>
            <a:r>
              <a:rPr lang="uk-UA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 персональна відповідальність за забезпечення освітнього стандарту. </a:t>
            </a:r>
          </a:p>
          <a:p>
            <a:pPr>
              <a:spcBef>
                <a:spcPts val="663"/>
              </a:spcBef>
              <a:spcAft>
                <a:spcPts val="0"/>
              </a:spcAft>
            </a:pPr>
            <a:r>
              <a:rPr lang="uk-UA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Педагогічний </a:t>
            </a:r>
            <a:r>
              <a:rPr lang="uk-UA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вектор:</a:t>
            </a:r>
            <a:endParaRPr lang="uk-UA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l">
              <a:spcBef>
                <a:spcPts val="663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uk-UA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Стимулювання </a:t>
            </a:r>
            <a:r>
              <a:rPr lang="uk-UA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працівників </a:t>
            </a:r>
            <a:r>
              <a:rPr lang="uk-UA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гімназії: виплатити </a:t>
            </a:r>
            <a:r>
              <a:rPr lang="uk-UA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винагороди вчителям, учні яких посіли призові місця на </a:t>
            </a:r>
            <a:r>
              <a:rPr lang="uk-UA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Всеукраїнських </a:t>
            </a:r>
            <a:r>
              <a:rPr lang="uk-UA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учнівських олімпіадах, у спортивних змаганнях, фестивалях, </a:t>
            </a:r>
            <a:r>
              <a:rPr lang="uk-UA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тощо.</a:t>
            </a:r>
          </a:p>
          <a:p>
            <a:pPr marL="285750" indent="-285750" algn="l">
              <a:spcBef>
                <a:spcPts val="663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uk-UA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Організація </a:t>
            </a:r>
            <a:r>
              <a:rPr lang="uk-UA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лекцій за участю фахівців з інститутів підвищення кваліфікації з проблем педагогічної майстерності; лекцій з проблем викладання навчальних </a:t>
            </a:r>
            <a:r>
              <a:rPr lang="uk-UA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дисциплін.</a:t>
            </a:r>
          </a:p>
          <a:p>
            <a:pPr marL="285750" indent="-285750" algn="l">
              <a:spcBef>
                <a:spcPts val="663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uk-UA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Забезпечити </a:t>
            </a:r>
            <a:r>
              <a:rPr lang="uk-UA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умови для своєчасної курсової перепідготовки та професійного зростання </a:t>
            </a:r>
            <a:r>
              <a:rPr lang="uk-UA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uk-UA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міжатестаційний</a:t>
            </a:r>
            <a:r>
              <a:rPr lang="uk-UA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період </a:t>
            </a:r>
            <a:r>
              <a:rPr lang="uk-UA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педагогів.</a:t>
            </a:r>
          </a:p>
          <a:p>
            <a:pPr marL="285750" indent="-285750" algn="l">
              <a:spcBef>
                <a:spcPts val="663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uk-UA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Забезпечити </a:t>
            </a:r>
            <a:r>
              <a:rPr lang="uk-UA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умови для участі педагогів у конкурсах професійної майстерності,  Тижні педагогічної майстерності тощо</a:t>
            </a:r>
            <a:r>
              <a:rPr lang="uk-UA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19963"/>
            <a:ext cx="1440160" cy="1079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8634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онференція 2015">
  <a:themeElements>
    <a:clrScheme name="">
      <a:dk1>
        <a:srgbClr val="808080"/>
      </a:dk1>
      <a:lt1>
        <a:srgbClr val="FFFFFF"/>
      </a:lt1>
      <a:dk2>
        <a:srgbClr val="FFFFFF"/>
      </a:dk2>
      <a:lt2>
        <a:srgbClr val="0120BD"/>
      </a:lt2>
      <a:accent1>
        <a:srgbClr val="C300E6"/>
      </a:accent1>
      <a:accent2>
        <a:srgbClr val="F96F1C"/>
      </a:accent2>
      <a:accent3>
        <a:srgbClr val="FFFFFF"/>
      </a:accent3>
      <a:accent4>
        <a:srgbClr val="6C6C6C"/>
      </a:accent4>
      <a:accent5>
        <a:srgbClr val="DEAAF0"/>
      </a:accent5>
      <a:accent6>
        <a:srgbClr val="E26418"/>
      </a:accent6>
      <a:hlink>
        <a:srgbClr val="FFBF07"/>
      </a:hlink>
      <a:folHlink>
        <a:srgbClr val="5F5F5F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конференція 2015</Template>
  <TotalTime>3066</TotalTime>
  <Words>387</Words>
  <Application>Microsoft Office PowerPoint</Application>
  <PresentationFormat>Экран (4:3)</PresentationFormat>
  <Paragraphs>107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конференція 2015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Company>Школа 3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Пріоритетні завдання освіти м.Южного у 2015/2016 н.р.</dc:title>
  <dc:creator>Пользователь</dc:creator>
  <cp:lastModifiedBy>Чайка</cp:lastModifiedBy>
  <cp:revision>299</cp:revision>
  <cp:lastPrinted>2018-12-12T07:18:50Z</cp:lastPrinted>
  <dcterms:created xsi:type="dcterms:W3CDTF">2015-08-19T09:27:27Z</dcterms:created>
  <dcterms:modified xsi:type="dcterms:W3CDTF">2019-10-18T08:02:03Z</dcterms:modified>
</cp:coreProperties>
</file>