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3600" dirty="0" err="1">
                <a:solidFill>
                  <a:srgbClr val="7030A0"/>
                </a:solidFill>
              </a:rPr>
              <a:t>Моніторинг</a:t>
            </a:r>
            <a:r>
              <a:rPr lang="ru-RU" sz="3600" baseline="0" dirty="0">
                <a:solidFill>
                  <a:srgbClr val="7030A0"/>
                </a:solidFill>
              </a:rPr>
              <a:t> </a:t>
            </a:r>
            <a:r>
              <a:rPr lang="ru-RU" sz="3600" baseline="0" dirty="0" err="1">
                <a:solidFill>
                  <a:srgbClr val="7030A0"/>
                </a:solidFill>
              </a:rPr>
              <a:t>якості</a:t>
            </a:r>
            <a:r>
              <a:rPr lang="ru-RU" sz="3600" baseline="0" dirty="0">
                <a:solidFill>
                  <a:srgbClr val="7030A0"/>
                </a:solidFill>
              </a:rPr>
              <a:t> </a:t>
            </a:r>
            <a:r>
              <a:rPr lang="ru-RU" sz="3600" baseline="0" dirty="0" err="1">
                <a:solidFill>
                  <a:srgbClr val="7030A0"/>
                </a:solidFill>
              </a:rPr>
              <a:t>освіти</a:t>
            </a:r>
            <a:endParaRPr lang="ru-RU" sz="36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27688220574058098"/>
          <c:y val="1.3419402675065089E-2"/>
        </c:manualLayout>
      </c:layout>
    </c:title>
    <c:plotArea>
      <c:layout>
        <c:manualLayout>
          <c:layoutTarget val="inner"/>
          <c:xMode val="edge"/>
          <c:yMode val="edge"/>
          <c:x val="1.5645663026688791E-2"/>
          <c:y val="0.18729697304164281"/>
          <c:w val="0.96870867394662263"/>
          <c:h val="0.6748634209725489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Лист1!$B$2</c:f>
              <c:strCache>
                <c:ptCount val="1"/>
                <c:pt idx="0">
                  <c:v>Річна 2015-2016н.р.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Лист1!$A$3:$A$7</c:f>
              <c:strCache>
                <c:ptCount val="5"/>
                <c:pt idx="0">
                  <c:v>Поч. рівень</c:v>
                </c:pt>
                <c:pt idx="1">
                  <c:v>Сер. рівень</c:v>
                </c:pt>
                <c:pt idx="2">
                  <c:v>Дост. рівень</c:v>
                </c:pt>
                <c:pt idx="3">
                  <c:v>Висок. рівень</c:v>
                </c:pt>
                <c:pt idx="4">
                  <c:v>Відсоток якості</c:v>
                </c:pt>
              </c:strCache>
            </c:strRef>
          </c:cat>
          <c:val>
            <c:numRef>
              <c:f>Лист1!$B$3:$B$7</c:f>
              <c:numCache>
                <c:formatCode>0%</c:formatCode>
                <c:ptCount val="5"/>
                <c:pt idx="0">
                  <c:v>2.0000000000000007E-2</c:v>
                </c:pt>
                <c:pt idx="1">
                  <c:v>0.45</c:v>
                </c:pt>
                <c:pt idx="2">
                  <c:v>0.4900000000000001</c:v>
                </c:pt>
                <c:pt idx="3">
                  <c:v>4.0000000000000015E-2</c:v>
                </c:pt>
                <c:pt idx="4">
                  <c:v>0.53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Річна 2016-2017 н.р.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Лист1!$A$3:$A$7</c:f>
              <c:strCache>
                <c:ptCount val="5"/>
                <c:pt idx="0">
                  <c:v>Поч. рівень</c:v>
                </c:pt>
                <c:pt idx="1">
                  <c:v>Сер. рівень</c:v>
                </c:pt>
                <c:pt idx="2">
                  <c:v>Дост. рівень</c:v>
                </c:pt>
                <c:pt idx="3">
                  <c:v>Висок. рівень</c:v>
                </c:pt>
                <c:pt idx="4">
                  <c:v>Відсоток якості</c:v>
                </c:pt>
              </c:strCache>
            </c:strRef>
          </c:cat>
          <c:val>
            <c:numRef>
              <c:f>Лист1!$C$3:$C$7</c:f>
              <c:numCache>
                <c:formatCode>0%</c:formatCode>
                <c:ptCount val="5"/>
                <c:pt idx="0">
                  <c:v>0</c:v>
                </c:pt>
                <c:pt idx="1">
                  <c:v>0.4200000000000001</c:v>
                </c:pt>
                <c:pt idx="2">
                  <c:v>0.5</c:v>
                </c:pt>
                <c:pt idx="3">
                  <c:v>8.0000000000000029E-2</c:v>
                </c:pt>
                <c:pt idx="4">
                  <c:v>0.58000000000000007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І семестр 2017-2018 н.р.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Лист1!$A$3:$A$7</c:f>
              <c:strCache>
                <c:ptCount val="5"/>
                <c:pt idx="0">
                  <c:v>Поч. рівень</c:v>
                </c:pt>
                <c:pt idx="1">
                  <c:v>Сер. рівень</c:v>
                </c:pt>
                <c:pt idx="2">
                  <c:v>Дост. рівень</c:v>
                </c:pt>
                <c:pt idx="3">
                  <c:v>Висок. рівень</c:v>
                </c:pt>
                <c:pt idx="4">
                  <c:v>Відсоток якості</c:v>
                </c:pt>
              </c:strCache>
            </c:strRef>
          </c:cat>
          <c:val>
            <c:numRef>
              <c:f>Лист1!$D$3:$D$7</c:f>
              <c:numCache>
                <c:formatCode>0%</c:formatCode>
                <c:ptCount val="5"/>
                <c:pt idx="0">
                  <c:v>0</c:v>
                </c:pt>
                <c:pt idx="1">
                  <c:v>0.4300000000000001</c:v>
                </c:pt>
                <c:pt idx="2">
                  <c:v>0.47000000000000008</c:v>
                </c:pt>
                <c:pt idx="3">
                  <c:v>0.11</c:v>
                </c:pt>
                <c:pt idx="4">
                  <c:v>0.58000000000000007</c:v>
                </c:pt>
              </c:numCache>
            </c:numRef>
          </c:val>
        </c:ser>
        <c:dLbls>
          <c:showVal val="1"/>
        </c:dLbls>
        <c:overlap val="-25"/>
        <c:axId val="69889024"/>
        <c:axId val="85454848"/>
      </c:barChart>
      <c:catAx>
        <c:axId val="698890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5454848"/>
        <c:crosses val="autoZero"/>
        <c:auto val="1"/>
        <c:lblAlgn val="ctr"/>
        <c:lblOffset val="100"/>
      </c:catAx>
      <c:valAx>
        <c:axId val="85454848"/>
        <c:scaling>
          <c:orientation val="minMax"/>
        </c:scaling>
        <c:delete val="1"/>
        <c:axPos val="l"/>
        <c:numFmt formatCode="0%" sourceLinked="1"/>
        <c:tickLblPos val="nextTo"/>
        <c:crossAx val="6988902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C8B1-D921-46D3-938D-C59B3C565E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DF01F-EEC0-4E49-B321-4E23DDB934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2800" b="1" i="1" smtClean="0">
                <a:latin typeface="Arial Black" pitchFamily="34" charset="0"/>
              </a:rPr>
              <a:t/>
            </a:r>
            <a:br>
              <a:rPr lang="uk-UA" sz="2800" b="1" i="1" smtClean="0">
                <a:latin typeface="Arial Black" pitchFamily="34" charset="0"/>
              </a:rPr>
            </a:br>
            <a:endParaRPr lang="ru-RU" sz="2800" b="1" smtClean="0">
              <a:latin typeface="Arial Black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68106460"/>
              </p:ext>
            </p:extLst>
          </p:nvPr>
        </p:nvGraphicFramePr>
        <p:xfrm>
          <a:off x="17292" y="26296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teacher</dc:creator>
  <cp:lastModifiedBy>teacher</cp:lastModifiedBy>
  <cp:revision>1</cp:revision>
  <dcterms:created xsi:type="dcterms:W3CDTF">2018-01-24T10:06:02Z</dcterms:created>
  <dcterms:modified xsi:type="dcterms:W3CDTF">2018-01-24T10:06:33Z</dcterms:modified>
</cp:coreProperties>
</file>