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2" r:id="rId3"/>
    <p:sldMasterId id="2147483654" r:id="rId4"/>
    <p:sldMasterId id="2147483656" r:id="rId5"/>
  </p:sldMasterIdLst>
  <p:sldIdLst>
    <p:sldId id="256" r:id="rId6"/>
    <p:sldId id="299" r:id="rId7"/>
    <p:sldId id="287" r:id="rId8"/>
    <p:sldId id="257" r:id="rId9"/>
    <p:sldId id="259" r:id="rId10"/>
    <p:sldId id="260" r:id="rId11"/>
    <p:sldId id="274" r:id="rId12"/>
    <p:sldId id="290" r:id="rId13"/>
    <p:sldId id="300" r:id="rId14"/>
    <p:sldId id="304" r:id="rId15"/>
    <p:sldId id="305" r:id="rId16"/>
    <p:sldId id="306" r:id="rId17"/>
    <p:sldId id="307" r:id="rId18"/>
    <p:sldId id="293" r:id="rId19"/>
    <p:sldId id="294" r:id="rId20"/>
    <p:sldId id="295" r:id="rId21"/>
    <p:sldId id="263" r:id="rId22"/>
    <p:sldId id="272" r:id="rId23"/>
    <p:sldId id="309" r:id="rId24"/>
    <p:sldId id="303" r:id="rId25"/>
    <p:sldId id="308" r:id="rId26"/>
    <p:sldId id="280" r:id="rId27"/>
    <p:sldId id="286" r:id="rId28"/>
    <p:sldId id="282" r:id="rId29"/>
    <p:sldId id="283" r:id="rId30"/>
    <p:sldId id="284" r:id="rId31"/>
    <p:sldId id="285" r:id="rId32"/>
    <p:sldId id="297" r:id="rId33"/>
    <p:sldId id="310" r:id="rId34"/>
    <p:sldId id="298" r:id="rId35"/>
    <p:sldId id="279" r:id="rId36"/>
  </p:sldIdLst>
  <p:sldSz cx="9144000" cy="6858000" type="screen4x3"/>
  <p:notesSz cx="6858000" cy="9144000"/>
  <p:defaultTextStyle>
    <a:defPPr>
      <a:defRPr lang="ru-RU"/>
    </a:defPPr>
    <a:lvl1pPr algn="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8000"/>
    <a:srgbClr val="0000FF"/>
    <a:srgbClr val="666633"/>
    <a:srgbClr val="9900CC"/>
    <a:srgbClr val="CC00CC"/>
    <a:srgbClr val="FF00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6" autoAdjust="0"/>
    <p:restoredTop sz="94660"/>
  </p:normalViewPr>
  <p:slideViewPr>
    <p:cSldViewPr>
      <p:cViewPr varScale="1">
        <p:scale>
          <a:sx n="65" d="100"/>
          <a:sy n="65" d="100"/>
        </p:scale>
        <p:origin x="-14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4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10" Type="http://schemas.openxmlformats.org/officeDocument/2006/relationships/image" Target="../media/image18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3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uk-UA" altLang="uk-UA" sz="2400" smtClean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uk-UA" altLang="uk-UA" sz="2400" smtClean="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</p:grpSp>
      </p:grpSp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501C1-ABB2-4FF6-9EB6-9691DA4CBA1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9222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513D5-B837-457E-9CAC-365DFF59220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124305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86393-52BC-4F7B-B929-F8E7DA632C3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4222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C67B-3439-49F8-B6E6-77F87B907E8E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60147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C1B1-AB2A-46BB-A063-C9D7777FB943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00796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ECB8B-467C-4841-8729-B8AC7364F05B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705248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F9DC-EC3F-42ED-89EE-02CA9867B1A3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511058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C13F7-3F4B-4F04-9295-F7FAE50D829D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502920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A99BE-7349-48A2-BC7D-164B930E2B42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602979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0C806-F8F3-4741-A809-420C44BB01E0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56186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9EE3E-1319-4C15-94E8-7EBB14E453CA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95473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C0BDE-A322-49FB-BFC4-E752BF2CD0D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87168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57E54-9162-4F6E-B3BD-A0CB034B8447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083989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F6D46-B6A8-4EFB-9335-37A68F43FA6A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283298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029CC-1C8A-4642-B1F8-66C867045D7E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374909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C763B-B170-46C2-A86F-235C9AF66C74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64567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uk-UA" altLang="uk-UA" noProof="0" smtClean="0"/>
              <a:t>Образец заголовка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uk-UA" altLang="uk-UA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21C5-976E-4E3A-AC6D-BFA8804C3257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856840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8A354-F667-444E-BD0F-DB5BD7A9195F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576074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0B7BB-BACA-4ABF-9585-EA781D0E74FF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048011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AD597-718C-4127-B06C-FAD6BD4918DB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860371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8A68C-A2BE-4DDA-B461-5C74A2D0DFE6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047808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9737-5EFA-4780-B668-9412B0F4F577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48909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FC49-AB78-4CE5-AF74-14415682AA4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39422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0E011-8C3D-4618-B521-C594417B7081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3446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AA209-8754-4ADE-AF8B-EAAAD926F043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124417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4C7C3-374A-4AAE-9ED3-1DEC506834CF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250252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AA1F2-8ACD-4343-AF9E-1629CE29A453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029049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1E0EA-35B6-49E0-AE80-7FD27EBBA25B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810031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uk-UA" altLang="uk-UA" sz="2400" smtClean="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</p:grpSp>
      <p:sp>
        <p:nvSpPr>
          <p:cNvPr id="11469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uk-UA" altLang="uk-UA" noProof="0" smtClean="0"/>
              <a:t>Образец заголовка</a:t>
            </a:r>
          </a:p>
        </p:txBody>
      </p:sp>
      <p:sp>
        <p:nvSpPr>
          <p:cNvPr id="11470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uk-UA" altLang="uk-UA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CE3A1-A86F-48A0-A16F-4D3E905AECF6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003029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6460B-7B1A-402A-914B-A97AA208F51A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880771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7D2E9-BBA9-4516-B80E-A8A0B3386744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130245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2AE76-B61C-4214-8469-9967C00A47B8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586100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9DDF7-CBB7-43DF-A71A-98366A0B996C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43357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5CCB1-7B44-4B30-8EEC-B86A0597F27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8124805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B6461-DCA1-46EA-B239-7ACA2839AC12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048606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8A18-6083-4EC7-85AF-DBCE254885FD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65892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7F4B-1967-4E9A-8152-6FE9A3D3919E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304911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A4FE6-359E-409E-BAA5-41B42D1FD4A1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59924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9BC49-6593-4EF8-91A2-8E06567C51B5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220065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B4EA6-B2E3-4421-9D88-FDB599F04004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677993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B20F-DDCB-448D-9BAF-759579B81447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5540887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uk-UA" altLang="en-US" noProof="0" smtClean="0"/>
              <a:t>Образец заголовка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uk-UA" altLang="en-US" noProof="0" smtClean="0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2E8EC-64B2-4017-88F0-341CB90569D4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3731469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4A370-111B-4242-BC65-E4A43AECA885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646279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8B681-D580-47FE-9D97-94D147A4CEA2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30237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B2885-AF4E-4392-A45D-B3423F8A8DE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92059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4AF6C-9607-441D-A5C4-815ED2213C3A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810564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E734F-AA08-4E1E-A578-90B85F18940C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163693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5AAA-AB42-4B73-BA9F-ED3E994FFA04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628238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B86EA-B52D-40F6-9B03-1E0685A81F99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4079385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0A04-F11C-4C64-A1DD-49D26E073D85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308638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68AB3-17BB-4368-8884-9B6F7CDC0CD3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9354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A5E4C-C9A3-43C1-A84C-826276DA16F6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237020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C5439-8E3B-4F02-AA07-1CDA2BDED2B0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542333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63C7A-5D2A-42D1-B386-E3B0AD5DF934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70028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9D5AE-B731-4C90-BD08-068442BF537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6521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6C7FE-1D77-4B6C-883F-8F9154531A1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58634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33362-E48D-471C-916B-D47398D0796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534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DE344-BBED-42DA-8C4F-C3158F103DE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63303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DFC0F742-8A38-4E26-9197-22DD564A1B1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uk-UA" altLang="uk-UA" sz="2400" smtClean="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uk-UA" altLang="uk-UA" sz="2400" smtClean="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uk-UA" altLang="uk-UA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uk-UA" altLang="uk-UA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uk-UA" altLang="uk-UA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uk-UA" altLang="uk-UA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uk-UA" altLang="uk-UA" sz="2400" smtClean="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uk-UA" altLang="uk-UA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uk-UA" altLang="uk-UA" sz="180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текста</a:t>
            </a:r>
          </a:p>
          <a:p>
            <a:pPr lvl="1"/>
            <a:r>
              <a:rPr lang="uk-UA" altLang="uk-UA" smtClean="0"/>
              <a:t>Второй уровень</a:t>
            </a:r>
          </a:p>
          <a:p>
            <a:pPr lvl="2"/>
            <a:r>
              <a:rPr lang="uk-UA" altLang="uk-UA" smtClean="0"/>
              <a:t>Третий уровень</a:t>
            </a:r>
          </a:p>
          <a:p>
            <a:pPr lvl="3"/>
            <a:r>
              <a:rPr lang="uk-UA" altLang="uk-UA" smtClean="0"/>
              <a:t>Четвертый уровень</a:t>
            </a:r>
          </a:p>
          <a:p>
            <a:pPr lvl="4"/>
            <a:r>
              <a:rPr lang="uk-UA" altLang="uk-UA" smtClean="0"/>
              <a:t>Пятый уровень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AB7A10FA-9023-4AB2-AB68-C828C64FC123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заголовка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текста</a:t>
            </a:r>
          </a:p>
          <a:p>
            <a:pPr lvl="1"/>
            <a:r>
              <a:rPr lang="uk-UA" altLang="uk-UA" smtClean="0"/>
              <a:t>Второй уровень</a:t>
            </a:r>
          </a:p>
          <a:p>
            <a:pPr lvl="2"/>
            <a:r>
              <a:rPr lang="uk-UA" altLang="uk-UA" smtClean="0"/>
              <a:t>Третий уровень</a:t>
            </a:r>
          </a:p>
          <a:p>
            <a:pPr lvl="3"/>
            <a:r>
              <a:rPr lang="uk-UA" altLang="uk-UA" smtClean="0"/>
              <a:t>Четвертый уровень</a:t>
            </a:r>
          </a:p>
          <a:p>
            <a:pPr lvl="4"/>
            <a:r>
              <a:rPr lang="uk-UA" altLang="uk-UA" smtClean="0"/>
              <a:t>Пятый уровень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F9CD9A5-941C-48EB-ABC6-BD85B0F0479A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3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410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uk-UA" altLang="uk-UA" sz="2400" smtClean="0">
                <a:latin typeface="Times New Roman" pitchFamily="18" charset="0"/>
              </a:endParaRPr>
            </a:p>
          </p:txBody>
        </p:sp>
        <p:grpSp>
          <p:nvGrpSpPr>
            <p:cNvPr id="4106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4107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uk-UA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4108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</p:grpSp>
      <p:sp>
        <p:nvSpPr>
          <p:cNvPr id="409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заголовка</a:t>
            </a:r>
          </a:p>
        </p:txBody>
      </p:sp>
      <p:sp>
        <p:nvSpPr>
          <p:cNvPr id="410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текста</a:t>
            </a:r>
          </a:p>
          <a:p>
            <a:pPr lvl="1"/>
            <a:r>
              <a:rPr lang="uk-UA" altLang="uk-UA" smtClean="0"/>
              <a:t>Второй уровень</a:t>
            </a:r>
          </a:p>
          <a:p>
            <a:pPr lvl="2"/>
            <a:r>
              <a:rPr lang="uk-UA" altLang="uk-UA" smtClean="0"/>
              <a:t>Третий уровень</a:t>
            </a:r>
          </a:p>
          <a:p>
            <a:pPr lvl="3"/>
            <a:r>
              <a:rPr lang="uk-UA" altLang="uk-UA" smtClean="0"/>
              <a:t>Четвертый уровень</a:t>
            </a:r>
          </a:p>
          <a:p>
            <a:pPr lvl="4"/>
            <a:r>
              <a:rPr lang="uk-UA" altLang="uk-UA" smtClean="0"/>
              <a:t>Пятый уровень</a:t>
            </a:r>
          </a:p>
        </p:txBody>
      </p:sp>
      <p:sp>
        <p:nvSpPr>
          <p:cNvPr id="11367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1367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1367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003ACC26-8CD9-4435-BE2F-4FF88A57801F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  <p:sp>
        <p:nvSpPr>
          <p:cNvPr id="4104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 smtClean="0"/>
              <a:t>Образец текста</a:t>
            </a:r>
          </a:p>
          <a:p>
            <a:pPr lvl="1"/>
            <a:r>
              <a:rPr lang="uk-UA" altLang="en-US" smtClean="0"/>
              <a:t>Второй уровень</a:t>
            </a:r>
          </a:p>
          <a:p>
            <a:pPr lvl="2"/>
            <a:r>
              <a:rPr lang="uk-UA" altLang="en-US" smtClean="0"/>
              <a:t>Третий уровень</a:t>
            </a:r>
          </a:p>
          <a:p>
            <a:pPr lvl="3"/>
            <a:r>
              <a:rPr lang="uk-UA" altLang="en-US" smtClean="0"/>
              <a:t>Четвертый уровень</a:t>
            </a:r>
          </a:p>
          <a:p>
            <a:pPr lvl="4"/>
            <a:r>
              <a:rPr lang="uk-UA" altLang="en-US" smtClean="0"/>
              <a:t>Пятый уровень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+mj-lt"/>
              </a:defRPr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fld id="{057524AE-2757-4227-B529-CB941DB11A68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  <p:sp>
        <p:nvSpPr>
          <p:cNvPr id="512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29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0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8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8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16.wmf"/><Relationship Id="rId3" Type="http://schemas.openxmlformats.org/officeDocument/2006/relationships/oleObject" Target="../embeddings/oleObject9.bin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3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wmf"/><Relationship Id="rId20" Type="http://schemas.openxmlformats.org/officeDocument/2006/relationships/image" Target="../media/image1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2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9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4.wmf"/><Relationship Id="rId22" Type="http://schemas.openxmlformats.org/officeDocument/2006/relationships/image" Target="../media/image18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17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16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30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3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6425" y="1773238"/>
            <a:ext cx="7267575" cy="2447925"/>
          </a:xfrm>
        </p:spPr>
        <p:txBody>
          <a:bodyPr/>
          <a:lstStyle/>
          <a:p>
            <a:pPr algn="ctr" eaLnBrk="1" hangingPunct="1"/>
            <a:r>
              <a:rPr lang="ru-RU" altLang="uk-UA" sz="4400" b="1" i="1" smtClean="0">
                <a:latin typeface="Georgia" pitchFamily="18" charset="0"/>
              </a:rPr>
              <a:t>Розв</a:t>
            </a:r>
            <a:r>
              <a:rPr lang="en-US" altLang="uk-UA" sz="4400" b="1" i="1" smtClean="0">
                <a:latin typeface="Georgia" pitchFamily="18" charset="0"/>
              </a:rPr>
              <a:t>’</a:t>
            </a:r>
            <a:r>
              <a:rPr lang="uk-UA" altLang="uk-UA" sz="4400" b="1" i="1" smtClean="0">
                <a:latin typeface="Georgia" pitchFamily="18" charset="0"/>
              </a:rPr>
              <a:t>язування вправ по темі:</a:t>
            </a:r>
            <a:br>
              <a:rPr lang="uk-UA" altLang="uk-UA" sz="4400" b="1" i="1" smtClean="0">
                <a:latin typeface="Georgia" pitchFamily="18" charset="0"/>
              </a:rPr>
            </a:br>
            <a:r>
              <a:rPr lang="uk-UA" altLang="uk-UA" sz="4400" b="1" i="1" smtClean="0">
                <a:latin typeface="Georgia" pitchFamily="18" charset="0"/>
              </a:rPr>
              <a:t> </a:t>
            </a:r>
            <a:r>
              <a:rPr lang="ru-RU" altLang="uk-UA" sz="4400" b="1" i="1" smtClean="0">
                <a:latin typeface="Georgia" pitchFamily="18" charset="0"/>
              </a:rPr>
              <a:t>«Функції і їх графіки».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79388" y="4838700"/>
          <a:ext cx="2124075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GraphC" r:id="rId3" imgW="4248150" imgH="3867150" progId="GraphCtrl.Document">
                  <p:embed/>
                </p:oleObj>
              </mc:Choice>
              <mc:Fallback>
                <p:oleObj name="GraphC" r:id="rId3" imgW="4248150" imgH="3867150" progId="GraphCtrl.Docume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838700"/>
                        <a:ext cx="2124075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7127875" y="4797425"/>
          <a:ext cx="2016125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GraphC" r:id="rId5" imgW="4171950" imgH="4810125" progId="GraphCtrl.Document">
                  <p:embed/>
                </p:oleObj>
              </mc:Choice>
              <mc:Fallback>
                <p:oleObj name="GraphC" r:id="rId5" imgW="4171950" imgH="4810125" progId="GraphCtrl.Document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4797425"/>
                        <a:ext cx="2016125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787900" y="4826000"/>
          <a:ext cx="2089150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GraphC" r:id="rId7" imgW="2828925" imgH="2752725" progId="GraphCtrl.Document">
                  <p:embed/>
                </p:oleObj>
              </mc:Choice>
              <mc:Fallback>
                <p:oleObj name="GraphC" r:id="rId7" imgW="2828925" imgH="2752725" progId="GraphCtrl.Document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826000"/>
                        <a:ext cx="2089150" cy="203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2484438" y="4868863"/>
          <a:ext cx="2159000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GraphC" r:id="rId9" imgW="2133600" imgH="3219450" progId="GraphCtrl.Document">
                  <p:embed/>
                </p:oleObj>
              </mc:Choice>
              <mc:Fallback>
                <p:oleObj name="GraphC" r:id="rId9" imgW="2133600" imgH="3219450" progId="GraphCtrl.Document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4868863"/>
                        <a:ext cx="2159000" cy="198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b="1" smtClean="0">
                <a:solidFill>
                  <a:schemeClr val="hlink"/>
                </a:solidFill>
              </a:rPr>
              <a:t>Орфографічна хвилинка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844675"/>
            <a:ext cx="4038600" cy="4530725"/>
          </a:xfrm>
        </p:spPr>
        <p:txBody>
          <a:bodyPr/>
          <a:lstStyle/>
          <a:p>
            <a:r>
              <a:rPr lang="uk-UA" altLang="uk-UA" sz="2800" smtClean="0">
                <a:latin typeface="Times New Roman" pitchFamily="18" charset="0"/>
                <a:cs typeface="Times New Roman" pitchFamily="18" charset="0"/>
              </a:rPr>
              <a:t> Провідмінюйте слова:</a:t>
            </a:r>
            <a:endParaRPr lang="uk-UA" altLang="uk-UA" sz="24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"/>
            </a:pPr>
            <a:r>
              <a:rPr lang="uk-UA" altLang="uk-UA" sz="2800" smtClean="0">
                <a:latin typeface="Times New Roman" pitchFamily="18" charset="0"/>
                <a:cs typeface="Times New Roman" pitchFamily="18" charset="0"/>
              </a:rPr>
              <a:t>графік</a:t>
            </a:r>
            <a:r>
              <a:rPr lang="en-US" altLang="uk-UA" sz="280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altLang="uk-UA" sz="24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"/>
            </a:pPr>
            <a:r>
              <a:rPr lang="uk-UA" altLang="uk-UA" sz="2800" smtClean="0">
                <a:latin typeface="Times New Roman" pitchFamily="18" charset="0"/>
                <a:cs typeface="Times New Roman" pitchFamily="18" charset="0"/>
              </a:rPr>
              <a:t> функція</a:t>
            </a:r>
            <a:r>
              <a:rPr lang="en-US" altLang="uk-UA" sz="280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altLang="uk-UA" sz="24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"/>
            </a:pPr>
            <a:r>
              <a:rPr lang="uk-UA" altLang="uk-UA" sz="2800" smtClean="0">
                <a:latin typeface="Times New Roman" pitchFamily="18" charset="0"/>
                <a:cs typeface="Times New Roman" pitchFamily="18" charset="0"/>
              </a:rPr>
              <a:t>аргумент.</a:t>
            </a:r>
            <a:endParaRPr lang="uk-UA" altLang="uk-UA" sz="2600" smtClean="0"/>
          </a:p>
        </p:txBody>
      </p:sp>
      <p:sp>
        <p:nvSpPr>
          <p:cNvPr id="19460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altLang="uk-UA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b="1" smtClean="0">
                <a:solidFill>
                  <a:schemeClr val="hlink"/>
                </a:solidFill>
              </a:rPr>
              <a:t>Орфографічна хвилинка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844675"/>
            <a:ext cx="4038600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uk-UA" altLang="uk-UA" sz="2600" smtClean="0"/>
          </a:p>
        </p:txBody>
      </p:sp>
      <p:sp>
        <p:nvSpPr>
          <p:cNvPr id="20484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uk-UA" altLang="uk-UA" smtClean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12409487" cy="544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b="1" smtClean="0">
                <a:solidFill>
                  <a:schemeClr val="hlink"/>
                </a:solidFill>
              </a:rPr>
              <a:t>Орфографічна хвилинка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844675"/>
            <a:ext cx="4038600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uk-UA" altLang="uk-UA" sz="2600" smtClean="0"/>
          </a:p>
        </p:txBody>
      </p:sp>
      <p:sp>
        <p:nvSpPr>
          <p:cNvPr id="21508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uk-UA" altLang="uk-UA" smtClean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14130338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b="1" smtClean="0">
                <a:solidFill>
                  <a:schemeClr val="hlink"/>
                </a:solidFill>
              </a:rPr>
              <a:t>Орфографічна хвилинка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844675"/>
            <a:ext cx="4038600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uk-UA" altLang="uk-UA" sz="2600" smtClean="0"/>
          </a:p>
        </p:txBody>
      </p:sp>
      <p:sp>
        <p:nvSpPr>
          <p:cNvPr id="2253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uk-UA" altLang="uk-UA" smtClean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11841163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Group 2"/>
          <p:cNvGraphicFramePr>
            <a:graphicFrameLocks noGrp="1"/>
          </p:cNvGraphicFramePr>
          <p:nvPr/>
        </p:nvGraphicFramePr>
        <p:xfrm>
          <a:off x="5003800" y="1341438"/>
          <a:ext cx="3902075" cy="4664075"/>
        </p:xfrm>
        <a:graphic>
          <a:graphicData uri="http://schemas.openxmlformats.org/drawingml/2006/table">
            <a:tbl>
              <a:tblPr/>
              <a:tblGrid>
                <a:gridCol w="479425"/>
                <a:gridCol w="493713"/>
                <a:gridCol w="488950"/>
                <a:gridCol w="487362"/>
                <a:gridCol w="488950"/>
                <a:gridCol w="487363"/>
                <a:gridCol w="485775"/>
                <a:gridCol w="490537"/>
              </a:tblGrid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</a:tbl>
          </a:graphicData>
        </a:graphic>
      </p:graphicFrame>
      <p:sp>
        <p:nvSpPr>
          <p:cNvPr id="23642" name="Rectangle 124"/>
          <p:cNvSpPr>
            <a:spLocks noGrp="1" noChangeArrowheads="1"/>
          </p:cNvSpPr>
          <p:nvPr>
            <p:ph type="ctrTitle"/>
          </p:nvPr>
        </p:nvSpPr>
        <p:spPr>
          <a:xfrm>
            <a:off x="323850" y="260350"/>
            <a:ext cx="8640763" cy="576263"/>
          </a:xfrm>
        </p:spPr>
        <p:txBody>
          <a:bodyPr/>
          <a:lstStyle/>
          <a:p>
            <a:pPr eaLnBrk="1" hangingPunct="1"/>
            <a:r>
              <a:rPr lang="ru-RU" altLang="uk-UA" sz="2400" i="1" smtClean="0">
                <a:solidFill>
                  <a:schemeClr val="accent2"/>
                </a:solidFill>
              </a:rPr>
              <a:t>Алгоритм побудови графіка функції у=(х+</a:t>
            </a:r>
            <a:r>
              <a:rPr lang="en-US" altLang="uk-UA" sz="2400" i="1" smtClean="0">
                <a:solidFill>
                  <a:schemeClr val="accent2"/>
                </a:solidFill>
              </a:rPr>
              <a:t>m</a:t>
            </a:r>
            <a:r>
              <a:rPr lang="ru-RU" altLang="uk-UA" sz="2400" i="1" smtClean="0">
                <a:solidFill>
                  <a:schemeClr val="accent2"/>
                </a:solidFill>
              </a:rPr>
              <a:t>)</a:t>
            </a:r>
            <a:r>
              <a:rPr lang="ru-RU" altLang="uk-UA" sz="2400" i="1" baseline="30000" smtClean="0">
                <a:solidFill>
                  <a:schemeClr val="accent2"/>
                </a:solidFill>
              </a:rPr>
              <a:t>2</a:t>
            </a:r>
            <a:r>
              <a:rPr lang="ru-RU" altLang="uk-UA" sz="2400" i="1" smtClean="0">
                <a:solidFill>
                  <a:schemeClr val="accent2"/>
                </a:solidFill>
              </a:rPr>
              <a:t> + </a:t>
            </a:r>
            <a:r>
              <a:rPr lang="en-US" altLang="uk-UA" sz="2400" i="1" smtClean="0">
                <a:solidFill>
                  <a:schemeClr val="accent2"/>
                </a:solidFill>
              </a:rPr>
              <a:t>n</a:t>
            </a:r>
            <a:r>
              <a:rPr lang="ru-RU" altLang="uk-UA" sz="4000" i="1" smtClean="0"/>
              <a:t> </a:t>
            </a:r>
          </a:p>
        </p:txBody>
      </p:sp>
      <p:sp>
        <p:nvSpPr>
          <p:cNvPr id="56445" name="Rectangle 125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557338"/>
            <a:ext cx="4824412" cy="792162"/>
          </a:xfrm>
        </p:spPr>
        <p:txBody>
          <a:bodyPr/>
          <a:lstStyle/>
          <a:p>
            <a:pPr marL="263525" indent="-263525" eaLnBrk="1" hangingPunct="1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ru-RU" altLang="uk-UA" sz="2400" i="1" smtClean="0"/>
              <a:t> </a:t>
            </a:r>
            <a:r>
              <a:rPr lang="ru-RU" altLang="uk-UA" sz="1800" i="1" smtClean="0"/>
              <a:t>Побудувати графік функції у=</a:t>
            </a:r>
            <a:r>
              <a:rPr lang="en-US" altLang="uk-UA" sz="1800" i="1" smtClean="0"/>
              <a:t>x</a:t>
            </a:r>
            <a:r>
              <a:rPr lang="ru-RU" altLang="uk-UA" sz="1800" i="1" baseline="30000" smtClean="0"/>
              <a:t>2</a:t>
            </a:r>
            <a:r>
              <a:rPr lang="ru-RU" altLang="uk-UA" sz="1800" i="1" smtClean="0"/>
              <a:t> </a:t>
            </a:r>
          </a:p>
          <a:p>
            <a:pPr marL="263525" indent="-2635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uk-UA" sz="1800" i="1" smtClean="0"/>
              <a:t>    (за допомогою точок).</a:t>
            </a:r>
            <a:endParaRPr lang="en-US" altLang="uk-UA" sz="1800" i="1" smtClean="0"/>
          </a:p>
        </p:txBody>
      </p:sp>
      <p:sp>
        <p:nvSpPr>
          <p:cNvPr id="23644" name="Line 126"/>
          <p:cNvSpPr>
            <a:spLocks noChangeShapeType="1"/>
          </p:cNvSpPr>
          <p:nvPr/>
        </p:nvSpPr>
        <p:spPr bwMode="auto">
          <a:xfrm flipV="1">
            <a:off x="6948488" y="1341438"/>
            <a:ext cx="0" cy="460851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3645" name="Line 127"/>
          <p:cNvSpPr>
            <a:spLocks noChangeShapeType="1"/>
          </p:cNvSpPr>
          <p:nvPr/>
        </p:nvSpPr>
        <p:spPr bwMode="auto">
          <a:xfrm>
            <a:off x="5003800" y="4437063"/>
            <a:ext cx="388937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56448" name="Freeform 128"/>
          <p:cNvSpPr>
            <a:spLocks/>
          </p:cNvSpPr>
          <p:nvPr/>
        </p:nvSpPr>
        <p:spPr bwMode="auto">
          <a:xfrm>
            <a:off x="5867400" y="1628775"/>
            <a:ext cx="2089150" cy="2813050"/>
          </a:xfrm>
          <a:custGeom>
            <a:avLst/>
            <a:gdLst>
              <a:gd name="T0" fmla="*/ 0 w 1410"/>
              <a:gd name="T1" fmla="*/ 0 h 2034"/>
              <a:gd name="T2" fmla="*/ 2147483647 w 1410"/>
              <a:gd name="T3" fmla="*/ 2147483647 h 2034"/>
              <a:gd name="T4" fmla="*/ 2147483647 w 1410"/>
              <a:gd name="T5" fmla="*/ 2147483647 h 2034"/>
              <a:gd name="T6" fmla="*/ 2147483647 w 1410"/>
              <a:gd name="T7" fmla="*/ 2147483647 h 2034"/>
              <a:gd name="T8" fmla="*/ 2147483647 w 1410"/>
              <a:gd name="T9" fmla="*/ 2147483647 h 2034"/>
              <a:gd name="T10" fmla="*/ 2147483647 w 1410"/>
              <a:gd name="T11" fmla="*/ 2147483647 h 2034"/>
              <a:gd name="T12" fmla="*/ 2147483647 w 1410"/>
              <a:gd name="T13" fmla="*/ 0 h 20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10" h="2034">
                <a:moveTo>
                  <a:pt x="0" y="0"/>
                </a:moveTo>
                <a:cubicBezTo>
                  <a:pt x="84" y="419"/>
                  <a:pt x="168" y="839"/>
                  <a:pt x="247" y="1140"/>
                </a:cubicBezTo>
                <a:cubicBezTo>
                  <a:pt x="326" y="1441"/>
                  <a:pt x="397" y="1658"/>
                  <a:pt x="472" y="1807"/>
                </a:cubicBezTo>
                <a:cubicBezTo>
                  <a:pt x="547" y="1956"/>
                  <a:pt x="618" y="2030"/>
                  <a:pt x="697" y="2032"/>
                </a:cubicBezTo>
                <a:cubicBezTo>
                  <a:pt x="776" y="2034"/>
                  <a:pt x="865" y="1973"/>
                  <a:pt x="945" y="1822"/>
                </a:cubicBezTo>
                <a:cubicBezTo>
                  <a:pt x="1025" y="1671"/>
                  <a:pt x="1100" y="1428"/>
                  <a:pt x="1177" y="1125"/>
                </a:cubicBezTo>
                <a:cubicBezTo>
                  <a:pt x="1254" y="822"/>
                  <a:pt x="1332" y="411"/>
                  <a:pt x="1410" y="0"/>
                </a:cubicBezTo>
              </a:path>
            </a:pathLst>
          </a:custGeom>
          <a:noFill/>
          <a:ln w="28575" cmpd="sng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3647" name="Text Box 129"/>
          <p:cNvSpPr txBox="1">
            <a:spLocks noChangeArrowheads="1"/>
          </p:cNvSpPr>
          <p:nvPr/>
        </p:nvSpPr>
        <p:spPr bwMode="auto">
          <a:xfrm>
            <a:off x="7019925" y="4508500"/>
            <a:ext cx="2825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000"/>
              <a:t>0</a:t>
            </a:r>
          </a:p>
        </p:txBody>
      </p:sp>
      <p:sp>
        <p:nvSpPr>
          <p:cNvPr id="23648" name="Text Box 130"/>
          <p:cNvSpPr txBox="1">
            <a:spLocks noChangeArrowheads="1"/>
          </p:cNvSpPr>
          <p:nvPr/>
        </p:nvSpPr>
        <p:spPr bwMode="auto">
          <a:xfrm>
            <a:off x="8532813" y="4508500"/>
            <a:ext cx="2809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2000"/>
              <a:t>x</a:t>
            </a:r>
            <a:endParaRPr lang="ru-RU" altLang="uk-UA" sz="2000"/>
          </a:p>
        </p:txBody>
      </p:sp>
      <p:sp>
        <p:nvSpPr>
          <p:cNvPr id="23649" name="Text Box 131"/>
          <p:cNvSpPr txBox="1">
            <a:spLocks noChangeArrowheads="1"/>
          </p:cNvSpPr>
          <p:nvPr/>
        </p:nvSpPr>
        <p:spPr bwMode="auto">
          <a:xfrm>
            <a:off x="7019925" y="1484313"/>
            <a:ext cx="2825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2000"/>
              <a:t>y</a:t>
            </a:r>
            <a:endParaRPr lang="ru-RU" altLang="uk-UA" sz="2000"/>
          </a:p>
        </p:txBody>
      </p:sp>
      <p:sp>
        <p:nvSpPr>
          <p:cNvPr id="23650" name="Text Box 132"/>
          <p:cNvSpPr txBox="1">
            <a:spLocks noChangeArrowheads="1"/>
          </p:cNvSpPr>
          <p:nvPr/>
        </p:nvSpPr>
        <p:spPr bwMode="auto">
          <a:xfrm>
            <a:off x="5148263" y="1628775"/>
            <a:ext cx="360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/>
          </a:p>
        </p:txBody>
      </p:sp>
      <p:sp>
        <p:nvSpPr>
          <p:cNvPr id="23651" name="Text Box 133"/>
          <p:cNvSpPr txBox="1">
            <a:spLocks noChangeArrowheads="1"/>
          </p:cNvSpPr>
          <p:nvPr/>
        </p:nvSpPr>
        <p:spPr bwMode="auto">
          <a:xfrm>
            <a:off x="250825" y="5157788"/>
            <a:ext cx="4535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6454" name="Text Box 134"/>
          <p:cNvSpPr txBox="1">
            <a:spLocks noChangeArrowheads="1"/>
          </p:cNvSpPr>
          <p:nvPr/>
        </p:nvSpPr>
        <p:spPr bwMode="auto">
          <a:xfrm>
            <a:off x="323850" y="4076700"/>
            <a:ext cx="4464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ru-RU" altLang="uk-UA" sz="1800" i="1"/>
              <a:t>Зробити переміщення утвореного графіка вздовж осі </a:t>
            </a:r>
            <a:r>
              <a:rPr lang="en-US" altLang="uk-UA" sz="1800" i="1"/>
              <a:t>OY </a:t>
            </a:r>
            <a:r>
              <a:rPr lang="ru-RU" altLang="uk-UA" sz="1800" i="1"/>
              <a:t>на |</a:t>
            </a:r>
            <a:r>
              <a:rPr lang="en-US" altLang="uk-UA" sz="1800" i="1"/>
              <a:t>n</a:t>
            </a:r>
            <a:r>
              <a:rPr lang="ru-RU" altLang="uk-UA" sz="1800" i="1"/>
              <a:t>| одиниць вгору, якщо </a:t>
            </a:r>
            <a:r>
              <a:rPr lang="en-US" altLang="uk-UA" sz="1800" i="1"/>
              <a:t>n</a:t>
            </a:r>
            <a:r>
              <a:rPr lang="ru-RU" altLang="uk-UA" sz="1800" i="1"/>
              <a:t>&gt;0,</a:t>
            </a:r>
            <a:br>
              <a:rPr lang="ru-RU" altLang="uk-UA" sz="1800" i="1"/>
            </a:br>
            <a:r>
              <a:rPr lang="ru-RU" altLang="uk-UA" sz="1800" i="1"/>
              <a:t>і вниз, якщо </a:t>
            </a:r>
            <a:r>
              <a:rPr lang="en-US" altLang="uk-UA" sz="1800" i="1"/>
              <a:t>n</a:t>
            </a:r>
            <a:r>
              <a:rPr lang="ru-RU" altLang="uk-UA" sz="1800" i="1"/>
              <a:t>&lt;0.</a:t>
            </a:r>
            <a:endParaRPr lang="ru-RU" altLang="uk-UA" sz="1800"/>
          </a:p>
        </p:txBody>
      </p:sp>
      <p:sp>
        <p:nvSpPr>
          <p:cNvPr id="56455" name="Text Box 135"/>
          <p:cNvSpPr txBox="1">
            <a:spLocks noChangeArrowheads="1"/>
          </p:cNvSpPr>
          <p:nvPr/>
        </p:nvSpPr>
        <p:spPr bwMode="auto">
          <a:xfrm>
            <a:off x="250825" y="2565400"/>
            <a:ext cx="4464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uk-UA" sz="1800" i="1"/>
              <a:t>2.  Зробити переміщення  графіка вздовж осі </a:t>
            </a:r>
            <a:r>
              <a:rPr lang="en-US" altLang="uk-UA" sz="1800" i="1"/>
              <a:t>OX</a:t>
            </a:r>
            <a:r>
              <a:rPr lang="ru-RU" altLang="uk-UA" sz="1800" i="1"/>
              <a:t> на  |</a:t>
            </a:r>
            <a:r>
              <a:rPr lang="en-US" altLang="uk-UA" sz="1800" i="1"/>
              <a:t>m</a:t>
            </a:r>
            <a:r>
              <a:rPr lang="ru-RU" altLang="uk-UA" sz="1800" i="1"/>
              <a:t>| одиниць масштабу вліво, якщо </a:t>
            </a:r>
            <a:r>
              <a:rPr lang="en-US" altLang="uk-UA" sz="1800" i="1"/>
              <a:t>m</a:t>
            </a:r>
            <a:r>
              <a:rPr lang="ru-RU" altLang="uk-UA" sz="1800" i="1"/>
              <a:t>&gt;0, </a:t>
            </a:r>
            <a:br>
              <a:rPr lang="ru-RU" altLang="uk-UA" sz="1800" i="1"/>
            </a:br>
            <a:r>
              <a:rPr lang="ru-RU" altLang="uk-UA" sz="1800" i="1"/>
              <a:t>і вправо, якщо </a:t>
            </a:r>
            <a:r>
              <a:rPr lang="en-US" altLang="uk-UA" sz="1800" i="1"/>
              <a:t>m</a:t>
            </a:r>
            <a:r>
              <a:rPr lang="ru-RU" altLang="uk-UA" sz="1800" i="1"/>
              <a:t>&lt;0.</a:t>
            </a:r>
            <a:endParaRPr lang="ru-RU" altLang="uk-UA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56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6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7" dur="1000" fill="hold"/>
                                        <p:tgtEl>
                                          <p:spTgt spid="56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1" dur="1000" fill="hold"/>
                                        <p:tgtEl>
                                          <p:spTgt spid="56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51" dur="500" fill="hold"/>
                                        <p:tgtEl>
                                          <p:spTgt spid="56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5" dur="500" fill="hold"/>
                                        <p:tgtEl>
                                          <p:spTgt spid="56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45" grpId="0" build="p"/>
      <p:bldP spid="56448" grpId="0" animBg="1"/>
      <p:bldP spid="56448" grpId="1" animBg="1"/>
      <p:bldP spid="56448" grpId="2" animBg="1"/>
      <p:bldP spid="56448" grpId="3" animBg="1"/>
      <p:bldP spid="56448" grpId="4" animBg="1"/>
      <p:bldP spid="56448" grpId="5" animBg="1"/>
      <p:bldP spid="56448" grpId="6" animBg="1"/>
      <p:bldP spid="56454" grpId="0"/>
      <p:bldP spid="564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uk-UA" sz="2800" i="1" smtClean="0">
                <a:solidFill>
                  <a:schemeClr val="accent2"/>
                </a:solidFill>
              </a:rPr>
              <a:t>Алгоритм побудови графіка функції у=(х+3)</a:t>
            </a:r>
            <a:r>
              <a:rPr lang="ru-RU" altLang="uk-UA" sz="2800" i="1" baseline="30000" smtClean="0">
                <a:solidFill>
                  <a:schemeClr val="accent2"/>
                </a:solidFill>
              </a:rPr>
              <a:t>2</a:t>
            </a:r>
            <a:r>
              <a:rPr lang="ru-RU" altLang="uk-UA" sz="2800" i="1" smtClean="0">
                <a:solidFill>
                  <a:schemeClr val="accent2"/>
                </a:solidFill>
              </a:rPr>
              <a:t>+4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4356100" cy="3313113"/>
          </a:xfrm>
        </p:spPr>
        <p:txBody>
          <a:bodyPr/>
          <a:lstStyle/>
          <a:p>
            <a:pPr marL="609600" indent="-609600" eaLnBrk="1" hangingPunct="1">
              <a:spcBef>
                <a:spcPct val="50000"/>
              </a:spcBef>
              <a:buFontTx/>
              <a:buNone/>
            </a:pPr>
            <a:r>
              <a:rPr lang="ru-RU" altLang="uk-UA" sz="1800" i="1" smtClean="0"/>
              <a:t>1. Побудувати графік функції у=</a:t>
            </a:r>
            <a:r>
              <a:rPr lang="en-US" altLang="uk-UA" sz="1800" i="1" smtClean="0"/>
              <a:t>x</a:t>
            </a:r>
            <a:r>
              <a:rPr lang="ru-RU" altLang="uk-UA" sz="1800" i="1" baseline="30000" smtClean="0"/>
              <a:t>2</a:t>
            </a:r>
            <a:r>
              <a:rPr lang="ru-RU" altLang="uk-UA" sz="1800" i="1" smtClean="0"/>
              <a:t>   (за допомогою точок).</a:t>
            </a:r>
            <a:br>
              <a:rPr lang="ru-RU" altLang="uk-UA" sz="1800" i="1" smtClean="0"/>
            </a:br>
            <a:endParaRPr lang="ru-RU" altLang="uk-UA" sz="1800" i="1" smtClean="0"/>
          </a:p>
          <a:p>
            <a:pPr marL="609600" indent="-609600" eaLnBrk="1" hangingPunct="1">
              <a:buFontTx/>
              <a:buNone/>
            </a:pPr>
            <a:r>
              <a:rPr lang="ru-RU" altLang="uk-UA" sz="1800" i="1" smtClean="0"/>
              <a:t>2. Здійснити переміщення графіка вздовж осі </a:t>
            </a:r>
            <a:r>
              <a:rPr lang="en-US" altLang="uk-UA" sz="1800" i="1" smtClean="0"/>
              <a:t>OX</a:t>
            </a:r>
            <a:r>
              <a:rPr lang="ru-RU" altLang="uk-UA" sz="1800" i="1" smtClean="0"/>
              <a:t> на  3 одиниці масштабу вліво .</a:t>
            </a:r>
            <a:br>
              <a:rPr lang="ru-RU" altLang="uk-UA" sz="1800" i="1" smtClean="0"/>
            </a:br>
            <a:endParaRPr lang="ru-RU" altLang="uk-UA" sz="1800" i="1" smtClean="0"/>
          </a:p>
          <a:p>
            <a:pPr marL="609600" indent="-609600" eaLnBrk="1" hangingPunct="1">
              <a:buFontTx/>
              <a:buNone/>
            </a:pPr>
            <a:r>
              <a:rPr lang="ru-RU" altLang="uk-UA" sz="1800" i="1" smtClean="0"/>
              <a:t>3. Здійснити переміщення утвореного графіка вздовж осі </a:t>
            </a:r>
            <a:r>
              <a:rPr lang="en-US" altLang="uk-UA" sz="1800" i="1" smtClean="0"/>
              <a:t>OY</a:t>
            </a:r>
            <a:r>
              <a:rPr lang="ru-RU" altLang="uk-UA" sz="1800" i="1" smtClean="0"/>
              <a:t> на 4 одиниці масштабу вгору.</a:t>
            </a:r>
            <a:endParaRPr lang="en-US" altLang="uk-UA" sz="1800" i="1" smtClean="0"/>
          </a:p>
          <a:p>
            <a:pPr marL="609600" indent="-609600" eaLnBrk="1" hangingPunct="1"/>
            <a:endParaRPr lang="ru-RU" altLang="uk-UA" sz="1800" smtClean="0"/>
          </a:p>
        </p:txBody>
      </p:sp>
      <p:graphicFrame>
        <p:nvGraphicFramePr>
          <p:cNvPr id="71684" name="Group 4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664075"/>
        </p:xfrm>
        <a:graphic>
          <a:graphicData uri="http://schemas.openxmlformats.org/drawingml/2006/table">
            <a:tbl>
              <a:tblPr/>
              <a:tblGrid>
                <a:gridCol w="496888"/>
                <a:gridCol w="509587"/>
                <a:gridCol w="506413"/>
                <a:gridCol w="504825"/>
                <a:gridCol w="506412"/>
                <a:gridCol w="503238"/>
                <a:gridCol w="503237"/>
                <a:gridCol w="508000"/>
              </a:tblGrid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</a:tbl>
          </a:graphicData>
        </a:graphic>
      </p:graphicFrame>
      <p:sp>
        <p:nvSpPr>
          <p:cNvPr id="24668" name="Line 126"/>
          <p:cNvSpPr>
            <a:spLocks noChangeShapeType="1"/>
          </p:cNvSpPr>
          <p:nvPr/>
        </p:nvSpPr>
        <p:spPr bwMode="auto">
          <a:xfrm flipV="1">
            <a:off x="6659563" y="1628775"/>
            <a:ext cx="0" cy="460851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4669" name="Line 127"/>
          <p:cNvSpPr>
            <a:spLocks noChangeShapeType="1"/>
          </p:cNvSpPr>
          <p:nvPr/>
        </p:nvSpPr>
        <p:spPr bwMode="auto">
          <a:xfrm>
            <a:off x="4643438" y="4724400"/>
            <a:ext cx="388937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4670" name="Text Box 128"/>
          <p:cNvSpPr txBox="1">
            <a:spLocks noChangeArrowheads="1"/>
          </p:cNvSpPr>
          <p:nvPr/>
        </p:nvSpPr>
        <p:spPr bwMode="auto">
          <a:xfrm>
            <a:off x="6732588" y="1628775"/>
            <a:ext cx="2825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2000"/>
              <a:t>y</a:t>
            </a:r>
            <a:endParaRPr lang="ru-RU" altLang="uk-UA" sz="2000"/>
          </a:p>
        </p:txBody>
      </p:sp>
      <p:sp>
        <p:nvSpPr>
          <p:cNvPr id="24671" name="Text Box 129"/>
          <p:cNvSpPr txBox="1">
            <a:spLocks noChangeArrowheads="1"/>
          </p:cNvSpPr>
          <p:nvPr/>
        </p:nvSpPr>
        <p:spPr bwMode="auto">
          <a:xfrm>
            <a:off x="8316913" y="4941888"/>
            <a:ext cx="2809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2000"/>
              <a:t>x</a:t>
            </a:r>
            <a:endParaRPr lang="ru-RU" altLang="uk-UA" sz="2000"/>
          </a:p>
        </p:txBody>
      </p:sp>
      <p:sp>
        <p:nvSpPr>
          <p:cNvPr id="24672" name="Text Box 130"/>
          <p:cNvSpPr txBox="1">
            <a:spLocks noChangeArrowheads="1"/>
          </p:cNvSpPr>
          <p:nvPr/>
        </p:nvSpPr>
        <p:spPr bwMode="auto">
          <a:xfrm>
            <a:off x="6300788" y="4868863"/>
            <a:ext cx="2825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000"/>
              <a:t>0</a:t>
            </a:r>
          </a:p>
        </p:txBody>
      </p:sp>
      <p:sp>
        <p:nvSpPr>
          <p:cNvPr id="71811" name="Freeform 131"/>
          <p:cNvSpPr>
            <a:spLocks/>
          </p:cNvSpPr>
          <p:nvPr/>
        </p:nvSpPr>
        <p:spPr bwMode="auto">
          <a:xfrm>
            <a:off x="5651500" y="1916113"/>
            <a:ext cx="2089150" cy="2813050"/>
          </a:xfrm>
          <a:custGeom>
            <a:avLst/>
            <a:gdLst>
              <a:gd name="T0" fmla="*/ 0 w 1410"/>
              <a:gd name="T1" fmla="*/ 0 h 2034"/>
              <a:gd name="T2" fmla="*/ 2147483647 w 1410"/>
              <a:gd name="T3" fmla="*/ 2147483647 h 2034"/>
              <a:gd name="T4" fmla="*/ 2147483647 w 1410"/>
              <a:gd name="T5" fmla="*/ 2147483647 h 2034"/>
              <a:gd name="T6" fmla="*/ 2147483647 w 1410"/>
              <a:gd name="T7" fmla="*/ 2147483647 h 2034"/>
              <a:gd name="T8" fmla="*/ 2147483647 w 1410"/>
              <a:gd name="T9" fmla="*/ 2147483647 h 2034"/>
              <a:gd name="T10" fmla="*/ 2147483647 w 1410"/>
              <a:gd name="T11" fmla="*/ 2147483647 h 2034"/>
              <a:gd name="T12" fmla="*/ 2147483647 w 1410"/>
              <a:gd name="T13" fmla="*/ 0 h 20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10" h="2034">
                <a:moveTo>
                  <a:pt x="0" y="0"/>
                </a:moveTo>
                <a:cubicBezTo>
                  <a:pt x="84" y="419"/>
                  <a:pt x="168" y="839"/>
                  <a:pt x="247" y="1140"/>
                </a:cubicBezTo>
                <a:cubicBezTo>
                  <a:pt x="326" y="1441"/>
                  <a:pt x="397" y="1658"/>
                  <a:pt x="472" y="1807"/>
                </a:cubicBezTo>
                <a:cubicBezTo>
                  <a:pt x="547" y="1956"/>
                  <a:pt x="618" y="2030"/>
                  <a:pt x="697" y="2032"/>
                </a:cubicBezTo>
                <a:cubicBezTo>
                  <a:pt x="776" y="2034"/>
                  <a:pt x="865" y="1973"/>
                  <a:pt x="945" y="1822"/>
                </a:cubicBezTo>
                <a:cubicBezTo>
                  <a:pt x="1025" y="1671"/>
                  <a:pt x="1100" y="1428"/>
                  <a:pt x="1177" y="1125"/>
                </a:cubicBezTo>
                <a:cubicBezTo>
                  <a:pt x="1254" y="822"/>
                  <a:pt x="1332" y="411"/>
                  <a:pt x="1410" y="0"/>
                </a:cubicBezTo>
              </a:path>
            </a:pathLst>
          </a:custGeom>
          <a:noFill/>
          <a:ln w="28575" cmpd="sng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45223E-6 L -0.16806 -0.00138 L -0.16597 -0.30233 " pathEditMode="relative" ptsTypes="AAA">
                                      <p:cBhvr>
                                        <p:cTn id="31" dur="2000" fill="hold"/>
                                        <p:tgtEl>
                                          <p:spTgt spid="71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3" grpId="0" build="p"/>
      <p:bldP spid="71811" grpId="0" animBg="1"/>
      <p:bldP spid="718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uk-UA" sz="2800" i="1" smtClean="0">
                <a:solidFill>
                  <a:schemeClr val="accent2"/>
                </a:solidFill>
              </a:rPr>
              <a:t>Визначити алгоритм побудови та побудувати графік функції у=(х-2)</a:t>
            </a:r>
            <a:r>
              <a:rPr lang="ru-RU" altLang="uk-UA" sz="2800" i="1" baseline="30000" smtClean="0">
                <a:solidFill>
                  <a:schemeClr val="accent2"/>
                </a:solidFill>
              </a:rPr>
              <a:t>2</a:t>
            </a:r>
            <a:r>
              <a:rPr lang="ru-RU" altLang="uk-UA" sz="2800" i="1" smtClean="0">
                <a:solidFill>
                  <a:schemeClr val="accent2"/>
                </a:solidFill>
              </a:rPr>
              <a:t> +3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4356100" cy="3313113"/>
          </a:xfrm>
        </p:spPr>
        <p:txBody>
          <a:bodyPr/>
          <a:lstStyle/>
          <a:p>
            <a:pPr marL="609600" indent="-609600" eaLnBrk="1" hangingPunct="1">
              <a:spcBef>
                <a:spcPct val="50000"/>
              </a:spcBef>
              <a:buFontTx/>
              <a:buNone/>
            </a:pPr>
            <a:r>
              <a:rPr lang="ru-RU" altLang="uk-UA" sz="1800" i="1" smtClean="0"/>
              <a:t>1. Побудувати графік функції у=</a:t>
            </a:r>
            <a:r>
              <a:rPr lang="en-US" altLang="uk-UA" sz="1800" i="1" smtClean="0"/>
              <a:t>x</a:t>
            </a:r>
            <a:r>
              <a:rPr lang="ru-RU" altLang="uk-UA" sz="1800" i="1" baseline="30000" smtClean="0"/>
              <a:t>2</a:t>
            </a:r>
            <a:r>
              <a:rPr lang="ru-RU" altLang="uk-UA" sz="1800" i="1" smtClean="0"/>
              <a:t>    (за допомогою точок).</a:t>
            </a:r>
            <a:br>
              <a:rPr lang="ru-RU" altLang="uk-UA" sz="1800" i="1" smtClean="0"/>
            </a:br>
            <a:endParaRPr lang="ru-RU" altLang="uk-UA" sz="1800" i="1" smtClean="0"/>
          </a:p>
          <a:p>
            <a:pPr marL="609600" indent="-609600" eaLnBrk="1" hangingPunct="1">
              <a:buFontTx/>
              <a:buNone/>
            </a:pPr>
            <a:r>
              <a:rPr lang="ru-RU" altLang="uk-UA" sz="1800" i="1" smtClean="0"/>
              <a:t> 2. Здійснити переміщення  графіка вздовж осі </a:t>
            </a:r>
            <a:r>
              <a:rPr lang="en-US" altLang="uk-UA" sz="1800" i="1" smtClean="0"/>
              <a:t>OX</a:t>
            </a:r>
            <a:r>
              <a:rPr lang="ru-RU" altLang="uk-UA" sz="1800" i="1" smtClean="0"/>
              <a:t> на  2 одиниці масштабу вправо.</a:t>
            </a:r>
            <a:br>
              <a:rPr lang="ru-RU" altLang="uk-UA" sz="1800" i="1" smtClean="0"/>
            </a:br>
            <a:endParaRPr lang="ru-RU" altLang="uk-UA" sz="1800" i="1" smtClean="0"/>
          </a:p>
          <a:p>
            <a:pPr marL="609600" indent="-609600" eaLnBrk="1" hangingPunct="1">
              <a:buFontTx/>
              <a:buNone/>
            </a:pPr>
            <a:r>
              <a:rPr lang="ru-RU" altLang="uk-UA" sz="1800" i="1" smtClean="0"/>
              <a:t>3.  Здійснити переміщення утвореного графіка вздовж осі </a:t>
            </a:r>
            <a:r>
              <a:rPr lang="en-US" altLang="uk-UA" sz="1800" i="1" smtClean="0"/>
              <a:t>OY</a:t>
            </a:r>
            <a:r>
              <a:rPr lang="ru-RU" altLang="uk-UA" sz="1800" i="1" smtClean="0"/>
              <a:t> на 3 одиниці масштабу вгору.</a:t>
            </a:r>
            <a:endParaRPr lang="en-US" altLang="uk-UA" sz="1800" i="1" smtClean="0"/>
          </a:p>
          <a:p>
            <a:pPr marL="609600" indent="-609600" eaLnBrk="1" hangingPunct="1"/>
            <a:endParaRPr lang="ru-RU" altLang="uk-UA" sz="1800" smtClean="0"/>
          </a:p>
        </p:txBody>
      </p:sp>
      <p:graphicFrame>
        <p:nvGraphicFramePr>
          <p:cNvPr id="72708" name="Group 4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664075"/>
        </p:xfrm>
        <a:graphic>
          <a:graphicData uri="http://schemas.openxmlformats.org/drawingml/2006/table">
            <a:tbl>
              <a:tblPr/>
              <a:tblGrid>
                <a:gridCol w="496888"/>
                <a:gridCol w="509587"/>
                <a:gridCol w="506413"/>
                <a:gridCol w="504825"/>
                <a:gridCol w="506412"/>
                <a:gridCol w="503238"/>
                <a:gridCol w="503237"/>
                <a:gridCol w="508000"/>
              </a:tblGrid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  <a:tr h="518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FE7"/>
                    </a:solidFill>
                  </a:tcPr>
                </a:tc>
              </a:tr>
            </a:tbl>
          </a:graphicData>
        </a:graphic>
      </p:graphicFrame>
      <p:sp>
        <p:nvSpPr>
          <p:cNvPr id="25692" name="Line 126"/>
          <p:cNvSpPr>
            <a:spLocks noChangeShapeType="1"/>
          </p:cNvSpPr>
          <p:nvPr/>
        </p:nvSpPr>
        <p:spPr bwMode="auto">
          <a:xfrm flipV="1">
            <a:off x="6659563" y="1628775"/>
            <a:ext cx="0" cy="460851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5693" name="Line 127"/>
          <p:cNvSpPr>
            <a:spLocks noChangeShapeType="1"/>
          </p:cNvSpPr>
          <p:nvPr/>
        </p:nvSpPr>
        <p:spPr bwMode="auto">
          <a:xfrm>
            <a:off x="4643438" y="4724400"/>
            <a:ext cx="388937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5694" name="Text Box 128"/>
          <p:cNvSpPr txBox="1">
            <a:spLocks noChangeArrowheads="1"/>
          </p:cNvSpPr>
          <p:nvPr/>
        </p:nvSpPr>
        <p:spPr bwMode="auto">
          <a:xfrm>
            <a:off x="6732588" y="1628775"/>
            <a:ext cx="2825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2000"/>
              <a:t>y</a:t>
            </a:r>
            <a:endParaRPr lang="ru-RU" altLang="uk-UA" sz="2000"/>
          </a:p>
        </p:txBody>
      </p:sp>
      <p:sp>
        <p:nvSpPr>
          <p:cNvPr id="25695" name="Text Box 129"/>
          <p:cNvSpPr txBox="1">
            <a:spLocks noChangeArrowheads="1"/>
          </p:cNvSpPr>
          <p:nvPr/>
        </p:nvSpPr>
        <p:spPr bwMode="auto">
          <a:xfrm>
            <a:off x="8316913" y="4941888"/>
            <a:ext cx="28098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2000"/>
              <a:t>x</a:t>
            </a:r>
            <a:endParaRPr lang="ru-RU" altLang="uk-UA" sz="2000"/>
          </a:p>
        </p:txBody>
      </p:sp>
      <p:sp>
        <p:nvSpPr>
          <p:cNvPr id="25696" name="Text Box 130"/>
          <p:cNvSpPr txBox="1">
            <a:spLocks noChangeArrowheads="1"/>
          </p:cNvSpPr>
          <p:nvPr/>
        </p:nvSpPr>
        <p:spPr bwMode="auto">
          <a:xfrm>
            <a:off x="6300788" y="4868863"/>
            <a:ext cx="2825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000"/>
              <a:t>0</a:t>
            </a:r>
          </a:p>
        </p:txBody>
      </p:sp>
      <p:sp>
        <p:nvSpPr>
          <p:cNvPr id="72835" name="Freeform 131"/>
          <p:cNvSpPr>
            <a:spLocks/>
          </p:cNvSpPr>
          <p:nvPr/>
        </p:nvSpPr>
        <p:spPr bwMode="auto">
          <a:xfrm>
            <a:off x="5651500" y="1916113"/>
            <a:ext cx="2089150" cy="2813050"/>
          </a:xfrm>
          <a:custGeom>
            <a:avLst/>
            <a:gdLst>
              <a:gd name="T0" fmla="*/ 0 w 1410"/>
              <a:gd name="T1" fmla="*/ 0 h 2034"/>
              <a:gd name="T2" fmla="*/ 2147483647 w 1410"/>
              <a:gd name="T3" fmla="*/ 2147483647 h 2034"/>
              <a:gd name="T4" fmla="*/ 2147483647 w 1410"/>
              <a:gd name="T5" fmla="*/ 2147483647 h 2034"/>
              <a:gd name="T6" fmla="*/ 2147483647 w 1410"/>
              <a:gd name="T7" fmla="*/ 2147483647 h 2034"/>
              <a:gd name="T8" fmla="*/ 2147483647 w 1410"/>
              <a:gd name="T9" fmla="*/ 2147483647 h 2034"/>
              <a:gd name="T10" fmla="*/ 2147483647 w 1410"/>
              <a:gd name="T11" fmla="*/ 2147483647 h 2034"/>
              <a:gd name="T12" fmla="*/ 2147483647 w 1410"/>
              <a:gd name="T13" fmla="*/ 0 h 20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10" h="2034">
                <a:moveTo>
                  <a:pt x="0" y="0"/>
                </a:moveTo>
                <a:cubicBezTo>
                  <a:pt x="84" y="419"/>
                  <a:pt x="168" y="839"/>
                  <a:pt x="247" y="1140"/>
                </a:cubicBezTo>
                <a:cubicBezTo>
                  <a:pt x="326" y="1441"/>
                  <a:pt x="397" y="1658"/>
                  <a:pt x="472" y="1807"/>
                </a:cubicBezTo>
                <a:cubicBezTo>
                  <a:pt x="547" y="1956"/>
                  <a:pt x="618" y="2030"/>
                  <a:pt x="697" y="2032"/>
                </a:cubicBezTo>
                <a:cubicBezTo>
                  <a:pt x="776" y="2034"/>
                  <a:pt x="865" y="1973"/>
                  <a:pt x="945" y="1822"/>
                </a:cubicBezTo>
                <a:cubicBezTo>
                  <a:pt x="1025" y="1671"/>
                  <a:pt x="1100" y="1428"/>
                  <a:pt x="1177" y="1125"/>
                </a:cubicBezTo>
                <a:cubicBezTo>
                  <a:pt x="1254" y="822"/>
                  <a:pt x="1332" y="411"/>
                  <a:pt x="1410" y="0"/>
                </a:cubicBezTo>
              </a:path>
            </a:pathLst>
          </a:custGeom>
          <a:noFill/>
          <a:ln w="28575" cmpd="sng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148E-6 C 0.05851 0.00162 0.03368 0.00139 0.0743 0.00139 L 0.11354 0.00301 L 0.11354 -0.22392 " pathEditMode="relative" rAng="0" ptsTypes="fAAA">
                                      <p:cBhvr>
                                        <p:cTn id="34" dur="2000" fill="hold"/>
                                        <p:tgtEl>
                                          <p:spTgt spid="72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11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7" grpId="0" build="p"/>
      <p:bldP spid="72835" grpId="0" animBg="1"/>
      <p:bldP spid="728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179388" y="981075"/>
          <a:ext cx="5097462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" name="GraphC" r:id="rId3" imgW="4171950" imgH="4810125" progId="GraphCtrl.Document">
                  <p:embed/>
                </p:oleObj>
              </mc:Choice>
              <mc:Fallback>
                <p:oleObj name="GraphC" r:id="rId3" imgW="4171950" imgH="4810125" progId="GraphCtrl.Docume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981075"/>
                        <a:ext cx="5097462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547813" y="404813"/>
            <a:ext cx="53578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b="1" i="1">
                <a:latin typeface="Georgia" pitchFamily="18" charset="0"/>
              </a:rPr>
              <a:t>Знайти відповідність:</a:t>
            </a:r>
          </a:p>
        </p:txBody>
      </p:sp>
      <p:sp>
        <p:nvSpPr>
          <p:cNvPr id="26629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5292725" y="1516063"/>
          <a:ext cx="1808163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3" name="Формула" r:id="rId5" imgW="660400" imgH="228600" progId="Equation.3">
                  <p:embed/>
                </p:oleObj>
              </mc:Choice>
              <mc:Fallback>
                <p:oleObj name="Формула" r:id="rId5" imgW="6604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516063"/>
                        <a:ext cx="1808163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1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5292725" y="2492375"/>
          <a:ext cx="1727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4" name="Формула" r:id="rId7" imgW="609600" imgH="228600" progId="Equation.3">
                  <p:embed/>
                </p:oleObj>
              </mc:Choice>
              <mc:Fallback>
                <p:oleObj name="Формула" r:id="rId7" imgW="609600" imgH="228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2492375"/>
                        <a:ext cx="17272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3324" name="Object 12"/>
          <p:cNvGraphicFramePr>
            <a:graphicFrameLocks noChangeAspect="1"/>
          </p:cNvGraphicFramePr>
          <p:nvPr/>
        </p:nvGraphicFramePr>
        <p:xfrm>
          <a:off x="5292725" y="3429000"/>
          <a:ext cx="24479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5" name="Формула" r:id="rId9" imgW="838200" imgH="228600" progId="Equation.3">
                  <p:embed/>
                </p:oleObj>
              </mc:Choice>
              <mc:Fallback>
                <p:oleObj name="Формула" r:id="rId9" imgW="8382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429000"/>
                        <a:ext cx="24479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Rectangle 1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3326" name="Object 14"/>
          <p:cNvGraphicFramePr>
            <a:graphicFrameLocks noChangeAspect="1"/>
          </p:cNvGraphicFramePr>
          <p:nvPr/>
        </p:nvGraphicFramePr>
        <p:xfrm>
          <a:off x="5148263" y="4365625"/>
          <a:ext cx="2916237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" name="Формула" r:id="rId11" imgW="1066800" imgH="241300" progId="Equation.3">
                  <p:embed/>
                </p:oleObj>
              </mc:Choice>
              <mc:Fallback>
                <p:oleObj name="Формула" r:id="rId11" imgW="1066800" imgH="2413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365625"/>
                        <a:ext cx="2916237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2" name="WordArt 20"/>
          <p:cNvSpPr>
            <a:spLocks noChangeArrowheads="1" noChangeShapeType="1" noTextEdit="1"/>
          </p:cNvSpPr>
          <p:nvPr/>
        </p:nvSpPr>
        <p:spPr bwMode="auto">
          <a:xfrm>
            <a:off x="5508625" y="5229225"/>
            <a:ext cx="3095625" cy="16287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18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Georgia"/>
              </a:rPr>
              <a:t>Добре!</a:t>
            </a:r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8101013" y="1484313"/>
            <a:ext cx="790575" cy="7921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8101013" y="2420938"/>
            <a:ext cx="790575" cy="7921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8101013" y="3357563"/>
            <a:ext cx="790575" cy="792162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3337" name="Oval 25"/>
          <p:cNvSpPr>
            <a:spLocks noChangeArrowheads="1"/>
          </p:cNvSpPr>
          <p:nvPr/>
        </p:nvSpPr>
        <p:spPr bwMode="auto">
          <a:xfrm>
            <a:off x="8101013" y="4292600"/>
            <a:ext cx="790575" cy="792163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32" grpId="0" animBg="1"/>
      <p:bldP spid="13333" grpId="0" animBg="1"/>
      <p:bldP spid="13334" grpId="0" animBg="1"/>
      <p:bldP spid="13336" grpId="0" animBg="1"/>
      <p:bldP spid="133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433513"/>
            <a:ext cx="6697663" cy="3219450"/>
          </a:xfrm>
        </p:spPr>
        <p:txBody>
          <a:bodyPr/>
          <a:lstStyle/>
          <a:p>
            <a:pPr algn="ctr" eaLnBrk="1" hangingPunct="1"/>
            <a:r>
              <a:rPr lang="ru-RU" altLang="uk-UA" sz="4000" b="1" i="1" smtClean="0">
                <a:solidFill>
                  <a:srgbClr val="CC0000"/>
                </a:solidFill>
                <a:latin typeface="Georgia" pitchFamily="18" charset="0"/>
              </a:rPr>
              <a:t> Предмет математики такий серйозний, що корисно не нехтувати нагодою робити його трохи цікавішим.                                  Б. Паскаль.</a:t>
            </a:r>
          </a:p>
        </p:txBody>
      </p:sp>
      <p:pic>
        <p:nvPicPr>
          <p:cNvPr id="28677" name="Picture 5" descr="SUPER0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1890713"/>
            <a:ext cx="230822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4.16667E-6 0.0331 0.02708 0.05995 0.06007 0.05995 C 0.09895 0.05995 0.11302 0.03009 0.11892 0.01204 L 0.125 -0.01204 C 0.13107 -0.03009 0.146 -0.05995 0.18993 -0.05995 C 0.21805 -0.05995 0.25 -0.0331 0.25 3.7037E-7 C 0.25 0.0331 0.21805 0.05995 0.18993 0.05995 C 0.146 0.05995 0.13107 0.03009 0.125 0.01204 L 0.11892 -0.01204 C 0.11302 -0.03009 0.09895 -0.05995 0.06007 -0.05995 C 0.02708 -0.05995 4.16667E-6 -0.0331 4.16667E-6 3.7037E-7 Z " pathEditMode="relative" rAng="0" ptsTypes="ffFffffFfff">
                                      <p:cBhvr>
                                        <p:cTn id="6" dur="2000" spd="-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sz="4000" b="1" i="1" smtClean="0">
                <a:solidFill>
                  <a:srgbClr val="CC0000"/>
                </a:solidFill>
                <a:latin typeface="Georgia" pitchFamily="18" charset="0"/>
              </a:rPr>
              <a:t>Творче завдання:</a:t>
            </a:r>
            <a:endParaRPr lang="ru-RU" altLang="uk-UA" sz="4000" b="1" i="1" smtClean="0">
              <a:solidFill>
                <a:srgbClr val="CC0000"/>
              </a:solidFill>
              <a:latin typeface="Georgia" pitchFamily="18" charset="0"/>
            </a:endParaRPr>
          </a:p>
        </p:txBody>
      </p:sp>
      <p:pic>
        <p:nvPicPr>
          <p:cNvPr id="28677" name="Picture 5" descr="SUPER0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06563"/>
            <a:ext cx="230822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Прямоугольник 1"/>
          <p:cNvSpPr>
            <a:spLocks noChangeArrowheads="1"/>
          </p:cNvSpPr>
          <p:nvPr/>
        </p:nvSpPr>
        <p:spPr bwMode="auto">
          <a:xfrm flipH="1">
            <a:off x="2601913" y="1657350"/>
            <a:ext cx="3554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b="1">
                <a:solidFill>
                  <a:srgbClr val="C00000"/>
                </a:solidFill>
              </a:rPr>
              <a:t>Завдання роботи:</a:t>
            </a: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19300"/>
            <a:ext cx="10421937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52925"/>
            <a:ext cx="9288462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altLang="uk-UA" b="1" smtClean="0"/>
              <a:t>Мета уроку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uk-UA" altLang="uk-UA" sz="2800" dirty="0" smtClean="0"/>
              <a:t>систематизувати знання з теми;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altLang="uk-UA" sz="2800" dirty="0" smtClean="0"/>
              <a:t>закріпити вміння знаходити функції за заданими  формулами;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altLang="uk-UA" sz="2800" dirty="0" smtClean="0"/>
              <a:t>поглибити знання знаходження відповідності даних функцій із формулами;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altLang="uk-UA" sz="2800" dirty="0" smtClean="0"/>
              <a:t>створити  умови для формування умінь аналізувати та порівнювати;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altLang="uk-UA" sz="2800" dirty="0" smtClean="0"/>
              <a:t>розвивати логічне мислення;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altLang="uk-UA" sz="2800" dirty="0" smtClean="0"/>
              <a:t>виховувати тактовність у спілкуванні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altLang="uk-UA" sz="2800" dirty="0"/>
              <a:t>ф</a:t>
            </a:r>
            <a:r>
              <a:rPr lang="uk-UA" altLang="uk-UA" sz="2800" dirty="0" smtClean="0"/>
              <a:t>ормувати національну самосвідомість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  <p:bldP spid="901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ru-RU" altLang="uk-UA" sz="4000" b="1" i="1" smtClean="0">
              <a:solidFill>
                <a:srgbClr val="CC0000"/>
              </a:solidFill>
              <a:latin typeface="Georgia" pitchFamily="18" charset="0"/>
            </a:endParaRP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5113337" cy="454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1"/>
          <a:stretch>
            <a:fillRect/>
          </a:stretch>
        </p:blipFill>
        <p:spPr bwMode="auto">
          <a:xfrm>
            <a:off x="3708400" y="1630363"/>
            <a:ext cx="4584700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ru-RU" altLang="uk-UA" sz="4000" b="1" i="1" smtClean="0">
              <a:solidFill>
                <a:srgbClr val="CC0000"/>
              </a:solidFill>
              <a:latin typeface="Georgia" pitchFamily="18" charset="0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87313"/>
            <a:ext cx="9251950" cy="694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Музика воїнів_ гімн України (віолончель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96838"/>
            <a:ext cx="9948863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86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356100" y="2133600"/>
            <a:ext cx="43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1.</a:t>
            </a:r>
          </a:p>
        </p:txBody>
      </p:sp>
      <p:sp>
        <p:nvSpPr>
          <p:cNvPr id="31747" name="AutoShape 9"/>
          <p:cNvSpPr>
            <a:spLocks noChangeArrowheads="1"/>
          </p:cNvSpPr>
          <p:nvPr/>
        </p:nvSpPr>
        <p:spPr bwMode="auto">
          <a:xfrm rot="5400000">
            <a:off x="1886744" y="3953669"/>
            <a:ext cx="4259262" cy="330200"/>
          </a:xfrm>
          <a:prstGeom prst="notchedRightArrow">
            <a:avLst>
              <a:gd name="adj1" fmla="val 50000"/>
              <a:gd name="adj2" fmla="val 3224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42320" name="Group 336"/>
          <p:cNvGraphicFramePr>
            <a:graphicFrameLocks noGrp="1"/>
          </p:cNvGraphicFramePr>
          <p:nvPr/>
        </p:nvGraphicFramePr>
        <p:xfrm>
          <a:off x="4356100" y="2644775"/>
          <a:ext cx="671513" cy="42132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2321" name="Group 337"/>
          <p:cNvGraphicFramePr>
            <a:graphicFrameLocks noGrp="1"/>
          </p:cNvGraphicFramePr>
          <p:nvPr/>
        </p:nvGraphicFramePr>
        <p:xfrm>
          <a:off x="5076825" y="1700213"/>
          <a:ext cx="671513" cy="3744912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2322" name="Group 338"/>
          <p:cNvGraphicFramePr>
            <a:graphicFrameLocks noGrp="1"/>
          </p:cNvGraphicFramePr>
          <p:nvPr/>
        </p:nvGraphicFramePr>
        <p:xfrm>
          <a:off x="5795963" y="260350"/>
          <a:ext cx="671512" cy="381635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2323" name="Group 339"/>
          <p:cNvGraphicFramePr>
            <a:graphicFrameLocks noGrp="1"/>
          </p:cNvGraphicFramePr>
          <p:nvPr/>
        </p:nvGraphicFramePr>
        <p:xfrm>
          <a:off x="6516688" y="2636838"/>
          <a:ext cx="671512" cy="327660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2347" name="Group 363"/>
          <p:cNvGraphicFramePr>
            <a:graphicFrameLocks noGrp="1"/>
          </p:cNvGraphicFramePr>
          <p:nvPr/>
        </p:nvGraphicFramePr>
        <p:xfrm>
          <a:off x="7235825" y="765175"/>
          <a:ext cx="671513" cy="3744913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2325" name="Group 341"/>
          <p:cNvGraphicFramePr>
            <a:graphicFrameLocks noGrp="1"/>
          </p:cNvGraphicFramePr>
          <p:nvPr/>
        </p:nvGraphicFramePr>
        <p:xfrm>
          <a:off x="7956550" y="1196975"/>
          <a:ext cx="671513" cy="33115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331" name="Text Box 347"/>
          <p:cNvSpPr txBox="1">
            <a:spLocks noChangeArrowheads="1"/>
          </p:cNvSpPr>
          <p:nvPr/>
        </p:nvSpPr>
        <p:spPr bwMode="auto">
          <a:xfrm>
            <a:off x="4500563" y="2636838"/>
            <a:ext cx="342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г</a:t>
            </a:r>
          </a:p>
        </p:txBody>
      </p:sp>
      <p:sp>
        <p:nvSpPr>
          <p:cNvPr id="42332" name="Text Box 348"/>
          <p:cNvSpPr txBox="1">
            <a:spLocks noChangeArrowheads="1"/>
          </p:cNvSpPr>
          <p:nvPr/>
        </p:nvSpPr>
        <p:spPr bwMode="auto">
          <a:xfrm>
            <a:off x="0" y="692150"/>
            <a:ext cx="51625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altLang="uk-UA" sz="2400" b="1" i="1">
                <a:latin typeface="Georgia" pitchFamily="18" charset="0"/>
              </a:rPr>
              <a:t>Графіком  функції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latin typeface="Georgia" pitchFamily="18" charset="0"/>
              </a:rPr>
              <a:t>оберненої пропорційності є…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   </a:t>
            </a:r>
          </a:p>
        </p:txBody>
      </p:sp>
      <p:sp>
        <p:nvSpPr>
          <p:cNvPr id="42333" name="Text Box 349"/>
          <p:cNvSpPr txBox="1">
            <a:spLocks noChangeArrowheads="1"/>
          </p:cNvSpPr>
          <p:nvPr/>
        </p:nvSpPr>
        <p:spPr bwMode="auto">
          <a:xfrm>
            <a:off x="4500563" y="3092450"/>
            <a:ext cx="31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800" b="1" i="1">
                <a:latin typeface="Georgia" pitchFamily="18" charset="0"/>
              </a:rPr>
              <a:t>і</a:t>
            </a:r>
            <a:endParaRPr lang="ru-RU" altLang="uk-UA" sz="2800" b="1" i="1">
              <a:latin typeface="Georgia" pitchFamily="18" charset="0"/>
            </a:endParaRPr>
          </a:p>
        </p:txBody>
      </p:sp>
      <p:sp>
        <p:nvSpPr>
          <p:cNvPr id="42334" name="Text Box 350"/>
          <p:cNvSpPr txBox="1">
            <a:spLocks noChangeArrowheads="1"/>
          </p:cNvSpPr>
          <p:nvPr/>
        </p:nvSpPr>
        <p:spPr bwMode="auto">
          <a:xfrm>
            <a:off x="4500563" y="3956050"/>
            <a:ext cx="38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е</a:t>
            </a:r>
          </a:p>
        </p:txBody>
      </p:sp>
      <p:sp>
        <p:nvSpPr>
          <p:cNvPr id="42335" name="Text Box 351"/>
          <p:cNvSpPr txBox="1">
            <a:spLocks noChangeArrowheads="1"/>
          </p:cNvSpPr>
          <p:nvPr/>
        </p:nvSpPr>
        <p:spPr bwMode="auto">
          <a:xfrm>
            <a:off x="4500563" y="3524250"/>
            <a:ext cx="430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п</a:t>
            </a:r>
          </a:p>
        </p:txBody>
      </p:sp>
      <p:sp>
        <p:nvSpPr>
          <p:cNvPr id="42336" name="Text Box 352"/>
          <p:cNvSpPr txBox="1">
            <a:spLocks noChangeArrowheads="1"/>
          </p:cNvSpPr>
          <p:nvPr/>
        </p:nvSpPr>
        <p:spPr bwMode="auto">
          <a:xfrm>
            <a:off x="4500563" y="63515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а</a:t>
            </a:r>
          </a:p>
        </p:txBody>
      </p:sp>
      <p:sp>
        <p:nvSpPr>
          <p:cNvPr id="42337" name="Text Box 353"/>
          <p:cNvSpPr txBox="1">
            <a:spLocks noChangeArrowheads="1"/>
          </p:cNvSpPr>
          <p:nvPr/>
        </p:nvSpPr>
        <p:spPr bwMode="auto">
          <a:xfrm>
            <a:off x="4500563" y="5900738"/>
            <a:ext cx="414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л</a:t>
            </a:r>
          </a:p>
        </p:txBody>
      </p:sp>
      <p:sp>
        <p:nvSpPr>
          <p:cNvPr id="42338" name="Text Box 354"/>
          <p:cNvSpPr txBox="1">
            <a:spLocks noChangeArrowheads="1"/>
          </p:cNvSpPr>
          <p:nvPr/>
        </p:nvSpPr>
        <p:spPr bwMode="auto">
          <a:xfrm>
            <a:off x="4500563" y="539591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о</a:t>
            </a:r>
          </a:p>
        </p:txBody>
      </p:sp>
      <p:sp>
        <p:nvSpPr>
          <p:cNvPr id="42339" name="Text Box 355"/>
          <p:cNvSpPr txBox="1">
            <a:spLocks noChangeArrowheads="1"/>
          </p:cNvSpPr>
          <p:nvPr/>
        </p:nvSpPr>
        <p:spPr bwMode="auto">
          <a:xfrm>
            <a:off x="4500563" y="4964113"/>
            <a:ext cx="407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б</a:t>
            </a:r>
          </a:p>
        </p:txBody>
      </p:sp>
      <p:sp>
        <p:nvSpPr>
          <p:cNvPr id="42340" name="Text Box 356"/>
          <p:cNvSpPr txBox="1">
            <a:spLocks noChangeArrowheads="1"/>
          </p:cNvSpPr>
          <p:nvPr/>
        </p:nvSpPr>
        <p:spPr bwMode="auto">
          <a:xfrm>
            <a:off x="4500563" y="44592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р</a:t>
            </a:r>
          </a:p>
        </p:txBody>
      </p:sp>
      <p:pic>
        <p:nvPicPr>
          <p:cNvPr id="42342" name="Picture 358" descr="AG00208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0955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3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3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2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2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42331" grpId="0"/>
      <p:bldP spid="42332" grpId="0"/>
      <p:bldP spid="42332" grpId="1"/>
      <p:bldP spid="42333" grpId="0"/>
      <p:bldP spid="42334" grpId="0"/>
      <p:bldP spid="42335" grpId="0"/>
      <p:bldP spid="42336" grpId="0"/>
      <p:bldP spid="42337" grpId="0"/>
      <p:bldP spid="42338" grpId="0"/>
      <p:bldP spid="42339" grpId="0"/>
      <p:bldP spid="423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356100" y="2133600"/>
            <a:ext cx="43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1.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076825" y="1268413"/>
            <a:ext cx="47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2.</a:t>
            </a:r>
          </a:p>
        </p:txBody>
      </p:sp>
      <p:sp>
        <p:nvSpPr>
          <p:cNvPr id="32772" name="AutoShape 5"/>
          <p:cNvSpPr>
            <a:spLocks noChangeArrowheads="1"/>
          </p:cNvSpPr>
          <p:nvPr/>
        </p:nvSpPr>
        <p:spPr bwMode="auto">
          <a:xfrm rot="5400000">
            <a:off x="1886744" y="3953669"/>
            <a:ext cx="4259262" cy="330200"/>
          </a:xfrm>
          <a:prstGeom prst="notchedRightArrow">
            <a:avLst>
              <a:gd name="adj1" fmla="val 50000"/>
              <a:gd name="adj2" fmla="val 3224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48134" name="Group 6"/>
          <p:cNvGraphicFramePr>
            <a:graphicFrameLocks noGrp="1"/>
          </p:cNvGraphicFramePr>
          <p:nvPr/>
        </p:nvGraphicFramePr>
        <p:xfrm>
          <a:off x="4356100" y="2644775"/>
          <a:ext cx="671513" cy="42132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8156" name="Group 28"/>
          <p:cNvGraphicFramePr>
            <a:graphicFrameLocks noGrp="1"/>
          </p:cNvGraphicFramePr>
          <p:nvPr/>
        </p:nvGraphicFramePr>
        <p:xfrm>
          <a:off x="5076825" y="1700213"/>
          <a:ext cx="671513" cy="3744912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8176" name="Group 48"/>
          <p:cNvGraphicFramePr>
            <a:graphicFrameLocks noGrp="1"/>
          </p:cNvGraphicFramePr>
          <p:nvPr/>
        </p:nvGraphicFramePr>
        <p:xfrm>
          <a:off x="5795963" y="260350"/>
          <a:ext cx="671512" cy="381635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8196" name="Group 68"/>
          <p:cNvGraphicFramePr>
            <a:graphicFrameLocks noGrp="1"/>
          </p:cNvGraphicFramePr>
          <p:nvPr/>
        </p:nvGraphicFramePr>
        <p:xfrm>
          <a:off x="6516688" y="2636838"/>
          <a:ext cx="671512" cy="327660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8285" name="Group 157"/>
          <p:cNvGraphicFramePr>
            <a:graphicFrameLocks noGrp="1"/>
          </p:cNvGraphicFramePr>
          <p:nvPr/>
        </p:nvGraphicFramePr>
        <p:xfrm>
          <a:off x="7235825" y="765175"/>
          <a:ext cx="671513" cy="3744913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8234" name="Group 106"/>
          <p:cNvGraphicFramePr>
            <a:graphicFrameLocks noGrp="1"/>
          </p:cNvGraphicFramePr>
          <p:nvPr/>
        </p:nvGraphicFramePr>
        <p:xfrm>
          <a:off x="7956550" y="1196975"/>
          <a:ext cx="671513" cy="33115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253" name="Text Box 125"/>
          <p:cNvSpPr txBox="1">
            <a:spLocks noChangeArrowheads="1"/>
          </p:cNvSpPr>
          <p:nvPr/>
        </p:nvSpPr>
        <p:spPr bwMode="auto">
          <a:xfrm>
            <a:off x="5219700" y="2587625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р</a:t>
            </a:r>
          </a:p>
        </p:txBody>
      </p:sp>
      <p:sp>
        <p:nvSpPr>
          <p:cNvPr id="32891" name="Text Box 126"/>
          <p:cNvSpPr txBox="1">
            <a:spLocks noChangeArrowheads="1"/>
          </p:cNvSpPr>
          <p:nvPr/>
        </p:nvSpPr>
        <p:spPr bwMode="auto">
          <a:xfrm>
            <a:off x="4500563" y="2636838"/>
            <a:ext cx="342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г</a:t>
            </a:r>
          </a:p>
        </p:txBody>
      </p:sp>
      <p:sp>
        <p:nvSpPr>
          <p:cNvPr id="32892" name="Text Box 127"/>
          <p:cNvSpPr txBox="1">
            <a:spLocks noChangeArrowheads="1"/>
          </p:cNvSpPr>
          <p:nvPr/>
        </p:nvSpPr>
        <p:spPr bwMode="auto">
          <a:xfrm>
            <a:off x="4500563" y="3092450"/>
            <a:ext cx="31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800" b="1" i="1">
                <a:latin typeface="Georgia" pitchFamily="18" charset="0"/>
              </a:rPr>
              <a:t>і</a:t>
            </a:r>
            <a:endParaRPr lang="ru-RU" altLang="uk-UA" sz="2800" b="1" i="1">
              <a:latin typeface="Georgia" pitchFamily="18" charset="0"/>
            </a:endParaRPr>
          </a:p>
        </p:txBody>
      </p:sp>
      <p:sp>
        <p:nvSpPr>
          <p:cNvPr id="32893" name="Text Box 128"/>
          <p:cNvSpPr txBox="1">
            <a:spLocks noChangeArrowheads="1"/>
          </p:cNvSpPr>
          <p:nvPr/>
        </p:nvSpPr>
        <p:spPr bwMode="auto">
          <a:xfrm>
            <a:off x="4500563" y="3956050"/>
            <a:ext cx="38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е</a:t>
            </a:r>
          </a:p>
        </p:txBody>
      </p:sp>
      <p:sp>
        <p:nvSpPr>
          <p:cNvPr id="32894" name="Text Box 129"/>
          <p:cNvSpPr txBox="1">
            <a:spLocks noChangeArrowheads="1"/>
          </p:cNvSpPr>
          <p:nvPr/>
        </p:nvSpPr>
        <p:spPr bwMode="auto">
          <a:xfrm>
            <a:off x="4500563" y="3524250"/>
            <a:ext cx="430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п</a:t>
            </a:r>
          </a:p>
        </p:txBody>
      </p:sp>
      <p:sp>
        <p:nvSpPr>
          <p:cNvPr id="32895" name="Text Box 130"/>
          <p:cNvSpPr txBox="1">
            <a:spLocks noChangeArrowheads="1"/>
          </p:cNvSpPr>
          <p:nvPr/>
        </p:nvSpPr>
        <p:spPr bwMode="auto">
          <a:xfrm>
            <a:off x="4500563" y="63515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а</a:t>
            </a:r>
          </a:p>
        </p:txBody>
      </p:sp>
      <p:sp>
        <p:nvSpPr>
          <p:cNvPr id="32896" name="Text Box 131"/>
          <p:cNvSpPr txBox="1">
            <a:spLocks noChangeArrowheads="1"/>
          </p:cNvSpPr>
          <p:nvPr/>
        </p:nvSpPr>
        <p:spPr bwMode="auto">
          <a:xfrm>
            <a:off x="4500563" y="5900738"/>
            <a:ext cx="414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л</a:t>
            </a:r>
          </a:p>
        </p:txBody>
      </p:sp>
      <p:sp>
        <p:nvSpPr>
          <p:cNvPr id="32897" name="Text Box 132"/>
          <p:cNvSpPr txBox="1">
            <a:spLocks noChangeArrowheads="1"/>
          </p:cNvSpPr>
          <p:nvPr/>
        </p:nvSpPr>
        <p:spPr bwMode="auto">
          <a:xfrm>
            <a:off x="4500563" y="539591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о</a:t>
            </a:r>
          </a:p>
        </p:txBody>
      </p:sp>
      <p:sp>
        <p:nvSpPr>
          <p:cNvPr id="32898" name="Text Box 133"/>
          <p:cNvSpPr txBox="1">
            <a:spLocks noChangeArrowheads="1"/>
          </p:cNvSpPr>
          <p:nvPr/>
        </p:nvSpPr>
        <p:spPr bwMode="auto">
          <a:xfrm>
            <a:off x="4500563" y="4964113"/>
            <a:ext cx="407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б</a:t>
            </a:r>
          </a:p>
        </p:txBody>
      </p:sp>
      <p:sp>
        <p:nvSpPr>
          <p:cNvPr id="32899" name="Text Box 134"/>
          <p:cNvSpPr txBox="1">
            <a:spLocks noChangeArrowheads="1"/>
          </p:cNvSpPr>
          <p:nvPr/>
        </p:nvSpPr>
        <p:spPr bwMode="auto">
          <a:xfrm>
            <a:off x="4500563" y="44592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р</a:t>
            </a:r>
          </a:p>
        </p:txBody>
      </p:sp>
      <p:sp>
        <p:nvSpPr>
          <p:cNvPr id="32900" name="Text Box 135"/>
          <p:cNvSpPr txBox="1">
            <a:spLocks noChangeArrowheads="1"/>
          </p:cNvSpPr>
          <p:nvPr/>
        </p:nvSpPr>
        <p:spPr bwMode="auto">
          <a:xfrm>
            <a:off x="231775" y="711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400" b="1" i="1">
              <a:latin typeface="Georgia" pitchFamily="18" charset="0"/>
            </a:endParaRPr>
          </a:p>
        </p:txBody>
      </p:sp>
      <p:sp>
        <p:nvSpPr>
          <p:cNvPr id="48264" name="Text Box 136"/>
          <p:cNvSpPr txBox="1">
            <a:spLocks noChangeArrowheads="1"/>
          </p:cNvSpPr>
          <p:nvPr/>
        </p:nvSpPr>
        <p:spPr bwMode="auto">
          <a:xfrm>
            <a:off x="158750" y="639763"/>
            <a:ext cx="4648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 startAt="2"/>
            </a:pPr>
            <a:r>
              <a:rPr lang="ru-RU" altLang="uk-UA" sz="2400" b="1" i="1">
                <a:solidFill>
                  <a:srgbClr val="008000"/>
                </a:solidFill>
                <a:latin typeface="Georgia" pitchFamily="18" charset="0"/>
              </a:rPr>
              <a:t>Графіком квадратичної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8000"/>
                </a:solidFill>
                <a:latin typeface="Georgia" pitchFamily="18" charset="0"/>
              </a:rPr>
              <a:t>  функції є…</a:t>
            </a:r>
          </a:p>
        </p:txBody>
      </p:sp>
      <p:sp>
        <p:nvSpPr>
          <p:cNvPr id="48265" name="Text Box 137"/>
          <p:cNvSpPr txBox="1">
            <a:spLocks noChangeArrowheads="1"/>
          </p:cNvSpPr>
          <p:nvPr/>
        </p:nvSpPr>
        <p:spPr bwMode="auto">
          <a:xfrm>
            <a:off x="5219700" y="1700213"/>
            <a:ext cx="4302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п</a:t>
            </a:r>
          </a:p>
        </p:txBody>
      </p:sp>
      <p:sp>
        <p:nvSpPr>
          <p:cNvPr id="48266" name="Text Box 138"/>
          <p:cNvSpPr txBox="1">
            <a:spLocks noChangeArrowheads="1"/>
          </p:cNvSpPr>
          <p:nvPr/>
        </p:nvSpPr>
        <p:spPr bwMode="auto">
          <a:xfrm>
            <a:off x="5219700" y="2133600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48267" name="Text Box 139"/>
          <p:cNvSpPr txBox="1">
            <a:spLocks noChangeArrowheads="1"/>
          </p:cNvSpPr>
          <p:nvPr/>
        </p:nvSpPr>
        <p:spPr bwMode="auto">
          <a:xfrm>
            <a:off x="5219700" y="3500438"/>
            <a:ext cx="407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б</a:t>
            </a:r>
          </a:p>
        </p:txBody>
      </p:sp>
      <p:sp>
        <p:nvSpPr>
          <p:cNvPr id="48268" name="Text Box 140"/>
          <p:cNvSpPr txBox="1">
            <a:spLocks noChangeArrowheads="1"/>
          </p:cNvSpPr>
          <p:nvPr/>
        </p:nvSpPr>
        <p:spPr bwMode="auto">
          <a:xfrm>
            <a:off x="5219700" y="306863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48269" name="Text Box 141"/>
          <p:cNvSpPr txBox="1">
            <a:spLocks noChangeArrowheads="1"/>
          </p:cNvSpPr>
          <p:nvPr/>
        </p:nvSpPr>
        <p:spPr bwMode="auto">
          <a:xfrm>
            <a:off x="5219700" y="4437063"/>
            <a:ext cx="414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48270" name="Text Box 142"/>
          <p:cNvSpPr txBox="1">
            <a:spLocks noChangeArrowheads="1"/>
          </p:cNvSpPr>
          <p:nvPr/>
        </p:nvSpPr>
        <p:spPr bwMode="auto">
          <a:xfrm>
            <a:off x="5219700" y="400526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о</a:t>
            </a:r>
          </a:p>
        </p:txBody>
      </p:sp>
      <p:sp>
        <p:nvSpPr>
          <p:cNvPr id="48271" name="Text Box 143"/>
          <p:cNvSpPr txBox="1">
            <a:spLocks noChangeArrowheads="1"/>
          </p:cNvSpPr>
          <p:nvPr/>
        </p:nvSpPr>
        <p:spPr bwMode="auto">
          <a:xfrm>
            <a:off x="5219700" y="49418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pic>
        <p:nvPicPr>
          <p:cNvPr id="48279" name="Picture 151" descr="AG00208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0955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8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8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8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8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8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253" grpId="0"/>
      <p:bldP spid="48264" grpId="0"/>
      <p:bldP spid="48264" grpId="1"/>
      <p:bldP spid="48265" grpId="0"/>
      <p:bldP spid="48266" grpId="0"/>
      <p:bldP spid="48267" grpId="0"/>
      <p:bldP spid="48268" grpId="0"/>
      <p:bldP spid="48269" grpId="0"/>
      <p:bldP spid="48270" grpId="0"/>
      <p:bldP spid="482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356100" y="2133600"/>
            <a:ext cx="43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1.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076825" y="1268413"/>
            <a:ext cx="47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2.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308850" y="692150"/>
            <a:ext cx="47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3.</a:t>
            </a:r>
          </a:p>
        </p:txBody>
      </p:sp>
      <p:sp>
        <p:nvSpPr>
          <p:cNvPr id="33797" name="AutoShape 7"/>
          <p:cNvSpPr>
            <a:spLocks noChangeArrowheads="1"/>
          </p:cNvSpPr>
          <p:nvPr/>
        </p:nvSpPr>
        <p:spPr bwMode="auto">
          <a:xfrm rot="5400000">
            <a:off x="1886744" y="3953669"/>
            <a:ext cx="4259262" cy="330200"/>
          </a:xfrm>
          <a:prstGeom prst="notchedRightArrow">
            <a:avLst>
              <a:gd name="adj1" fmla="val 50000"/>
              <a:gd name="adj2" fmla="val 3224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44041" name="Group 9"/>
          <p:cNvGraphicFramePr>
            <a:graphicFrameLocks noGrp="1"/>
          </p:cNvGraphicFramePr>
          <p:nvPr/>
        </p:nvGraphicFramePr>
        <p:xfrm>
          <a:off x="4356100" y="2644775"/>
          <a:ext cx="671513" cy="42132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4063" name="Group 31"/>
          <p:cNvGraphicFramePr>
            <a:graphicFrameLocks noGrp="1"/>
          </p:cNvGraphicFramePr>
          <p:nvPr/>
        </p:nvGraphicFramePr>
        <p:xfrm>
          <a:off x="5076825" y="1700213"/>
          <a:ext cx="671513" cy="3744912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4083" name="Group 51"/>
          <p:cNvGraphicFramePr>
            <a:graphicFrameLocks noGrp="1"/>
          </p:cNvGraphicFramePr>
          <p:nvPr/>
        </p:nvGraphicFramePr>
        <p:xfrm>
          <a:off x="5795963" y="260350"/>
          <a:ext cx="671512" cy="381635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4103" name="Group 71"/>
          <p:cNvGraphicFramePr>
            <a:graphicFrameLocks noGrp="1"/>
          </p:cNvGraphicFramePr>
          <p:nvPr/>
        </p:nvGraphicFramePr>
        <p:xfrm>
          <a:off x="6516688" y="2636838"/>
          <a:ext cx="671512" cy="327660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4218" name="Group 186"/>
          <p:cNvGraphicFramePr>
            <a:graphicFrameLocks noGrp="1"/>
          </p:cNvGraphicFramePr>
          <p:nvPr/>
        </p:nvGraphicFramePr>
        <p:xfrm>
          <a:off x="7235825" y="765175"/>
          <a:ext cx="671513" cy="37941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63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uk-UA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а</a:t>
                      </a:r>
                      <a:endParaRPr kumimoji="0" lang="uk-UA" altLang="uk-UA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4141" name="Group 109"/>
          <p:cNvGraphicFramePr>
            <a:graphicFrameLocks noGrp="1"/>
          </p:cNvGraphicFramePr>
          <p:nvPr/>
        </p:nvGraphicFramePr>
        <p:xfrm>
          <a:off x="7956550" y="1196975"/>
          <a:ext cx="671513" cy="33115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160" name="Text Box 128"/>
          <p:cNvSpPr txBox="1">
            <a:spLocks noChangeArrowheads="1"/>
          </p:cNvSpPr>
          <p:nvPr/>
        </p:nvSpPr>
        <p:spPr bwMode="auto">
          <a:xfrm>
            <a:off x="7380288" y="2587625"/>
            <a:ext cx="31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і</a:t>
            </a:r>
          </a:p>
        </p:txBody>
      </p:sp>
      <p:sp>
        <p:nvSpPr>
          <p:cNvPr id="33916" name="Text Box 131"/>
          <p:cNvSpPr txBox="1">
            <a:spLocks noChangeArrowheads="1"/>
          </p:cNvSpPr>
          <p:nvPr/>
        </p:nvSpPr>
        <p:spPr bwMode="auto">
          <a:xfrm>
            <a:off x="5219700" y="2587625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р</a:t>
            </a:r>
          </a:p>
        </p:txBody>
      </p:sp>
      <p:sp>
        <p:nvSpPr>
          <p:cNvPr id="33917" name="Text Box 132"/>
          <p:cNvSpPr txBox="1">
            <a:spLocks noChangeArrowheads="1"/>
          </p:cNvSpPr>
          <p:nvPr/>
        </p:nvSpPr>
        <p:spPr bwMode="auto">
          <a:xfrm>
            <a:off x="4500563" y="2636838"/>
            <a:ext cx="342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г</a:t>
            </a:r>
          </a:p>
        </p:txBody>
      </p:sp>
      <p:sp>
        <p:nvSpPr>
          <p:cNvPr id="33918" name="Text Box 133"/>
          <p:cNvSpPr txBox="1">
            <a:spLocks noChangeArrowheads="1"/>
          </p:cNvSpPr>
          <p:nvPr/>
        </p:nvSpPr>
        <p:spPr bwMode="auto">
          <a:xfrm>
            <a:off x="4500563" y="3092450"/>
            <a:ext cx="31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800" b="1" i="1">
                <a:latin typeface="Georgia" pitchFamily="18" charset="0"/>
              </a:rPr>
              <a:t>і</a:t>
            </a:r>
            <a:endParaRPr lang="ru-RU" altLang="uk-UA" sz="2800" b="1" i="1">
              <a:latin typeface="Georgia" pitchFamily="18" charset="0"/>
            </a:endParaRPr>
          </a:p>
        </p:txBody>
      </p:sp>
      <p:sp>
        <p:nvSpPr>
          <p:cNvPr id="33919" name="Text Box 134"/>
          <p:cNvSpPr txBox="1">
            <a:spLocks noChangeArrowheads="1"/>
          </p:cNvSpPr>
          <p:nvPr/>
        </p:nvSpPr>
        <p:spPr bwMode="auto">
          <a:xfrm>
            <a:off x="4500563" y="3956050"/>
            <a:ext cx="38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е</a:t>
            </a:r>
          </a:p>
        </p:txBody>
      </p:sp>
      <p:sp>
        <p:nvSpPr>
          <p:cNvPr id="33920" name="Text Box 135"/>
          <p:cNvSpPr txBox="1">
            <a:spLocks noChangeArrowheads="1"/>
          </p:cNvSpPr>
          <p:nvPr/>
        </p:nvSpPr>
        <p:spPr bwMode="auto">
          <a:xfrm>
            <a:off x="4500563" y="3524250"/>
            <a:ext cx="430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п</a:t>
            </a:r>
          </a:p>
        </p:txBody>
      </p:sp>
      <p:sp>
        <p:nvSpPr>
          <p:cNvPr id="33921" name="Text Box 136"/>
          <p:cNvSpPr txBox="1">
            <a:spLocks noChangeArrowheads="1"/>
          </p:cNvSpPr>
          <p:nvPr/>
        </p:nvSpPr>
        <p:spPr bwMode="auto">
          <a:xfrm>
            <a:off x="4500563" y="63515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а</a:t>
            </a:r>
          </a:p>
        </p:txBody>
      </p:sp>
      <p:sp>
        <p:nvSpPr>
          <p:cNvPr id="33922" name="Text Box 137"/>
          <p:cNvSpPr txBox="1">
            <a:spLocks noChangeArrowheads="1"/>
          </p:cNvSpPr>
          <p:nvPr/>
        </p:nvSpPr>
        <p:spPr bwMode="auto">
          <a:xfrm>
            <a:off x="4500563" y="5900738"/>
            <a:ext cx="414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л</a:t>
            </a:r>
          </a:p>
        </p:txBody>
      </p:sp>
      <p:sp>
        <p:nvSpPr>
          <p:cNvPr id="33923" name="Text Box 138"/>
          <p:cNvSpPr txBox="1">
            <a:spLocks noChangeArrowheads="1"/>
          </p:cNvSpPr>
          <p:nvPr/>
        </p:nvSpPr>
        <p:spPr bwMode="auto">
          <a:xfrm>
            <a:off x="4500563" y="539591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о</a:t>
            </a:r>
          </a:p>
        </p:txBody>
      </p:sp>
      <p:sp>
        <p:nvSpPr>
          <p:cNvPr id="33924" name="Text Box 139"/>
          <p:cNvSpPr txBox="1">
            <a:spLocks noChangeArrowheads="1"/>
          </p:cNvSpPr>
          <p:nvPr/>
        </p:nvSpPr>
        <p:spPr bwMode="auto">
          <a:xfrm>
            <a:off x="4500563" y="4964113"/>
            <a:ext cx="407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б</a:t>
            </a:r>
          </a:p>
        </p:txBody>
      </p:sp>
      <p:sp>
        <p:nvSpPr>
          <p:cNvPr id="33925" name="Text Box 140"/>
          <p:cNvSpPr txBox="1">
            <a:spLocks noChangeArrowheads="1"/>
          </p:cNvSpPr>
          <p:nvPr/>
        </p:nvSpPr>
        <p:spPr bwMode="auto">
          <a:xfrm>
            <a:off x="4500563" y="44592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р</a:t>
            </a:r>
          </a:p>
        </p:txBody>
      </p:sp>
      <p:sp>
        <p:nvSpPr>
          <p:cNvPr id="33926" name="Text Box 141"/>
          <p:cNvSpPr txBox="1">
            <a:spLocks noChangeArrowheads="1"/>
          </p:cNvSpPr>
          <p:nvPr/>
        </p:nvSpPr>
        <p:spPr bwMode="auto">
          <a:xfrm>
            <a:off x="231775" y="711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400" b="1" i="1">
              <a:latin typeface="Georgia" pitchFamily="18" charset="0"/>
            </a:endParaRPr>
          </a:p>
        </p:txBody>
      </p:sp>
      <p:sp>
        <p:nvSpPr>
          <p:cNvPr id="44174" name="Text Box 142"/>
          <p:cNvSpPr txBox="1">
            <a:spLocks noChangeArrowheads="1"/>
          </p:cNvSpPr>
          <p:nvPr/>
        </p:nvSpPr>
        <p:spPr bwMode="auto">
          <a:xfrm>
            <a:off x="158750" y="639763"/>
            <a:ext cx="3489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FF0000"/>
                </a:solidFill>
                <a:latin typeface="Georgia" pitchFamily="18" charset="0"/>
              </a:rPr>
              <a:t>3. Як  називається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b="1" i="1">
                <a:solidFill>
                  <a:srgbClr val="FF0000"/>
                </a:solidFill>
                <a:latin typeface="Georgia" pitchFamily="18" charset="0"/>
              </a:rPr>
              <a:t>    одна із функцій</a:t>
            </a:r>
            <a:r>
              <a:rPr lang="ru-RU" altLang="uk-UA" sz="2400" b="1" i="1">
                <a:solidFill>
                  <a:srgbClr val="FF0000"/>
                </a:solidFill>
                <a:latin typeface="Georgia" pitchFamily="18" charset="0"/>
              </a:rPr>
              <a:t> ?</a:t>
            </a:r>
          </a:p>
        </p:txBody>
      </p:sp>
      <p:sp>
        <p:nvSpPr>
          <p:cNvPr id="33928" name="Text Box 143"/>
          <p:cNvSpPr txBox="1">
            <a:spLocks noChangeArrowheads="1"/>
          </p:cNvSpPr>
          <p:nvPr/>
        </p:nvSpPr>
        <p:spPr bwMode="auto">
          <a:xfrm>
            <a:off x="5219700" y="1700213"/>
            <a:ext cx="4302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п</a:t>
            </a:r>
          </a:p>
        </p:txBody>
      </p:sp>
      <p:sp>
        <p:nvSpPr>
          <p:cNvPr id="33929" name="Text Box 144"/>
          <p:cNvSpPr txBox="1">
            <a:spLocks noChangeArrowheads="1"/>
          </p:cNvSpPr>
          <p:nvPr/>
        </p:nvSpPr>
        <p:spPr bwMode="auto">
          <a:xfrm>
            <a:off x="5219700" y="2133600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3930" name="Text Box 145"/>
          <p:cNvSpPr txBox="1">
            <a:spLocks noChangeArrowheads="1"/>
          </p:cNvSpPr>
          <p:nvPr/>
        </p:nvSpPr>
        <p:spPr bwMode="auto">
          <a:xfrm>
            <a:off x="5219700" y="3500438"/>
            <a:ext cx="407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б</a:t>
            </a:r>
          </a:p>
        </p:txBody>
      </p:sp>
      <p:sp>
        <p:nvSpPr>
          <p:cNvPr id="33931" name="Text Box 146"/>
          <p:cNvSpPr txBox="1">
            <a:spLocks noChangeArrowheads="1"/>
          </p:cNvSpPr>
          <p:nvPr/>
        </p:nvSpPr>
        <p:spPr bwMode="auto">
          <a:xfrm>
            <a:off x="5219700" y="306863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3932" name="Text Box 147"/>
          <p:cNvSpPr txBox="1">
            <a:spLocks noChangeArrowheads="1"/>
          </p:cNvSpPr>
          <p:nvPr/>
        </p:nvSpPr>
        <p:spPr bwMode="auto">
          <a:xfrm>
            <a:off x="5219700" y="4437063"/>
            <a:ext cx="414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33933" name="Text Box 148"/>
          <p:cNvSpPr txBox="1">
            <a:spLocks noChangeArrowheads="1"/>
          </p:cNvSpPr>
          <p:nvPr/>
        </p:nvSpPr>
        <p:spPr bwMode="auto">
          <a:xfrm>
            <a:off x="5219700" y="400526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о</a:t>
            </a:r>
          </a:p>
        </p:txBody>
      </p:sp>
      <p:sp>
        <p:nvSpPr>
          <p:cNvPr id="33934" name="Text Box 149"/>
          <p:cNvSpPr txBox="1">
            <a:spLocks noChangeArrowheads="1"/>
          </p:cNvSpPr>
          <p:nvPr/>
        </p:nvSpPr>
        <p:spPr bwMode="auto">
          <a:xfrm>
            <a:off x="5219700" y="49418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44183" name="Text Box 151"/>
          <p:cNvSpPr txBox="1">
            <a:spLocks noChangeArrowheads="1"/>
          </p:cNvSpPr>
          <p:nvPr/>
        </p:nvSpPr>
        <p:spPr bwMode="auto">
          <a:xfrm>
            <a:off x="7380288" y="1196975"/>
            <a:ext cx="414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44185" name="Text Box 153"/>
          <p:cNvSpPr txBox="1">
            <a:spLocks noChangeArrowheads="1"/>
          </p:cNvSpPr>
          <p:nvPr/>
        </p:nvSpPr>
        <p:spPr bwMode="auto">
          <a:xfrm>
            <a:off x="7380288" y="3068638"/>
            <a:ext cx="4270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й</a:t>
            </a:r>
          </a:p>
        </p:txBody>
      </p:sp>
      <p:sp>
        <p:nvSpPr>
          <p:cNvPr id="44186" name="Text Box 154"/>
          <p:cNvSpPr txBox="1">
            <a:spLocks noChangeArrowheads="1"/>
          </p:cNvSpPr>
          <p:nvPr/>
        </p:nvSpPr>
        <p:spPr bwMode="auto">
          <a:xfrm>
            <a:off x="7308850" y="2133600"/>
            <a:ext cx="42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44187" name="Text Box 155"/>
          <p:cNvSpPr txBox="1">
            <a:spLocks noChangeArrowheads="1"/>
          </p:cNvSpPr>
          <p:nvPr/>
        </p:nvSpPr>
        <p:spPr bwMode="auto">
          <a:xfrm>
            <a:off x="7380288" y="1700213"/>
            <a:ext cx="314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і</a:t>
            </a:r>
          </a:p>
        </p:txBody>
      </p:sp>
      <p:sp>
        <p:nvSpPr>
          <p:cNvPr id="44188" name="Text Box 156"/>
          <p:cNvSpPr txBox="1">
            <a:spLocks noChangeArrowheads="1"/>
          </p:cNvSpPr>
          <p:nvPr/>
        </p:nvSpPr>
        <p:spPr bwMode="auto">
          <a:xfrm>
            <a:off x="7380288" y="3573463"/>
            <a:ext cx="428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н</a:t>
            </a:r>
          </a:p>
        </p:txBody>
      </p:sp>
      <p:pic>
        <p:nvPicPr>
          <p:cNvPr id="44191" name="Picture 159" descr="AG00208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0955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4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4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4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4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4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4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160" grpId="0"/>
      <p:bldP spid="44174" grpId="0"/>
      <p:bldP spid="44174" grpId="1"/>
      <p:bldP spid="44183" grpId="0"/>
      <p:bldP spid="44185" grpId="0"/>
      <p:bldP spid="44186" grpId="0"/>
      <p:bldP spid="44187" grpId="0"/>
      <p:bldP spid="441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356100" y="2133600"/>
            <a:ext cx="43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1.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076825" y="1268413"/>
            <a:ext cx="47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2.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7308850" y="692150"/>
            <a:ext cx="47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3.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364163" y="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4.</a:t>
            </a:r>
          </a:p>
        </p:txBody>
      </p:sp>
      <p:sp>
        <p:nvSpPr>
          <p:cNvPr id="34822" name="AutoShape 7"/>
          <p:cNvSpPr>
            <a:spLocks noChangeArrowheads="1"/>
          </p:cNvSpPr>
          <p:nvPr/>
        </p:nvSpPr>
        <p:spPr bwMode="auto">
          <a:xfrm rot="5400000">
            <a:off x="1886744" y="3953669"/>
            <a:ext cx="4259262" cy="330200"/>
          </a:xfrm>
          <a:prstGeom prst="notchedRightArrow">
            <a:avLst>
              <a:gd name="adj1" fmla="val 50000"/>
              <a:gd name="adj2" fmla="val 3224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45065" name="Group 9"/>
          <p:cNvGraphicFramePr>
            <a:graphicFrameLocks noGrp="1"/>
          </p:cNvGraphicFramePr>
          <p:nvPr/>
        </p:nvGraphicFramePr>
        <p:xfrm>
          <a:off x="4356100" y="2644775"/>
          <a:ext cx="671513" cy="42132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087" name="Group 31"/>
          <p:cNvGraphicFramePr>
            <a:graphicFrameLocks noGrp="1"/>
          </p:cNvGraphicFramePr>
          <p:nvPr/>
        </p:nvGraphicFramePr>
        <p:xfrm>
          <a:off x="5076825" y="1700213"/>
          <a:ext cx="671513" cy="3744912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107" name="Group 51"/>
          <p:cNvGraphicFramePr>
            <a:graphicFrameLocks noGrp="1"/>
          </p:cNvGraphicFramePr>
          <p:nvPr/>
        </p:nvGraphicFramePr>
        <p:xfrm>
          <a:off x="5795963" y="260350"/>
          <a:ext cx="671512" cy="381635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127" name="Group 71"/>
          <p:cNvGraphicFramePr>
            <a:graphicFrameLocks noGrp="1"/>
          </p:cNvGraphicFramePr>
          <p:nvPr/>
        </p:nvGraphicFramePr>
        <p:xfrm>
          <a:off x="6516688" y="2636838"/>
          <a:ext cx="671512" cy="327660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245" name="Group 189"/>
          <p:cNvGraphicFramePr>
            <a:graphicFrameLocks noGrp="1"/>
          </p:cNvGraphicFramePr>
          <p:nvPr/>
        </p:nvGraphicFramePr>
        <p:xfrm>
          <a:off x="7235825" y="765175"/>
          <a:ext cx="671513" cy="38449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51820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0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uk-UA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а</a:t>
                      </a:r>
                      <a:endParaRPr kumimoji="0" lang="uk-UA" altLang="uk-UA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165" name="Group 109"/>
          <p:cNvGraphicFramePr>
            <a:graphicFrameLocks noGrp="1"/>
          </p:cNvGraphicFramePr>
          <p:nvPr/>
        </p:nvGraphicFramePr>
        <p:xfrm>
          <a:off x="7956550" y="1196975"/>
          <a:ext cx="671513" cy="33115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944" name="Text Box 128"/>
          <p:cNvSpPr txBox="1">
            <a:spLocks noChangeArrowheads="1"/>
          </p:cNvSpPr>
          <p:nvPr/>
        </p:nvSpPr>
        <p:spPr bwMode="auto">
          <a:xfrm>
            <a:off x="7380288" y="2587625"/>
            <a:ext cx="31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і</a:t>
            </a:r>
          </a:p>
        </p:txBody>
      </p:sp>
      <p:sp>
        <p:nvSpPr>
          <p:cNvPr id="45186" name="Text Box 130"/>
          <p:cNvSpPr txBox="1">
            <a:spLocks noChangeArrowheads="1"/>
          </p:cNvSpPr>
          <p:nvPr/>
        </p:nvSpPr>
        <p:spPr bwMode="auto">
          <a:xfrm>
            <a:off x="5940425" y="2587625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4946" name="Text Box 131"/>
          <p:cNvSpPr txBox="1">
            <a:spLocks noChangeArrowheads="1"/>
          </p:cNvSpPr>
          <p:nvPr/>
        </p:nvSpPr>
        <p:spPr bwMode="auto">
          <a:xfrm>
            <a:off x="5219700" y="2587625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р</a:t>
            </a:r>
          </a:p>
        </p:txBody>
      </p:sp>
      <p:sp>
        <p:nvSpPr>
          <p:cNvPr id="34947" name="Text Box 132"/>
          <p:cNvSpPr txBox="1">
            <a:spLocks noChangeArrowheads="1"/>
          </p:cNvSpPr>
          <p:nvPr/>
        </p:nvSpPr>
        <p:spPr bwMode="auto">
          <a:xfrm>
            <a:off x="4500563" y="2636838"/>
            <a:ext cx="342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г</a:t>
            </a:r>
          </a:p>
        </p:txBody>
      </p:sp>
      <p:sp>
        <p:nvSpPr>
          <p:cNvPr id="34948" name="Text Box 133"/>
          <p:cNvSpPr txBox="1">
            <a:spLocks noChangeArrowheads="1"/>
          </p:cNvSpPr>
          <p:nvPr/>
        </p:nvSpPr>
        <p:spPr bwMode="auto">
          <a:xfrm>
            <a:off x="4500563" y="3092450"/>
            <a:ext cx="31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800" b="1" i="1">
                <a:latin typeface="Georgia" pitchFamily="18" charset="0"/>
              </a:rPr>
              <a:t>і</a:t>
            </a:r>
            <a:endParaRPr lang="ru-RU" altLang="uk-UA" sz="2800" b="1" i="1">
              <a:latin typeface="Georgia" pitchFamily="18" charset="0"/>
            </a:endParaRPr>
          </a:p>
        </p:txBody>
      </p:sp>
      <p:sp>
        <p:nvSpPr>
          <p:cNvPr id="34949" name="Text Box 134"/>
          <p:cNvSpPr txBox="1">
            <a:spLocks noChangeArrowheads="1"/>
          </p:cNvSpPr>
          <p:nvPr/>
        </p:nvSpPr>
        <p:spPr bwMode="auto">
          <a:xfrm>
            <a:off x="4500563" y="3956050"/>
            <a:ext cx="38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е</a:t>
            </a:r>
          </a:p>
        </p:txBody>
      </p:sp>
      <p:sp>
        <p:nvSpPr>
          <p:cNvPr id="34950" name="Text Box 135"/>
          <p:cNvSpPr txBox="1">
            <a:spLocks noChangeArrowheads="1"/>
          </p:cNvSpPr>
          <p:nvPr/>
        </p:nvSpPr>
        <p:spPr bwMode="auto">
          <a:xfrm>
            <a:off x="4500563" y="3524250"/>
            <a:ext cx="430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п</a:t>
            </a:r>
          </a:p>
        </p:txBody>
      </p:sp>
      <p:sp>
        <p:nvSpPr>
          <p:cNvPr id="34951" name="Text Box 136"/>
          <p:cNvSpPr txBox="1">
            <a:spLocks noChangeArrowheads="1"/>
          </p:cNvSpPr>
          <p:nvPr/>
        </p:nvSpPr>
        <p:spPr bwMode="auto">
          <a:xfrm>
            <a:off x="4500563" y="63515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а</a:t>
            </a:r>
          </a:p>
        </p:txBody>
      </p:sp>
      <p:sp>
        <p:nvSpPr>
          <p:cNvPr id="34952" name="Text Box 137"/>
          <p:cNvSpPr txBox="1">
            <a:spLocks noChangeArrowheads="1"/>
          </p:cNvSpPr>
          <p:nvPr/>
        </p:nvSpPr>
        <p:spPr bwMode="auto">
          <a:xfrm>
            <a:off x="4500563" y="5900738"/>
            <a:ext cx="414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л</a:t>
            </a:r>
          </a:p>
        </p:txBody>
      </p:sp>
      <p:sp>
        <p:nvSpPr>
          <p:cNvPr id="34953" name="Text Box 138"/>
          <p:cNvSpPr txBox="1">
            <a:spLocks noChangeArrowheads="1"/>
          </p:cNvSpPr>
          <p:nvPr/>
        </p:nvSpPr>
        <p:spPr bwMode="auto">
          <a:xfrm>
            <a:off x="4500563" y="539591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о</a:t>
            </a:r>
          </a:p>
        </p:txBody>
      </p:sp>
      <p:sp>
        <p:nvSpPr>
          <p:cNvPr id="34954" name="Text Box 139"/>
          <p:cNvSpPr txBox="1">
            <a:spLocks noChangeArrowheads="1"/>
          </p:cNvSpPr>
          <p:nvPr/>
        </p:nvSpPr>
        <p:spPr bwMode="auto">
          <a:xfrm>
            <a:off x="4500563" y="4964113"/>
            <a:ext cx="407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б</a:t>
            </a:r>
          </a:p>
        </p:txBody>
      </p:sp>
      <p:sp>
        <p:nvSpPr>
          <p:cNvPr id="34955" name="Text Box 140"/>
          <p:cNvSpPr txBox="1">
            <a:spLocks noChangeArrowheads="1"/>
          </p:cNvSpPr>
          <p:nvPr/>
        </p:nvSpPr>
        <p:spPr bwMode="auto">
          <a:xfrm>
            <a:off x="4500563" y="44592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р</a:t>
            </a:r>
          </a:p>
        </p:txBody>
      </p:sp>
      <p:sp>
        <p:nvSpPr>
          <p:cNvPr id="34956" name="Text Box 141"/>
          <p:cNvSpPr txBox="1">
            <a:spLocks noChangeArrowheads="1"/>
          </p:cNvSpPr>
          <p:nvPr/>
        </p:nvSpPr>
        <p:spPr bwMode="auto">
          <a:xfrm>
            <a:off x="231775" y="711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400" b="1" i="1">
              <a:latin typeface="Georgia" pitchFamily="18" charset="0"/>
            </a:endParaRPr>
          </a:p>
        </p:txBody>
      </p:sp>
      <p:sp>
        <p:nvSpPr>
          <p:cNvPr id="45198" name="Text Box 142"/>
          <p:cNvSpPr txBox="1">
            <a:spLocks noChangeArrowheads="1"/>
          </p:cNvSpPr>
          <p:nvPr/>
        </p:nvSpPr>
        <p:spPr bwMode="auto">
          <a:xfrm>
            <a:off x="158750" y="639763"/>
            <a:ext cx="36306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9900CC"/>
                </a:solidFill>
                <a:latin typeface="Georgia" pitchFamily="18" charset="0"/>
              </a:rPr>
              <a:t>4. Як  називається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9900CC"/>
                </a:solidFill>
                <a:latin typeface="Georgia" pitchFamily="18" charset="0"/>
              </a:rPr>
              <a:t>    друга координата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9900CC"/>
                </a:solidFill>
                <a:latin typeface="Georgia" pitchFamily="18" charset="0"/>
              </a:rPr>
              <a:t>     точки  ?</a:t>
            </a:r>
          </a:p>
        </p:txBody>
      </p:sp>
      <p:sp>
        <p:nvSpPr>
          <p:cNvPr id="34958" name="Text Box 143"/>
          <p:cNvSpPr txBox="1">
            <a:spLocks noChangeArrowheads="1"/>
          </p:cNvSpPr>
          <p:nvPr/>
        </p:nvSpPr>
        <p:spPr bwMode="auto">
          <a:xfrm>
            <a:off x="5219700" y="1700213"/>
            <a:ext cx="4302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п</a:t>
            </a:r>
          </a:p>
        </p:txBody>
      </p:sp>
      <p:sp>
        <p:nvSpPr>
          <p:cNvPr id="34959" name="Text Box 144"/>
          <p:cNvSpPr txBox="1">
            <a:spLocks noChangeArrowheads="1"/>
          </p:cNvSpPr>
          <p:nvPr/>
        </p:nvSpPr>
        <p:spPr bwMode="auto">
          <a:xfrm>
            <a:off x="5219700" y="2133600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4960" name="Text Box 145"/>
          <p:cNvSpPr txBox="1">
            <a:spLocks noChangeArrowheads="1"/>
          </p:cNvSpPr>
          <p:nvPr/>
        </p:nvSpPr>
        <p:spPr bwMode="auto">
          <a:xfrm>
            <a:off x="5219700" y="3500438"/>
            <a:ext cx="407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б</a:t>
            </a:r>
          </a:p>
        </p:txBody>
      </p:sp>
      <p:sp>
        <p:nvSpPr>
          <p:cNvPr id="34961" name="Text Box 146"/>
          <p:cNvSpPr txBox="1">
            <a:spLocks noChangeArrowheads="1"/>
          </p:cNvSpPr>
          <p:nvPr/>
        </p:nvSpPr>
        <p:spPr bwMode="auto">
          <a:xfrm>
            <a:off x="5219700" y="306863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4962" name="Text Box 147"/>
          <p:cNvSpPr txBox="1">
            <a:spLocks noChangeArrowheads="1"/>
          </p:cNvSpPr>
          <p:nvPr/>
        </p:nvSpPr>
        <p:spPr bwMode="auto">
          <a:xfrm>
            <a:off x="5219700" y="4437063"/>
            <a:ext cx="414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34963" name="Text Box 148"/>
          <p:cNvSpPr txBox="1">
            <a:spLocks noChangeArrowheads="1"/>
          </p:cNvSpPr>
          <p:nvPr/>
        </p:nvSpPr>
        <p:spPr bwMode="auto">
          <a:xfrm>
            <a:off x="5219700" y="400526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о</a:t>
            </a:r>
          </a:p>
        </p:txBody>
      </p:sp>
      <p:sp>
        <p:nvSpPr>
          <p:cNvPr id="34964" name="Text Box 149"/>
          <p:cNvSpPr txBox="1">
            <a:spLocks noChangeArrowheads="1"/>
          </p:cNvSpPr>
          <p:nvPr/>
        </p:nvSpPr>
        <p:spPr bwMode="auto">
          <a:xfrm>
            <a:off x="5219700" y="49418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4965" name="Text Box 150"/>
          <p:cNvSpPr txBox="1">
            <a:spLocks noChangeArrowheads="1"/>
          </p:cNvSpPr>
          <p:nvPr/>
        </p:nvSpPr>
        <p:spPr bwMode="auto">
          <a:xfrm>
            <a:off x="7380288" y="1196975"/>
            <a:ext cx="414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34966" name="Text Box 152"/>
          <p:cNvSpPr txBox="1">
            <a:spLocks noChangeArrowheads="1"/>
          </p:cNvSpPr>
          <p:nvPr/>
        </p:nvSpPr>
        <p:spPr bwMode="auto">
          <a:xfrm>
            <a:off x="7380288" y="3068638"/>
            <a:ext cx="4270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й</a:t>
            </a:r>
          </a:p>
        </p:txBody>
      </p:sp>
      <p:sp>
        <p:nvSpPr>
          <p:cNvPr id="34967" name="Text Box 153"/>
          <p:cNvSpPr txBox="1">
            <a:spLocks noChangeArrowheads="1"/>
          </p:cNvSpPr>
          <p:nvPr/>
        </p:nvSpPr>
        <p:spPr bwMode="auto">
          <a:xfrm>
            <a:off x="7308850" y="2133600"/>
            <a:ext cx="42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34968" name="Text Box 154"/>
          <p:cNvSpPr txBox="1">
            <a:spLocks noChangeArrowheads="1"/>
          </p:cNvSpPr>
          <p:nvPr/>
        </p:nvSpPr>
        <p:spPr bwMode="auto">
          <a:xfrm>
            <a:off x="7380288" y="1700213"/>
            <a:ext cx="314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і</a:t>
            </a:r>
          </a:p>
        </p:txBody>
      </p:sp>
      <p:sp>
        <p:nvSpPr>
          <p:cNvPr id="34969" name="Text Box 155"/>
          <p:cNvSpPr txBox="1">
            <a:spLocks noChangeArrowheads="1"/>
          </p:cNvSpPr>
          <p:nvPr/>
        </p:nvSpPr>
        <p:spPr bwMode="auto">
          <a:xfrm>
            <a:off x="7380288" y="3573463"/>
            <a:ext cx="428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34970" name="Text Box 158"/>
          <p:cNvSpPr txBox="1">
            <a:spLocks noChangeArrowheads="1"/>
          </p:cNvSpPr>
          <p:nvPr/>
        </p:nvSpPr>
        <p:spPr bwMode="auto">
          <a:xfrm>
            <a:off x="1384300" y="31099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800" b="1" i="1">
              <a:solidFill>
                <a:srgbClr val="9900CC"/>
              </a:solidFill>
              <a:latin typeface="Georgia" pitchFamily="18" charset="0"/>
            </a:endParaRPr>
          </a:p>
        </p:txBody>
      </p:sp>
      <p:sp>
        <p:nvSpPr>
          <p:cNvPr id="45221" name="Text Box 165"/>
          <p:cNvSpPr txBox="1">
            <a:spLocks noChangeArrowheads="1"/>
          </p:cNvSpPr>
          <p:nvPr/>
        </p:nvSpPr>
        <p:spPr bwMode="auto">
          <a:xfrm>
            <a:off x="5940425" y="692150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р</a:t>
            </a:r>
          </a:p>
        </p:txBody>
      </p:sp>
      <p:sp>
        <p:nvSpPr>
          <p:cNvPr id="45222" name="Text Box 166"/>
          <p:cNvSpPr txBox="1">
            <a:spLocks noChangeArrowheads="1"/>
          </p:cNvSpPr>
          <p:nvPr/>
        </p:nvSpPr>
        <p:spPr bwMode="auto">
          <a:xfrm>
            <a:off x="5940425" y="18891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о</a:t>
            </a:r>
          </a:p>
        </p:txBody>
      </p:sp>
      <p:sp>
        <p:nvSpPr>
          <p:cNvPr id="45223" name="Text Box 167"/>
          <p:cNvSpPr txBox="1">
            <a:spLocks noChangeArrowheads="1"/>
          </p:cNvSpPr>
          <p:nvPr/>
        </p:nvSpPr>
        <p:spPr bwMode="auto">
          <a:xfrm>
            <a:off x="5940425" y="2133600"/>
            <a:ext cx="42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45224" name="Text Box 168"/>
          <p:cNvSpPr txBox="1">
            <a:spLocks noChangeArrowheads="1"/>
          </p:cNvSpPr>
          <p:nvPr/>
        </p:nvSpPr>
        <p:spPr bwMode="auto">
          <a:xfrm>
            <a:off x="5940425" y="1628775"/>
            <a:ext cx="427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и</a:t>
            </a:r>
          </a:p>
        </p:txBody>
      </p:sp>
      <p:sp>
        <p:nvSpPr>
          <p:cNvPr id="45225" name="Text Box 169"/>
          <p:cNvSpPr txBox="1">
            <a:spLocks noChangeArrowheads="1"/>
          </p:cNvSpPr>
          <p:nvPr/>
        </p:nvSpPr>
        <p:spPr bwMode="auto">
          <a:xfrm>
            <a:off x="5940425" y="1196975"/>
            <a:ext cx="4048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д</a:t>
            </a:r>
          </a:p>
        </p:txBody>
      </p:sp>
      <p:sp>
        <p:nvSpPr>
          <p:cNvPr id="45226" name="Text Box 170"/>
          <p:cNvSpPr txBox="1">
            <a:spLocks noChangeArrowheads="1"/>
          </p:cNvSpPr>
          <p:nvPr/>
        </p:nvSpPr>
        <p:spPr bwMode="auto">
          <a:xfrm>
            <a:off x="5940425" y="3573463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45227" name="Text Box 171"/>
          <p:cNvSpPr txBox="1">
            <a:spLocks noChangeArrowheads="1"/>
          </p:cNvSpPr>
          <p:nvPr/>
        </p:nvSpPr>
        <p:spPr bwMode="auto">
          <a:xfrm>
            <a:off x="5867400" y="3068638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т</a:t>
            </a:r>
          </a:p>
        </p:txBody>
      </p:sp>
      <p:pic>
        <p:nvPicPr>
          <p:cNvPr id="45229" name="Picture 173" descr="AG00208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0955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5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5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5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186" grpId="0"/>
      <p:bldP spid="45198" grpId="0"/>
      <p:bldP spid="45198" grpId="1"/>
      <p:bldP spid="45221" grpId="0"/>
      <p:bldP spid="45222" grpId="0"/>
      <p:bldP spid="45223" grpId="0"/>
      <p:bldP spid="45224" grpId="0"/>
      <p:bldP spid="45225" grpId="0"/>
      <p:bldP spid="45226" grpId="0"/>
      <p:bldP spid="452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4356100" y="2133600"/>
            <a:ext cx="43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1.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076825" y="1268413"/>
            <a:ext cx="47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2.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308850" y="620713"/>
            <a:ext cx="47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3.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364163" y="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4.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516688" y="2205038"/>
            <a:ext cx="46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5.</a:t>
            </a: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 rot="5400000">
            <a:off x="1886744" y="3953669"/>
            <a:ext cx="4259262" cy="330200"/>
          </a:xfrm>
          <a:prstGeom prst="notchedRightArrow">
            <a:avLst>
              <a:gd name="adj1" fmla="val 50000"/>
              <a:gd name="adj2" fmla="val 3224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46089" name="Group 9"/>
          <p:cNvGraphicFramePr>
            <a:graphicFrameLocks noGrp="1"/>
          </p:cNvGraphicFramePr>
          <p:nvPr/>
        </p:nvGraphicFramePr>
        <p:xfrm>
          <a:off x="4356100" y="2644775"/>
          <a:ext cx="671513" cy="42132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6111" name="Group 31"/>
          <p:cNvGraphicFramePr>
            <a:graphicFrameLocks noGrp="1"/>
          </p:cNvGraphicFramePr>
          <p:nvPr/>
        </p:nvGraphicFramePr>
        <p:xfrm>
          <a:off x="5076825" y="1700213"/>
          <a:ext cx="671513" cy="3744912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6131" name="Group 51"/>
          <p:cNvGraphicFramePr>
            <a:graphicFrameLocks noGrp="1"/>
          </p:cNvGraphicFramePr>
          <p:nvPr/>
        </p:nvGraphicFramePr>
        <p:xfrm>
          <a:off x="5795963" y="260350"/>
          <a:ext cx="671512" cy="381635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6151" name="Group 71"/>
          <p:cNvGraphicFramePr>
            <a:graphicFrameLocks noGrp="1"/>
          </p:cNvGraphicFramePr>
          <p:nvPr/>
        </p:nvGraphicFramePr>
        <p:xfrm>
          <a:off x="6516688" y="2636838"/>
          <a:ext cx="671512" cy="327660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6278" name="Group 198"/>
          <p:cNvGraphicFramePr>
            <a:graphicFrameLocks noGrp="1"/>
          </p:cNvGraphicFramePr>
          <p:nvPr/>
        </p:nvGraphicFramePr>
        <p:xfrm>
          <a:off x="7235825" y="765175"/>
          <a:ext cx="671513" cy="37941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63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uk-UA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а</a:t>
                      </a:r>
                      <a:endParaRPr kumimoji="0" lang="uk-UA" altLang="uk-UA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6189" name="Group 109"/>
          <p:cNvGraphicFramePr>
            <a:graphicFrameLocks noGrp="1"/>
          </p:cNvGraphicFramePr>
          <p:nvPr/>
        </p:nvGraphicFramePr>
        <p:xfrm>
          <a:off x="7956550" y="1196975"/>
          <a:ext cx="671513" cy="33115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965" name="Text Box 128"/>
          <p:cNvSpPr txBox="1">
            <a:spLocks noChangeArrowheads="1"/>
          </p:cNvSpPr>
          <p:nvPr/>
        </p:nvSpPr>
        <p:spPr bwMode="auto">
          <a:xfrm>
            <a:off x="7380288" y="2587625"/>
            <a:ext cx="31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і</a:t>
            </a:r>
          </a:p>
        </p:txBody>
      </p:sp>
      <p:sp>
        <p:nvSpPr>
          <p:cNvPr id="46209" name="Text Box 129"/>
          <p:cNvSpPr txBox="1">
            <a:spLocks noChangeArrowheads="1"/>
          </p:cNvSpPr>
          <p:nvPr/>
        </p:nvSpPr>
        <p:spPr bwMode="auto">
          <a:xfrm>
            <a:off x="6588125" y="2587625"/>
            <a:ext cx="500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ф</a:t>
            </a:r>
          </a:p>
        </p:txBody>
      </p:sp>
      <p:sp>
        <p:nvSpPr>
          <p:cNvPr id="35967" name="Text Box 130"/>
          <p:cNvSpPr txBox="1">
            <a:spLocks noChangeArrowheads="1"/>
          </p:cNvSpPr>
          <p:nvPr/>
        </p:nvSpPr>
        <p:spPr bwMode="auto">
          <a:xfrm>
            <a:off x="5940425" y="2587625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5968" name="Text Box 131"/>
          <p:cNvSpPr txBox="1">
            <a:spLocks noChangeArrowheads="1"/>
          </p:cNvSpPr>
          <p:nvPr/>
        </p:nvSpPr>
        <p:spPr bwMode="auto">
          <a:xfrm>
            <a:off x="5219700" y="2587625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р</a:t>
            </a:r>
          </a:p>
        </p:txBody>
      </p:sp>
      <p:sp>
        <p:nvSpPr>
          <p:cNvPr id="35969" name="Text Box 132"/>
          <p:cNvSpPr txBox="1">
            <a:spLocks noChangeArrowheads="1"/>
          </p:cNvSpPr>
          <p:nvPr/>
        </p:nvSpPr>
        <p:spPr bwMode="auto">
          <a:xfrm>
            <a:off x="4500563" y="2636838"/>
            <a:ext cx="342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г</a:t>
            </a:r>
          </a:p>
        </p:txBody>
      </p:sp>
      <p:sp>
        <p:nvSpPr>
          <p:cNvPr id="35970" name="Text Box 133"/>
          <p:cNvSpPr txBox="1">
            <a:spLocks noChangeArrowheads="1"/>
          </p:cNvSpPr>
          <p:nvPr/>
        </p:nvSpPr>
        <p:spPr bwMode="auto">
          <a:xfrm>
            <a:off x="4500563" y="3092450"/>
            <a:ext cx="31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800" b="1" i="1">
                <a:latin typeface="Georgia" pitchFamily="18" charset="0"/>
              </a:rPr>
              <a:t>і</a:t>
            </a:r>
            <a:endParaRPr lang="ru-RU" altLang="uk-UA" sz="2800" b="1" i="1">
              <a:latin typeface="Georgia" pitchFamily="18" charset="0"/>
            </a:endParaRPr>
          </a:p>
        </p:txBody>
      </p:sp>
      <p:sp>
        <p:nvSpPr>
          <p:cNvPr id="35971" name="Text Box 134"/>
          <p:cNvSpPr txBox="1">
            <a:spLocks noChangeArrowheads="1"/>
          </p:cNvSpPr>
          <p:nvPr/>
        </p:nvSpPr>
        <p:spPr bwMode="auto">
          <a:xfrm>
            <a:off x="4500563" y="3956050"/>
            <a:ext cx="38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е</a:t>
            </a:r>
          </a:p>
        </p:txBody>
      </p:sp>
      <p:sp>
        <p:nvSpPr>
          <p:cNvPr id="35972" name="Text Box 135"/>
          <p:cNvSpPr txBox="1">
            <a:spLocks noChangeArrowheads="1"/>
          </p:cNvSpPr>
          <p:nvPr/>
        </p:nvSpPr>
        <p:spPr bwMode="auto">
          <a:xfrm>
            <a:off x="4500563" y="3524250"/>
            <a:ext cx="430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п</a:t>
            </a:r>
          </a:p>
        </p:txBody>
      </p:sp>
      <p:sp>
        <p:nvSpPr>
          <p:cNvPr id="35973" name="Text Box 136"/>
          <p:cNvSpPr txBox="1">
            <a:spLocks noChangeArrowheads="1"/>
          </p:cNvSpPr>
          <p:nvPr/>
        </p:nvSpPr>
        <p:spPr bwMode="auto">
          <a:xfrm>
            <a:off x="4500563" y="63515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а</a:t>
            </a:r>
          </a:p>
        </p:txBody>
      </p:sp>
      <p:sp>
        <p:nvSpPr>
          <p:cNvPr id="35974" name="Text Box 137"/>
          <p:cNvSpPr txBox="1">
            <a:spLocks noChangeArrowheads="1"/>
          </p:cNvSpPr>
          <p:nvPr/>
        </p:nvSpPr>
        <p:spPr bwMode="auto">
          <a:xfrm>
            <a:off x="4500563" y="5900738"/>
            <a:ext cx="414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л</a:t>
            </a:r>
          </a:p>
        </p:txBody>
      </p:sp>
      <p:sp>
        <p:nvSpPr>
          <p:cNvPr id="35975" name="Text Box 138"/>
          <p:cNvSpPr txBox="1">
            <a:spLocks noChangeArrowheads="1"/>
          </p:cNvSpPr>
          <p:nvPr/>
        </p:nvSpPr>
        <p:spPr bwMode="auto">
          <a:xfrm>
            <a:off x="4500563" y="539591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о</a:t>
            </a:r>
          </a:p>
        </p:txBody>
      </p:sp>
      <p:sp>
        <p:nvSpPr>
          <p:cNvPr id="35976" name="Text Box 139"/>
          <p:cNvSpPr txBox="1">
            <a:spLocks noChangeArrowheads="1"/>
          </p:cNvSpPr>
          <p:nvPr/>
        </p:nvSpPr>
        <p:spPr bwMode="auto">
          <a:xfrm>
            <a:off x="4500563" y="4964113"/>
            <a:ext cx="407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б</a:t>
            </a:r>
          </a:p>
        </p:txBody>
      </p:sp>
      <p:sp>
        <p:nvSpPr>
          <p:cNvPr id="35977" name="Text Box 140"/>
          <p:cNvSpPr txBox="1">
            <a:spLocks noChangeArrowheads="1"/>
          </p:cNvSpPr>
          <p:nvPr/>
        </p:nvSpPr>
        <p:spPr bwMode="auto">
          <a:xfrm>
            <a:off x="4500563" y="44592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р</a:t>
            </a:r>
          </a:p>
        </p:txBody>
      </p:sp>
      <p:sp>
        <p:nvSpPr>
          <p:cNvPr id="35978" name="Text Box 141"/>
          <p:cNvSpPr txBox="1">
            <a:spLocks noChangeArrowheads="1"/>
          </p:cNvSpPr>
          <p:nvPr/>
        </p:nvSpPr>
        <p:spPr bwMode="auto">
          <a:xfrm>
            <a:off x="231775" y="711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400" b="1" i="1">
              <a:latin typeface="Georgia" pitchFamily="18" charset="0"/>
            </a:endParaRPr>
          </a:p>
        </p:txBody>
      </p:sp>
      <p:sp>
        <p:nvSpPr>
          <p:cNvPr id="46222" name="Text Box 142"/>
          <p:cNvSpPr txBox="1">
            <a:spLocks noChangeArrowheads="1"/>
          </p:cNvSpPr>
          <p:nvPr/>
        </p:nvSpPr>
        <p:spPr bwMode="auto">
          <a:xfrm>
            <a:off x="158750" y="639763"/>
            <a:ext cx="4924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666633"/>
                </a:solidFill>
                <a:latin typeface="Georgia" pitchFamily="18" charset="0"/>
              </a:rPr>
              <a:t>5. Один  із  способів  задання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666633"/>
                </a:solidFill>
                <a:latin typeface="Georgia" pitchFamily="18" charset="0"/>
              </a:rPr>
              <a:t>     функції.  </a:t>
            </a:r>
            <a:r>
              <a:rPr lang="ru-RU" altLang="uk-UA" sz="2400" b="1" i="1">
                <a:solidFill>
                  <a:srgbClr val="9900CC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35980" name="Text Box 143"/>
          <p:cNvSpPr txBox="1">
            <a:spLocks noChangeArrowheads="1"/>
          </p:cNvSpPr>
          <p:nvPr/>
        </p:nvSpPr>
        <p:spPr bwMode="auto">
          <a:xfrm>
            <a:off x="5219700" y="1700213"/>
            <a:ext cx="4302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п</a:t>
            </a:r>
          </a:p>
        </p:txBody>
      </p:sp>
      <p:sp>
        <p:nvSpPr>
          <p:cNvPr id="35981" name="Text Box 144"/>
          <p:cNvSpPr txBox="1">
            <a:spLocks noChangeArrowheads="1"/>
          </p:cNvSpPr>
          <p:nvPr/>
        </p:nvSpPr>
        <p:spPr bwMode="auto">
          <a:xfrm>
            <a:off x="5219700" y="2133600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5982" name="Text Box 145"/>
          <p:cNvSpPr txBox="1">
            <a:spLocks noChangeArrowheads="1"/>
          </p:cNvSpPr>
          <p:nvPr/>
        </p:nvSpPr>
        <p:spPr bwMode="auto">
          <a:xfrm>
            <a:off x="5219700" y="3500438"/>
            <a:ext cx="407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б</a:t>
            </a:r>
          </a:p>
        </p:txBody>
      </p:sp>
      <p:sp>
        <p:nvSpPr>
          <p:cNvPr id="35983" name="Text Box 146"/>
          <p:cNvSpPr txBox="1">
            <a:spLocks noChangeArrowheads="1"/>
          </p:cNvSpPr>
          <p:nvPr/>
        </p:nvSpPr>
        <p:spPr bwMode="auto">
          <a:xfrm>
            <a:off x="5219700" y="306863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5984" name="Text Box 147"/>
          <p:cNvSpPr txBox="1">
            <a:spLocks noChangeArrowheads="1"/>
          </p:cNvSpPr>
          <p:nvPr/>
        </p:nvSpPr>
        <p:spPr bwMode="auto">
          <a:xfrm>
            <a:off x="5219700" y="4437063"/>
            <a:ext cx="414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35985" name="Text Box 148"/>
          <p:cNvSpPr txBox="1">
            <a:spLocks noChangeArrowheads="1"/>
          </p:cNvSpPr>
          <p:nvPr/>
        </p:nvSpPr>
        <p:spPr bwMode="auto">
          <a:xfrm>
            <a:off x="5219700" y="400526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о</a:t>
            </a:r>
          </a:p>
        </p:txBody>
      </p:sp>
      <p:sp>
        <p:nvSpPr>
          <p:cNvPr id="35986" name="Text Box 149"/>
          <p:cNvSpPr txBox="1">
            <a:spLocks noChangeArrowheads="1"/>
          </p:cNvSpPr>
          <p:nvPr/>
        </p:nvSpPr>
        <p:spPr bwMode="auto">
          <a:xfrm>
            <a:off x="5219700" y="49418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5987" name="Text Box 150"/>
          <p:cNvSpPr txBox="1">
            <a:spLocks noChangeArrowheads="1"/>
          </p:cNvSpPr>
          <p:nvPr/>
        </p:nvSpPr>
        <p:spPr bwMode="auto">
          <a:xfrm>
            <a:off x="7380288" y="1196975"/>
            <a:ext cx="414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35988" name="Text Box 152"/>
          <p:cNvSpPr txBox="1">
            <a:spLocks noChangeArrowheads="1"/>
          </p:cNvSpPr>
          <p:nvPr/>
        </p:nvSpPr>
        <p:spPr bwMode="auto">
          <a:xfrm>
            <a:off x="7380288" y="3068638"/>
            <a:ext cx="4270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й</a:t>
            </a:r>
          </a:p>
        </p:txBody>
      </p:sp>
      <p:sp>
        <p:nvSpPr>
          <p:cNvPr id="35989" name="Text Box 153"/>
          <p:cNvSpPr txBox="1">
            <a:spLocks noChangeArrowheads="1"/>
          </p:cNvSpPr>
          <p:nvPr/>
        </p:nvSpPr>
        <p:spPr bwMode="auto">
          <a:xfrm>
            <a:off x="7308850" y="2133600"/>
            <a:ext cx="42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35990" name="Text Box 154"/>
          <p:cNvSpPr txBox="1">
            <a:spLocks noChangeArrowheads="1"/>
          </p:cNvSpPr>
          <p:nvPr/>
        </p:nvSpPr>
        <p:spPr bwMode="auto">
          <a:xfrm>
            <a:off x="7380288" y="1700213"/>
            <a:ext cx="314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і</a:t>
            </a:r>
          </a:p>
        </p:txBody>
      </p:sp>
      <p:sp>
        <p:nvSpPr>
          <p:cNvPr id="35991" name="Text Box 155"/>
          <p:cNvSpPr txBox="1">
            <a:spLocks noChangeArrowheads="1"/>
          </p:cNvSpPr>
          <p:nvPr/>
        </p:nvSpPr>
        <p:spPr bwMode="auto">
          <a:xfrm>
            <a:off x="7380288" y="3500438"/>
            <a:ext cx="428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35992" name="Text Box 157"/>
          <p:cNvSpPr txBox="1">
            <a:spLocks noChangeArrowheads="1"/>
          </p:cNvSpPr>
          <p:nvPr/>
        </p:nvSpPr>
        <p:spPr bwMode="auto">
          <a:xfrm>
            <a:off x="1384300" y="31099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800" b="1" i="1">
              <a:solidFill>
                <a:srgbClr val="9900CC"/>
              </a:solidFill>
              <a:latin typeface="Georgia" pitchFamily="18" charset="0"/>
            </a:endParaRPr>
          </a:p>
        </p:txBody>
      </p:sp>
      <p:sp>
        <p:nvSpPr>
          <p:cNvPr id="35993" name="Text Box 158"/>
          <p:cNvSpPr txBox="1">
            <a:spLocks noChangeArrowheads="1"/>
          </p:cNvSpPr>
          <p:nvPr/>
        </p:nvSpPr>
        <p:spPr bwMode="auto">
          <a:xfrm>
            <a:off x="5940425" y="692150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р</a:t>
            </a:r>
          </a:p>
        </p:txBody>
      </p:sp>
      <p:sp>
        <p:nvSpPr>
          <p:cNvPr id="35994" name="Text Box 159"/>
          <p:cNvSpPr txBox="1">
            <a:spLocks noChangeArrowheads="1"/>
          </p:cNvSpPr>
          <p:nvPr/>
        </p:nvSpPr>
        <p:spPr bwMode="auto">
          <a:xfrm>
            <a:off x="5940425" y="18891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о</a:t>
            </a:r>
          </a:p>
        </p:txBody>
      </p:sp>
      <p:sp>
        <p:nvSpPr>
          <p:cNvPr id="35995" name="Text Box 160"/>
          <p:cNvSpPr txBox="1">
            <a:spLocks noChangeArrowheads="1"/>
          </p:cNvSpPr>
          <p:nvPr/>
        </p:nvSpPr>
        <p:spPr bwMode="auto">
          <a:xfrm>
            <a:off x="5940425" y="2133600"/>
            <a:ext cx="42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35996" name="Text Box 161"/>
          <p:cNvSpPr txBox="1">
            <a:spLocks noChangeArrowheads="1"/>
          </p:cNvSpPr>
          <p:nvPr/>
        </p:nvSpPr>
        <p:spPr bwMode="auto">
          <a:xfrm>
            <a:off x="5940425" y="1628775"/>
            <a:ext cx="427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и</a:t>
            </a:r>
          </a:p>
        </p:txBody>
      </p:sp>
      <p:sp>
        <p:nvSpPr>
          <p:cNvPr id="35997" name="Text Box 162"/>
          <p:cNvSpPr txBox="1">
            <a:spLocks noChangeArrowheads="1"/>
          </p:cNvSpPr>
          <p:nvPr/>
        </p:nvSpPr>
        <p:spPr bwMode="auto">
          <a:xfrm>
            <a:off x="5940425" y="1196975"/>
            <a:ext cx="4048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д</a:t>
            </a:r>
          </a:p>
        </p:txBody>
      </p:sp>
      <p:sp>
        <p:nvSpPr>
          <p:cNvPr id="35998" name="Text Box 163"/>
          <p:cNvSpPr txBox="1">
            <a:spLocks noChangeArrowheads="1"/>
          </p:cNvSpPr>
          <p:nvPr/>
        </p:nvSpPr>
        <p:spPr bwMode="auto">
          <a:xfrm>
            <a:off x="5940425" y="3573463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5999" name="Text Box 164"/>
          <p:cNvSpPr txBox="1">
            <a:spLocks noChangeArrowheads="1"/>
          </p:cNvSpPr>
          <p:nvPr/>
        </p:nvSpPr>
        <p:spPr bwMode="auto">
          <a:xfrm>
            <a:off x="5867400" y="3068638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т</a:t>
            </a:r>
          </a:p>
        </p:txBody>
      </p:sp>
      <p:sp>
        <p:nvSpPr>
          <p:cNvPr id="46245" name="Text Box 165"/>
          <p:cNvSpPr txBox="1">
            <a:spLocks noChangeArrowheads="1"/>
          </p:cNvSpPr>
          <p:nvPr/>
        </p:nvSpPr>
        <p:spPr bwMode="auto">
          <a:xfrm>
            <a:off x="6659563" y="3573463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р</a:t>
            </a:r>
          </a:p>
        </p:txBody>
      </p:sp>
      <p:sp>
        <p:nvSpPr>
          <p:cNvPr id="46246" name="Text Box 166"/>
          <p:cNvSpPr txBox="1">
            <a:spLocks noChangeArrowheads="1"/>
          </p:cNvSpPr>
          <p:nvPr/>
        </p:nvSpPr>
        <p:spPr bwMode="auto">
          <a:xfrm>
            <a:off x="6659563" y="3068638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о</a:t>
            </a:r>
          </a:p>
        </p:txBody>
      </p:sp>
      <p:sp>
        <p:nvSpPr>
          <p:cNvPr id="46247" name="Text Box 167"/>
          <p:cNvSpPr txBox="1">
            <a:spLocks noChangeArrowheads="1"/>
          </p:cNvSpPr>
          <p:nvPr/>
        </p:nvSpPr>
        <p:spPr bwMode="auto">
          <a:xfrm>
            <a:off x="6659563" y="53736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46248" name="Text Box 168"/>
          <p:cNvSpPr txBox="1">
            <a:spLocks noChangeArrowheads="1"/>
          </p:cNvSpPr>
          <p:nvPr/>
        </p:nvSpPr>
        <p:spPr bwMode="auto">
          <a:xfrm>
            <a:off x="6659563" y="4941888"/>
            <a:ext cx="414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46249" name="Text Box 169"/>
          <p:cNvSpPr txBox="1">
            <a:spLocks noChangeArrowheads="1"/>
          </p:cNvSpPr>
          <p:nvPr/>
        </p:nvSpPr>
        <p:spPr bwMode="auto">
          <a:xfrm>
            <a:off x="6659563" y="4437063"/>
            <a:ext cx="422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у</a:t>
            </a:r>
          </a:p>
        </p:txBody>
      </p:sp>
      <p:sp>
        <p:nvSpPr>
          <p:cNvPr id="46250" name="Text Box 170"/>
          <p:cNvSpPr txBox="1">
            <a:spLocks noChangeArrowheads="1"/>
          </p:cNvSpPr>
          <p:nvPr/>
        </p:nvSpPr>
        <p:spPr bwMode="auto">
          <a:xfrm>
            <a:off x="6588125" y="4005263"/>
            <a:ext cx="495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м</a:t>
            </a:r>
          </a:p>
        </p:txBody>
      </p:sp>
      <p:pic>
        <p:nvPicPr>
          <p:cNvPr id="46253" name="Picture 173" descr="AG00208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0955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6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6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6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6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  <p:bldP spid="46209" grpId="0"/>
      <p:bldP spid="46222" grpId="0"/>
      <p:bldP spid="46222" grpId="1"/>
      <p:bldP spid="46245" grpId="0"/>
      <p:bldP spid="46246" grpId="0"/>
      <p:bldP spid="46247" grpId="0"/>
      <p:bldP spid="46248" grpId="0"/>
      <p:bldP spid="46249" grpId="0"/>
      <p:bldP spid="462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356100" y="2133600"/>
            <a:ext cx="43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1.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076825" y="1268413"/>
            <a:ext cx="47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2.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308850" y="620713"/>
            <a:ext cx="47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3.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364163" y="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4.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516688" y="2205038"/>
            <a:ext cx="46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5.</a:t>
            </a:r>
          </a:p>
        </p:txBody>
      </p:sp>
      <p:sp>
        <p:nvSpPr>
          <p:cNvPr id="36871" name="AutoShape 7"/>
          <p:cNvSpPr>
            <a:spLocks noChangeArrowheads="1"/>
          </p:cNvSpPr>
          <p:nvPr/>
        </p:nvSpPr>
        <p:spPr bwMode="auto">
          <a:xfrm rot="5400000">
            <a:off x="1886744" y="3953669"/>
            <a:ext cx="4259262" cy="330200"/>
          </a:xfrm>
          <a:prstGeom prst="notchedRightArrow">
            <a:avLst>
              <a:gd name="adj1" fmla="val 50000"/>
              <a:gd name="adj2" fmla="val 3224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7956550" y="765175"/>
            <a:ext cx="481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6.</a:t>
            </a:r>
          </a:p>
        </p:txBody>
      </p:sp>
      <p:graphicFrame>
        <p:nvGraphicFramePr>
          <p:cNvPr id="47113" name="Group 9"/>
          <p:cNvGraphicFramePr>
            <a:graphicFrameLocks noGrp="1"/>
          </p:cNvGraphicFramePr>
          <p:nvPr/>
        </p:nvGraphicFramePr>
        <p:xfrm>
          <a:off x="4356100" y="2644775"/>
          <a:ext cx="671513" cy="42132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135" name="Group 31"/>
          <p:cNvGraphicFramePr>
            <a:graphicFrameLocks noGrp="1"/>
          </p:cNvGraphicFramePr>
          <p:nvPr/>
        </p:nvGraphicFramePr>
        <p:xfrm>
          <a:off x="5076825" y="1700213"/>
          <a:ext cx="671513" cy="3744912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155" name="Group 51"/>
          <p:cNvGraphicFramePr>
            <a:graphicFrameLocks noGrp="1"/>
          </p:cNvGraphicFramePr>
          <p:nvPr/>
        </p:nvGraphicFramePr>
        <p:xfrm>
          <a:off x="5795963" y="260350"/>
          <a:ext cx="671512" cy="381635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62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175" name="Group 71"/>
          <p:cNvGraphicFramePr>
            <a:graphicFrameLocks noGrp="1"/>
          </p:cNvGraphicFramePr>
          <p:nvPr/>
        </p:nvGraphicFramePr>
        <p:xfrm>
          <a:off x="6516688" y="2636838"/>
          <a:ext cx="671512" cy="3276600"/>
        </p:xfrm>
        <a:graphic>
          <a:graphicData uri="http://schemas.openxmlformats.org/drawingml/2006/table">
            <a:tbl>
              <a:tblPr/>
              <a:tblGrid>
                <a:gridCol w="671512"/>
              </a:tblGrid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304" name="Group 200"/>
          <p:cNvGraphicFramePr>
            <a:graphicFrameLocks noGrp="1"/>
          </p:cNvGraphicFramePr>
          <p:nvPr/>
        </p:nvGraphicFramePr>
        <p:xfrm>
          <a:off x="7235825" y="765175"/>
          <a:ext cx="720725" cy="3792538"/>
        </p:xfrm>
        <a:graphic>
          <a:graphicData uri="http://schemas.openxmlformats.org/drawingml/2006/table">
            <a:tbl>
              <a:tblPr/>
              <a:tblGrid>
                <a:gridCol w="720725"/>
              </a:tblGrid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63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63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2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uk-UA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а</a:t>
                      </a:r>
                      <a:endParaRPr kumimoji="0" lang="uk-UA" altLang="uk-UA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213" name="Group 109"/>
          <p:cNvGraphicFramePr>
            <a:graphicFrameLocks noGrp="1"/>
          </p:cNvGraphicFramePr>
          <p:nvPr/>
        </p:nvGraphicFramePr>
        <p:xfrm>
          <a:off x="7956550" y="1196975"/>
          <a:ext cx="671513" cy="3311525"/>
        </p:xfrm>
        <a:graphic>
          <a:graphicData uri="http://schemas.openxmlformats.org/drawingml/2006/table">
            <a:tbl>
              <a:tblPr/>
              <a:tblGrid>
                <a:gridCol w="671513"/>
              </a:tblGrid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uk-UA" alt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98" name="Text Box 127"/>
          <p:cNvSpPr txBox="1">
            <a:spLocks noChangeArrowheads="1"/>
          </p:cNvSpPr>
          <p:nvPr/>
        </p:nvSpPr>
        <p:spPr bwMode="auto">
          <a:xfrm>
            <a:off x="7380288" y="2587625"/>
            <a:ext cx="31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і</a:t>
            </a:r>
          </a:p>
        </p:txBody>
      </p:sp>
      <p:sp>
        <p:nvSpPr>
          <p:cNvPr id="36999" name="Text Box 128"/>
          <p:cNvSpPr txBox="1">
            <a:spLocks noChangeArrowheads="1"/>
          </p:cNvSpPr>
          <p:nvPr/>
        </p:nvSpPr>
        <p:spPr bwMode="auto">
          <a:xfrm>
            <a:off x="6588125" y="2636838"/>
            <a:ext cx="454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ф</a:t>
            </a:r>
          </a:p>
        </p:txBody>
      </p:sp>
      <p:sp>
        <p:nvSpPr>
          <p:cNvPr id="37000" name="Text Box 129"/>
          <p:cNvSpPr txBox="1">
            <a:spLocks noChangeArrowheads="1"/>
          </p:cNvSpPr>
          <p:nvPr/>
        </p:nvSpPr>
        <p:spPr bwMode="auto">
          <a:xfrm>
            <a:off x="5940425" y="2587625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7001" name="Text Box 130"/>
          <p:cNvSpPr txBox="1">
            <a:spLocks noChangeArrowheads="1"/>
          </p:cNvSpPr>
          <p:nvPr/>
        </p:nvSpPr>
        <p:spPr bwMode="auto">
          <a:xfrm>
            <a:off x="5219700" y="2587625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р</a:t>
            </a:r>
          </a:p>
        </p:txBody>
      </p:sp>
      <p:sp>
        <p:nvSpPr>
          <p:cNvPr id="37002" name="Text Box 131"/>
          <p:cNvSpPr txBox="1">
            <a:spLocks noChangeArrowheads="1"/>
          </p:cNvSpPr>
          <p:nvPr/>
        </p:nvSpPr>
        <p:spPr bwMode="auto">
          <a:xfrm>
            <a:off x="4500563" y="2636838"/>
            <a:ext cx="342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г</a:t>
            </a:r>
          </a:p>
        </p:txBody>
      </p:sp>
      <p:sp>
        <p:nvSpPr>
          <p:cNvPr id="37003" name="Text Box 132"/>
          <p:cNvSpPr txBox="1">
            <a:spLocks noChangeArrowheads="1"/>
          </p:cNvSpPr>
          <p:nvPr/>
        </p:nvSpPr>
        <p:spPr bwMode="auto">
          <a:xfrm>
            <a:off x="4500563" y="3092450"/>
            <a:ext cx="31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800" b="1" i="1">
                <a:latin typeface="Georgia" pitchFamily="18" charset="0"/>
              </a:rPr>
              <a:t>і</a:t>
            </a:r>
            <a:endParaRPr lang="ru-RU" altLang="uk-UA" sz="2800" b="1" i="1">
              <a:latin typeface="Georgia" pitchFamily="18" charset="0"/>
            </a:endParaRPr>
          </a:p>
        </p:txBody>
      </p:sp>
      <p:sp>
        <p:nvSpPr>
          <p:cNvPr id="37004" name="Text Box 133"/>
          <p:cNvSpPr txBox="1">
            <a:spLocks noChangeArrowheads="1"/>
          </p:cNvSpPr>
          <p:nvPr/>
        </p:nvSpPr>
        <p:spPr bwMode="auto">
          <a:xfrm>
            <a:off x="4500563" y="3956050"/>
            <a:ext cx="38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е</a:t>
            </a:r>
          </a:p>
        </p:txBody>
      </p:sp>
      <p:sp>
        <p:nvSpPr>
          <p:cNvPr id="37005" name="Text Box 134"/>
          <p:cNvSpPr txBox="1">
            <a:spLocks noChangeArrowheads="1"/>
          </p:cNvSpPr>
          <p:nvPr/>
        </p:nvSpPr>
        <p:spPr bwMode="auto">
          <a:xfrm>
            <a:off x="4500563" y="3524250"/>
            <a:ext cx="430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п</a:t>
            </a:r>
          </a:p>
        </p:txBody>
      </p:sp>
      <p:sp>
        <p:nvSpPr>
          <p:cNvPr id="37006" name="Text Box 135"/>
          <p:cNvSpPr txBox="1">
            <a:spLocks noChangeArrowheads="1"/>
          </p:cNvSpPr>
          <p:nvPr/>
        </p:nvSpPr>
        <p:spPr bwMode="auto">
          <a:xfrm>
            <a:off x="4500563" y="63515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а</a:t>
            </a:r>
          </a:p>
        </p:txBody>
      </p:sp>
      <p:sp>
        <p:nvSpPr>
          <p:cNvPr id="37007" name="Text Box 136"/>
          <p:cNvSpPr txBox="1">
            <a:spLocks noChangeArrowheads="1"/>
          </p:cNvSpPr>
          <p:nvPr/>
        </p:nvSpPr>
        <p:spPr bwMode="auto">
          <a:xfrm>
            <a:off x="4500563" y="5900738"/>
            <a:ext cx="414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л</a:t>
            </a:r>
          </a:p>
        </p:txBody>
      </p:sp>
      <p:sp>
        <p:nvSpPr>
          <p:cNvPr id="37008" name="Text Box 137"/>
          <p:cNvSpPr txBox="1">
            <a:spLocks noChangeArrowheads="1"/>
          </p:cNvSpPr>
          <p:nvPr/>
        </p:nvSpPr>
        <p:spPr bwMode="auto">
          <a:xfrm>
            <a:off x="4500563" y="539591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о</a:t>
            </a:r>
          </a:p>
        </p:txBody>
      </p:sp>
      <p:sp>
        <p:nvSpPr>
          <p:cNvPr id="37009" name="Text Box 138"/>
          <p:cNvSpPr txBox="1">
            <a:spLocks noChangeArrowheads="1"/>
          </p:cNvSpPr>
          <p:nvPr/>
        </p:nvSpPr>
        <p:spPr bwMode="auto">
          <a:xfrm>
            <a:off x="4500563" y="4964113"/>
            <a:ext cx="407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б</a:t>
            </a:r>
          </a:p>
        </p:txBody>
      </p:sp>
      <p:sp>
        <p:nvSpPr>
          <p:cNvPr id="37010" name="Text Box 139"/>
          <p:cNvSpPr txBox="1">
            <a:spLocks noChangeArrowheads="1"/>
          </p:cNvSpPr>
          <p:nvPr/>
        </p:nvSpPr>
        <p:spPr bwMode="auto">
          <a:xfrm>
            <a:off x="4500563" y="44592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р</a:t>
            </a:r>
          </a:p>
        </p:txBody>
      </p:sp>
      <p:sp>
        <p:nvSpPr>
          <p:cNvPr id="37011" name="Text Box 140"/>
          <p:cNvSpPr txBox="1">
            <a:spLocks noChangeArrowheads="1"/>
          </p:cNvSpPr>
          <p:nvPr/>
        </p:nvSpPr>
        <p:spPr bwMode="auto">
          <a:xfrm>
            <a:off x="231775" y="711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400" b="1" i="1">
              <a:latin typeface="Georgia" pitchFamily="18" charset="0"/>
            </a:endParaRPr>
          </a:p>
        </p:txBody>
      </p:sp>
      <p:sp>
        <p:nvSpPr>
          <p:cNvPr id="47245" name="Text Box 141"/>
          <p:cNvSpPr txBox="1">
            <a:spLocks noChangeArrowheads="1"/>
          </p:cNvSpPr>
          <p:nvPr/>
        </p:nvSpPr>
        <p:spPr bwMode="auto">
          <a:xfrm>
            <a:off x="158750" y="639763"/>
            <a:ext cx="4521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6. Змінна  величина,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значення  якої  залежить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від  значення іншої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i="1">
                <a:solidFill>
                  <a:srgbClr val="0000FF"/>
                </a:solidFill>
                <a:latin typeface="Georgia" pitchFamily="18" charset="0"/>
              </a:rPr>
              <a:t>величини.</a:t>
            </a:r>
          </a:p>
        </p:txBody>
      </p:sp>
      <p:sp>
        <p:nvSpPr>
          <p:cNvPr id="37013" name="Text Box 142"/>
          <p:cNvSpPr txBox="1">
            <a:spLocks noChangeArrowheads="1"/>
          </p:cNvSpPr>
          <p:nvPr/>
        </p:nvSpPr>
        <p:spPr bwMode="auto">
          <a:xfrm>
            <a:off x="5219700" y="1700213"/>
            <a:ext cx="4302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п</a:t>
            </a:r>
          </a:p>
        </p:txBody>
      </p:sp>
      <p:sp>
        <p:nvSpPr>
          <p:cNvPr id="37014" name="Text Box 143"/>
          <p:cNvSpPr txBox="1">
            <a:spLocks noChangeArrowheads="1"/>
          </p:cNvSpPr>
          <p:nvPr/>
        </p:nvSpPr>
        <p:spPr bwMode="auto">
          <a:xfrm>
            <a:off x="5219700" y="2133600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7015" name="Text Box 144"/>
          <p:cNvSpPr txBox="1">
            <a:spLocks noChangeArrowheads="1"/>
          </p:cNvSpPr>
          <p:nvPr/>
        </p:nvSpPr>
        <p:spPr bwMode="auto">
          <a:xfrm>
            <a:off x="5219700" y="3500438"/>
            <a:ext cx="407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б</a:t>
            </a:r>
          </a:p>
        </p:txBody>
      </p:sp>
      <p:sp>
        <p:nvSpPr>
          <p:cNvPr id="37016" name="Text Box 145"/>
          <p:cNvSpPr txBox="1">
            <a:spLocks noChangeArrowheads="1"/>
          </p:cNvSpPr>
          <p:nvPr/>
        </p:nvSpPr>
        <p:spPr bwMode="auto">
          <a:xfrm>
            <a:off x="5219700" y="306863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7017" name="Text Box 146"/>
          <p:cNvSpPr txBox="1">
            <a:spLocks noChangeArrowheads="1"/>
          </p:cNvSpPr>
          <p:nvPr/>
        </p:nvSpPr>
        <p:spPr bwMode="auto">
          <a:xfrm>
            <a:off x="5219700" y="4437063"/>
            <a:ext cx="414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37018" name="Text Box 147"/>
          <p:cNvSpPr txBox="1">
            <a:spLocks noChangeArrowheads="1"/>
          </p:cNvSpPr>
          <p:nvPr/>
        </p:nvSpPr>
        <p:spPr bwMode="auto">
          <a:xfrm>
            <a:off x="5219700" y="400526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о</a:t>
            </a:r>
          </a:p>
        </p:txBody>
      </p:sp>
      <p:sp>
        <p:nvSpPr>
          <p:cNvPr id="37019" name="Text Box 148"/>
          <p:cNvSpPr txBox="1">
            <a:spLocks noChangeArrowheads="1"/>
          </p:cNvSpPr>
          <p:nvPr/>
        </p:nvSpPr>
        <p:spPr bwMode="auto">
          <a:xfrm>
            <a:off x="5219700" y="49418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8000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7020" name="Text Box 149"/>
          <p:cNvSpPr txBox="1">
            <a:spLocks noChangeArrowheads="1"/>
          </p:cNvSpPr>
          <p:nvPr/>
        </p:nvSpPr>
        <p:spPr bwMode="auto">
          <a:xfrm>
            <a:off x="7380288" y="1196975"/>
            <a:ext cx="414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37021" name="Text Box 151"/>
          <p:cNvSpPr txBox="1">
            <a:spLocks noChangeArrowheads="1"/>
          </p:cNvSpPr>
          <p:nvPr/>
        </p:nvSpPr>
        <p:spPr bwMode="auto">
          <a:xfrm>
            <a:off x="7380288" y="3068638"/>
            <a:ext cx="4270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й</a:t>
            </a:r>
          </a:p>
        </p:txBody>
      </p:sp>
      <p:sp>
        <p:nvSpPr>
          <p:cNvPr id="37022" name="Text Box 152"/>
          <p:cNvSpPr txBox="1">
            <a:spLocks noChangeArrowheads="1"/>
          </p:cNvSpPr>
          <p:nvPr/>
        </p:nvSpPr>
        <p:spPr bwMode="auto">
          <a:xfrm>
            <a:off x="7308850" y="2133600"/>
            <a:ext cx="42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37023" name="Text Box 153"/>
          <p:cNvSpPr txBox="1">
            <a:spLocks noChangeArrowheads="1"/>
          </p:cNvSpPr>
          <p:nvPr/>
        </p:nvSpPr>
        <p:spPr bwMode="auto">
          <a:xfrm>
            <a:off x="7380288" y="1700213"/>
            <a:ext cx="314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і</a:t>
            </a:r>
          </a:p>
        </p:txBody>
      </p:sp>
      <p:sp>
        <p:nvSpPr>
          <p:cNvPr id="37024" name="Text Box 154"/>
          <p:cNvSpPr txBox="1">
            <a:spLocks noChangeArrowheads="1"/>
          </p:cNvSpPr>
          <p:nvPr/>
        </p:nvSpPr>
        <p:spPr bwMode="auto">
          <a:xfrm>
            <a:off x="7380288" y="3573463"/>
            <a:ext cx="428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FF0000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37025" name="Text Box 155"/>
          <p:cNvSpPr txBox="1">
            <a:spLocks noChangeArrowheads="1"/>
          </p:cNvSpPr>
          <p:nvPr/>
        </p:nvSpPr>
        <p:spPr bwMode="auto">
          <a:xfrm>
            <a:off x="7164388" y="328453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800" b="1" i="1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7026" name="Text Box 156"/>
          <p:cNvSpPr txBox="1">
            <a:spLocks noChangeArrowheads="1"/>
          </p:cNvSpPr>
          <p:nvPr/>
        </p:nvSpPr>
        <p:spPr bwMode="auto">
          <a:xfrm>
            <a:off x="1384300" y="31099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800" b="1" i="1">
              <a:solidFill>
                <a:srgbClr val="9900CC"/>
              </a:solidFill>
              <a:latin typeface="Georgia" pitchFamily="18" charset="0"/>
            </a:endParaRPr>
          </a:p>
        </p:txBody>
      </p:sp>
      <p:sp>
        <p:nvSpPr>
          <p:cNvPr id="37027" name="Text Box 157"/>
          <p:cNvSpPr txBox="1">
            <a:spLocks noChangeArrowheads="1"/>
          </p:cNvSpPr>
          <p:nvPr/>
        </p:nvSpPr>
        <p:spPr bwMode="auto">
          <a:xfrm>
            <a:off x="5940425" y="692150"/>
            <a:ext cx="41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р</a:t>
            </a:r>
          </a:p>
        </p:txBody>
      </p:sp>
      <p:sp>
        <p:nvSpPr>
          <p:cNvPr id="37028" name="Text Box 158"/>
          <p:cNvSpPr txBox="1">
            <a:spLocks noChangeArrowheads="1"/>
          </p:cNvSpPr>
          <p:nvPr/>
        </p:nvSpPr>
        <p:spPr bwMode="auto">
          <a:xfrm>
            <a:off x="5940425" y="188913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о</a:t>
            </a:r>
          </a:p>
        </p:txBody>
      </p:sp>
      <p:sp>
        <p:nvSpPr>
          <p:cNvPr id="37029" name="Text Box 159"/>
          <p:cNvSpPr txBox="1">
            <a:spLocks noChangeArrowheads="1"/>
          </p:cNvSpPr>
          <p:nvPr/>
        </p:nvSpPr>
        <p:spPr bwMode="auto">
          <a:xfrm>
            <a:off x="5940425" y="2133600"/>
            <a:ext cx="42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37030" name="Text Box 160"/>
          <p:cNvSpPr txBox="1">
            <a:spLocks noChangeArrowheads="1"/>
          </p:cNvSpPr>
          <p:nvPr/>
        </p:nvSpPr>
        <p:spPr bwMode="auto">
          <a:xfrm>
            <a:off x="5940425" y="1628775"/>
            <a:ext cx="427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и</a:t>
            </a:r>
          </a:p>
        </p:txBody>
      </p:sp>
      <p:sp>
        <p:nvSpPr>
          <p:cNvPr id="37031" name="Text Box 161"/>
          <p:cNvSpPr txBox="1">
            <a:spLocks noChangeArrowheads="1"/>
          </p:cNvSpPr>
          <p:nvPr/>
        </p:nvSpPr>
        <p:spPr bwMode="auto">
          <a:xfrm>
            <a:off x="5940425" y="1196975"/>
            <a:ext cx="4048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д</a:t>
            </a:r>
          </a:p>
        </p:txBody>
      </p:sp>
      <p:sp>
        <p:nvSpPr>
          <p:cNvPr id="37032" name="Text Box 162"/>
          <p:cNvSpPr txBox="1">
            <a:spLocks noChangeArrowheads="1"/>
          </p:cNvSpPr>
          <p:nvPr/>
        </p:nvSpPr>
        <p:spPr bwMode="auto">
          <a:xfrm>
            <a:off x="5940425" y="3573463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7033" name="Text Box 163"/>
          <p:cNvSpPr txBox="1">
            <a:spLocks noChangeArrowheads="1"/>
          </p:cNvSpPr>
          <p:nvPr/>
        </p:nvSpPr>
        <p:spPr bwMode="auto">
          <a:xfrm>
            <a:off x="5867400" y="3068638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9900CC"/>
                </a:solidFill>
                <a:latin typeface="Georgia" pitchFamily="18" charset="0"/>
              </a:rPr>
              <a:t>т</a:t>
            </a:r>
          </a:p>
        </p:txBody>
      </p:sp>
      <p:sp>
        <p:nvSpPr>
          <p:cNvPr id="37034" name="Text Box 164"/>
          <p:cNvSpPr txBox="1">
            <a:spLocks noChangeArrowheads="1"/>
          </p:cNvSpPr>
          <p:nvPr/>
        </p:nvSpPr>
        <p:spPr bwMode="auto">
          <a:xfrm>
            <a:off x="6659563" y="3573463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р</a:t>
            </a:r>
          </a:p>
        </p:txBody>
      </p:sp>
      <p:sp>
        <p:nvSpPr>
          <p:cNvPr id="37035" name="Text Box 165"/>
          <p:cNvSpPr txBox="1">
            <a:spLocks noChangeArrowheads="1"/>
          </p:cNvSpPr>
          <p:nvPr/>
        </p:nvSpPr>
        <p:spPr bwMode="auto">
          <a:xfrm>
            <a:off x="6659563" y="3068638"/>
            <a:ext cx="409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о</a:t>
            </a:r>
          </a:p>
        </p:txBody>
      </p:sp>
      <p:sp>
        <p:nvSpPr>
          <p:cNvPr id="37036" name="Text Box 166"/>
          <p:cNvSpPr txBox="1">
            <a:spLocks noChangeArrowheads="1"/>
          </p:cNvSpPr>
          <p:nvPr/>
        </p:nvSpPr>
        <p:spPr bwMode="auto">
          <a:xfrm>
            <a:off x="6659563" y="5373688"/>
            <a:ext cx="41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а</a:t>
            </a:r>
          </a:p>
        </p:txBody>
      </p:sp>
      <p:sp>
        <p:nvSpPr>
          <p:cNvPr id="37037" name="Text Box 167"/>
          <p:cNvSpPr txBox="1">
            <a:spLocks noChangeArrowheads="1"/>
          </p:cNvSpPr>
          <p:nvPr/>
        </p:nvSpPr>
        <p:spPr bwMode="auto">
          <a:xfrm>
            <a:off x="6659563" y="4941888"/>
            <a:ext cx="414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л</a:t>
            </a:r>
          </a:p>
        </p:txBody>
      </p:sp>
      <p:sp>
        <p:nvSpPr>
          <p:cNvPr id="37038" name="Text Box 168"/>
          <p:cNvSpPr txBox="1">
            <a:spLocks noChangeArrowheads="1"/>
          </p:cNvSpPr>
          <p:nvPr/>
        </p:nvSpPr>
        <p:spPr bwMode="auto">
          <a:xfrm>
            <a:off x="6659563" y="4437063"/>
            <a:ext cx="422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у</a:t>
            </a:r>
          </a:p>
        </p:txBody>
      </p:sp>
      <p:sp>
        <p:nvSpPr>
          <p:cNvPr id="37039" name="Text Box 169"/>
          <p:cNvSpPr txBox="1">
            <a:spLocks noChangeArrowheads="1"/>
          </p:cNvSpPr>
          <p:nvPr/>
        </p:nvSpPr>
        <p:spPr bwMode="auto">
          <a:xfrm>
            <a:off x="6588125" y="4005263"/>
            <a:ext cx="495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666633"/>
                </a:solidFill>
                <a:latin typeface="Georgia" pitchFamily="18" charset="0"/>
              </a:rPr>
              <a:t>м</a:t>
            </a:r>
          </a:p>
        </p:txBody>
      </p:sp>
      <p:sp>
        <p:nvSpPr>
          <p:cNvPr id="47274" name="Text Box 170"/>
          <p:cNvSpPr txBox="1">
            <a:spLocks noChangeArrowheads="1"/>
          </p:cNvSpPr>
          <p:nvPr/>
        </p:nvSpPr>
        <p:spPr bwMode="auto">
          <a:xfrm>
            <a:off x="8027988" y="1125538"/>
            <a:ext cx="500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ф</a:t>
            </a:r>
          </a:p>
        </p:txBody>
      </p:sp>
      <p:sp>
        <p:nvSpPr>
          <p:cNvPr id="47275" name="Text Box 171"/>
          <p:cNvSpPr txBox="1">
            <a:spLocks noChangeArrowheads="1"/>
          </p:cNvSpPr>
          <p:nvPr/>
        </p:nvSpPr>
        <p:spPr bwMode="auto">
          <a:xfrm>
            <a:off x="8101013" y="1557338"/>
            <a:ext cx="422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у</a:t>
            </a:r>
          </a:p>
        </p:txBody>
      </p:sp>
      <p:sp>
        <p:nvSpPr>
          <p:cNvPr id="47276" name="Text Box 172"/>
          <p:cNvSpPr txBox="1">
            <a:spLocks noChangeArrowheads="1"/>
          </p:cNvSpPr>
          <p:nvPr/>
        </p:nvSpPr>
        <p:spPr bwMode="auto">
          <a:xfrm>
            <a:off x="8101013" y="3500438"/>
            <a:ext cx="314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800" b="1" i="1">
                <a:solidFill>
                  <a:srgbClr val="0000FF"/>
                </a:solidFill>
                <a:latin typeface="Georgia" pitchFamily="18" charset="0"/>
              </a:rPr>
              <a:t>і</a:t>
            </a:r>
            <a:endParaRPr lang="ru-RU" altLang="uk-UA" sz="2800" b="1" i="1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47277" name="Text Box 173"/>
          <p:cNvSpPr txBox="1">
            <a:spLocks noChangeArrowheads="1"/>
          </p:cNvSpPr>
          <p:nvPr/>
        </p:nvSpPr>
        <p:spPr bwMode="auto">
          <a:xfrm>
            <a:off x="8101013" y="2565400"/>
            <a:ext cx="414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к</a:t>
            </a:r>
          </a:p>
        </p:txBody>
      </p:sp>
      <p:sp>
        <p:nvSpPr>
          <p:cNvPr id="47278" name="Text Box 174"/>
          <p:cNvSpPr txBox="1">
            <a:spLocks noChangeArrowheads="1"/>
          </p:cNvSpPr>
          <p:nvPr/>
        </p:nvSpPr>
        <p:spPr bwMode="auto">
          <a:xfrm>
            <a:off x="8101013" y="2133600"/>
            <a:ext cx="42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н</a:t>
            </a:r>
          </a:p>
        </p:txBody>
      </p:sp>
      <p:sp>
        <p:nvSpPr>
          <p:cNvPr id="47279" name="Text Box 175"/>
          <p:cNvSpPr txBox="1">
            <a:spLocks noChangeArrowheads="1"/>
          </p:cNvSpPr>
          <p:nvPr/>
        </p:nvSpPr>
        <p:spPr bwMode="auto">
          <a:xfrm>
            <a:off x="8101013" y="3068638"/>
            <a:ext cx="4270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ц</a:t>
            </a:r>
          </a:p>
        </p:txBody>
      </p:sp>
      <p:sp>
        <p:nvSpPr>
          <p:cNvPr id="47280" name="Text Box 176"/>
          <p:cNvSpPr txBox="1">
            <a:spLocks noChangeArrowheads="1"/>
          </p:cNvSpPr>
          <p:nvPr/>
        </p:nvSpPr>
        <p:spPr bwMode="auto">
          <a:xfrm>
            <a:off x="8101013" y="4005263"/>
            <a:ext cx="412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solidFill>
                  <a:srgbClr val="0000FF"/>
                </a:solidFill>
                <a:latin typeface="Georgia" pitchFamily="18" charset="0"/>
              </a:rPr>
              <a:t>я</a:t>
            </a:r>
          </a:p>
        </p:txBody>
      </p:sp>
      <p:pic>
        <p:nvPicPr>
          <p:cNvPr id="47283" name="Picture 179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5411788"/>
            <a:ext cx="150336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284" name="Picture 180" descr="AG00208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0955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7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245" grpId="0"/>
      <p:bldP spid="47274" grpId="0"/>
      <p:bldP spid="47275" grpId="0"/>
      <p:bldP spid="47276" grpId="0"/>
      <p:bldP spid="47277" grpId="0"/>
      <p:bldP spid="47278" grpId="0"/>
      <p:bldP spid="47279" grpId="0"/>
      <p:bldP spid="472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0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781300"/>
            <a:ext cx="285115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AutoShape 5"/>
          <p:cNvSpPr>
            <a:spLocks noChangeArrowheads="1"/>
          </p:cNvSpPr>
          <p:nvPr/>
        </p:nvSpPr>
        <p:spPr bwMode="auto">
          <a:xfrm>
            <a:off x="3708400" y="1268413"/>
            <a:ext cx="3816350" cy="2089150"/>
          </a:xfrm>
          <a:prstGeom prst="wedgeEllipseCallout">
            <a:avLst>
              <a:gd name="adj1" fmla="val -62769"/>
              <a:gd name="adj2" fmla="val 769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/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3924300" y="1844675"/>
            <a:ext cx="3384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uk-UA" sz="4400" b="1">
                <a:solidFill>
                  <a:srgbClr val="FF3300"/>
                </a:solidFill>
              </a:rPr>
              <a:t>Молодці!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927100" y="692150"/>
            <a:ext cx="7281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uk-UA" sz="5400" b="1">
                <a:solidFill>
                  <a:srgbClr val="FF3300"/>
                </a:solidFill>
              </a:rPr>
              <a:t>Домашнє завдання</a:t>
            </a:r>
          </a:p>
        </p:txBody>
      </p:sp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874713" y="2565400"/>
            <a:ext cx="3668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/>
              <a:t>Повторити теоретичний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/>
              <a:t>матеріал п.п 2.8 – 2.12. </a:t>
            </a:r>
          </a:p>
        </p:txBody>
      </p:sp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927100" y="3875088"/>
            <a:ext cx="377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/>
              <a:t>Виконати впр. 485 ( а, д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739775"/>
          </a:xfrm>
          <a:noFill/>
        </p:spPr>
        <p:txBody>
          <a:bodyPr/>
          <a:lstStyle/>
          <a:p>
            <a:pPr eaLnBrk="1" hangingPunct="1"/>
            <a:r>
              <a:rPr lang="ru-RU" altLang="uk-UA" sz="4000" b="1" i="1" smtClean="0">
                <a:solidFill>
                  <a:schemeClr val="bg2"/>
                </a:solidFill>
                <a:latin typeface="Georgia" pitchFamily="18" charset="0"/>
              </a:rPr>
              <a:t>Повторення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2047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2052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2052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2052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49159" name="Object 7"/>
          <p:cNvGraphicFramePr>
            <a:graphicFrameLocks noChangeAspect="1"/>
          </p:cNvGraphicFramePr>
          <p:nvPr/>
        </p:nvGraphicFramePr>
        <p:xfrm>
          <a:off x="3203575" y="4125913"/>
          <a:ext cx="2808288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GraphC" r:id="rId3" imgW="2828925" imgH="2752725" progId="GraphCtrl.Document">
                  <p:embed/>
                </p:oleObj>
              </mc:Choice>
              <mc:Fallback>
                <p:oleObj name="GraphC" r:id="rId3" imgW="2828925" imgH="2752725" progId="GraphCtrl.Document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4125913"/>
                        <a:ext cx="2808288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2047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49161" name="Object 9"/>
          <p:cNvGraphicFramePr>
            <a:graphicFrameLocks noChangeAspect="1"/>
          </p:cNvGraphicFramePr>
          <p:nvPr/>
        </p:nvGraphicFramePr>
        <p:xfrm>
          <a:off x="3132138" y="1268413"/>
          <a:ext cx="2905125" cy="276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8" name="GraphC" r:id="rId5" imgW="2905125" imgH="2762250" progId="GraphCtrl.Document">
                  <p:embed/>
                </p:oleObj>
              </mc:Choice>
              <mc:Fallback>
                <p:oleObj name="GraphC" r:id="rId5" imgW="2905125" imgH="2762250" progId="GraphCtrl.Document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268413"/>
                        <a:ext cx="2905125" cy="276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1457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49163" name="Object 11"/>
          <p:cNvGraphicFramePr>
            <a:graphicFrameLocks noChangeAspect="1"/>
          </p:cNvGraphicFramePr>
          <p:nvPr/>
        </p:nvGraphicFramePr>
        <p:xfrm>
          <a:off x="0" y="2205038"/>
          <a:ext cx="2800350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9" name="GraphC" r:id="rId7" imgW="2800350" imgH="3943350" progId="GraphCtrl.Document">
                  <p:embed/>
                </p:oleObj>
              </mc:Choice>
              <mc:Fallback>
                <p:oleObj name="GraphC" r:id="rId7" imgW="2800350" imgH="3943350" progId="GraphCtrl.Document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5038"/>
                        <a:ext cx="2800350" cy="394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0" y="1462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0" y="1462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49166" name="Object 14"/>
          <p:cNvGraphicFramePr>
            <a:graphicFrameLocks noChangeAspect="1"/>
          </p:cNvGraphicFramePr>
          <p:nvPr/>
        </p:nvGraphicFramePr>
        <p:xfrm>
          <a:off x="6391275" y="2133600"/>
          <a:ext cx="2752725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GraphC" r:id="rId9" imgW="2752725" imgH="3933825" progId="GraphCtrl.Document">
                  <p:embed/>
                </p:oleObj>
              </mc:Choice>
              <mc:Fallback>
                <p:oleObj name="GraphC" r:id="rId9" imgW="2752725" imgH="3933825" progId="GraphCtrl.Document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1275" y="2133600"/>
                        <a:ext cx="2752725" cy="393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7" name="Freeform 15"/>
          <p:cNvSpPr>
            <a:spLocks/>
          </p:cNvSpPr>
          <p:nvPr/>
        </p:nvSpPr>
        <p:spPr bwMode="auto">
          <a:xfrm>
            <a:off x="7019925" y="3068638"/>
            <a:ext cx="1390650" cy="2628900"/>
          </a:xfrm>
          <a:custGeom>
            <a:avLst/>
            <a:gdLst>
              <a:gd name="T0" fmla="*/ 2147483647 w 2190"/>
              <a:gd name="T1" fmla="*/ 0 h 4140"/>
              <a:gd name="T2" fmla="*/ 2147483647 w 2190"/>
              <a:gd name="T3" fmla="*/ 2147483647 h 4140"/>
              <a:gd name="T4" fmla="*/ 2147483647 w 2190"/>
              <a:gd name="T5" fmla="*/ 2147483647 h 4140"/>
              <a:gd name="T6" fmla="*/ 2147483647 w 2190"/>
              <a:gd name="T7" fmla="*/ 2147483647 h 41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90" h="4140">
                <a:moveTo>
                  <a:pt x="570" y="0"/>
                </a:moveTo>
                <a:cubicBezTo>
                  <a:pt x="1335" y="120"/>
                  <a:pt x="2100" y="240"/>
                  <a:pt x="2010" y="540"/>
                </a:cubicBezTo>
                <a:cubicBezTo>
                  <a:pt x="1920" y="840"/>
                  <a:pt x="0" y="1200"/>
                  <a:pt x="30" y="1800"/>
                </a:cubicBezTo>
                <a:cubicBezTo>
                  <a:pt x="60" y="2400"/>
                  <a:pt x="1830" y="3750"/>
                  <a:pt x="2190" y="4140"/>
                </a:cubicBezTo>
              </a:path>
            </a:pathLst>
          </a:custGeom>
          <a:noFill/>
          <a:ln w="381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304800" y="404813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№1.Які із  даних  графіків  є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графіками функцій?</a:t>
            </a: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 rot="2176904">
            <a:off x="2916238" y="5516563"/>
            <a:ext cx="3313112" cy="2428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 rot="2176904">
            <a:off x="6156325" y="3860800"/>
            <a:ext cx="3313113" cy="2428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49171" name="Rectangle 19"/>
          <p:cNvSpPr>
            <a:spLocks noChangeArrowheads="1"/>
          </p:cNvSpPr>
          <p:nvPr/>
        </p:nvSpPr>
        <p:spPr bwMode="auto">
          <a:xfrm rot="8670828">
            <a:off x="3059113" y="5445125"/>
            <a:ext cx="3313112" cy="2428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49172" name="Rectangle 20"/>
          <p:cNvSpPr>
            <a:spLocks noChangeArrowheads="1"/>
          </p:cNvSpPr>
          <p:nvPr/>
        </p:nvSpPr>
        <p:spPr bwMode="auto">
          <a:xfrm rot="8670828">
            <a:off x="6084888" y="3933825"/>
            <a:ext cx="3313112" cy="2428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42" presetID="4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 tmFilter="0,0; .5, 0; 1, 1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4" grpId="1"/>
      <p:bldP spid="49167" grpId="0" animBg="1"/>
      <p:bldP spid="49168" grpId="0"/>
      <p:bldP spid="49169" grpId="0" animBg="1"/>
      <p:bldP spid="49170" grpId="0" animBg="1"/>
      <p:bldP spid="49171" grpId="0" animBg="1"/>
      <p:bldP spid="4917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76250"/>
            <a:ext cx="8229600" cy="60483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uk-UA" altLang="uk-UA" i="1" smtClean="0"/>
          </a:p>
          <a:p>
            <a:pPr eaLnBrk="1" hangingPunct="1">
              <a:buFont typeface="Wingdings" pitchFamily="2" charset="2"/>
              <a:buNone/>
            </a:pPr>
            <a:r>
              <a:rPr lang="uk-UA" altLang="uk-UA" i="1" smtClean="0"/>
              <a:t>Графіки – це думок активність, 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altLang="uk-UA" i="1" smtClean="0"/>
              <a:t>Це інтелекту боротьба.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altLang="uk-UA" i="1" smtClean="0"/>
              <a:t>То ж будьте творчими, активно розвивайтесь, 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altLang="uk-UA" i="1" smtClean="0"/>
              <a:t>І труднощі долайте у  житті, 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altLang="uk-UA" i="1" smtClean="0"/>
              <a:t>Але із графіками, прошу, не розлучайтесь, 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altLang="uk-UA" i="1" smtClean="0"/>
              <a:t>Вони послужать вам ще в майбутті.</a:t>
            </a:r>
            <a:endParaRPr lang="ru-RU" altLang="uk-UA" i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73" name="Picture 1161" descr="CBIZ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700"/>
            <a:ext cx="7704138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74" name="WordArt 1162"/>
          <p:cNvSpPr>
            <a:spLocks noChangeArrowheads="1" noChangeShapeType="1" noTextEdit="1"/>
          </p:cNvSpPr>
          <p:nvPr/>
        </p:nvSpPr>
        <p:spPr bwMode="auto">
          <a:xfrm>
            <a:off x="1403350" y="1557338"/>
            <a:ext cx="3097213" cy="23764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uk-UA" sz="3600" b="1" i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Дякую</a:t>
            </a:r>
          </a:p>
          <a:p>
            <a:pPr algn="ctr"/>
            <a:r>
              <a:rPr lang="uk-UA" sz="3600" b="1" i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 урок!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739775"/>
          </a:xfrm>
        </p:spPr>
        <p:txBody>
          <a:bodyPr/>
          <a:lstStyle/>
          <a:p>
            <a:pPr algn="ctr" eaLnBrk="1" hangingPunct="1"/>
            <a:r>
              <a:rPr lang="ru-RU" altLang="uk-UA" sz="3200" b="1" i="1" smtClean="0">
                <a:latin typeface="Georgia" pitchFamily="18" charset="0"/>
              </a:rPr>
              <a:t>№ 2</a:t>
            </a:r>
            <a:r>
              <a:rPr lang="ru-RU" altLang="uk-UA" sz="3600" b="1" i="1" smtClean="0">
                <a:solidFill>
                  <a:schemeClr val="bg2"/>
                </a:solidFill>
                <a:latin typeface="Georgia" pitchFamily="18" charset="0"/>
              </a:rPr>
              <a:t>. Повторення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9388" y="4076700"/>
            <a:ext cx="8785225" cy="720725"/>
          </a:xfrm>
          <a:prstGeom prst="rect">
            <a:avLst/>
          </a:prstGeom>
          <a:solidFill>
            <a:srgbClr val="D6FC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Лінійні  функції</a:t>
            </a:r>
          </a:p>
        </p:txBody>
      </p:sp>
      <p:sp>
        <p:nvSpPr>
          <p:cNvPr id="13316" name="Rectangle 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7176" name="Object 8"/>
          <p:cNvGraphicFramePr>
            <a:graphicFrameLocks noChangeAspect="1"/>
          </p:cNvGraphicFramePr>
          <p:nvPr/>
        </p:nvGraphicFramePr>
        <p:xfrm>
          <a:off x="6372225" y="1284288"/>
          <a:ext cx="244792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Формула" r:id="rId3" imgW="748975" imgH="203112" progId="Equation.3">
                  <p:embed/>
                </p:oleObj>
              </mc:Choice>
              <mc:Fallback>
                <p:oleObj name="Формула" r:id="rId3" imgW="748975" imgH="20311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1284288"/>
                        <a:ext cx="244792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7178" name="Object 10"/>
          <p:cNvGraphicFramePr>
            <a:graphicFrameLocks noChangeAspect="1"/>
          </p:cNvGraphicFramePr>
          <p:nvPr/>
        </p:nvGraphicFramePr>
        <p:xfrm>
          <a:off x="2195513" y="1268413"/>
          <a:ext cx="172720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Формула" r:id="rId5" imgW="558558" imgH="203112" progId="Equation.3">
                  <p:embed/>
                </p:oleObj>
              </mc:Choice>
              <mc:Fallback>
                <p:oleObj name="Формула" r:id="rId5" imgW="558558" imgH="20311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268413"/>
                        <a:ext cx="172720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Rectangle 13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7180" name="Object 12"/>
          <p:cNvGraphicFramePr>
            <a:graphicFrameLocks noChangeAspect="1"/>
          </p:cNvGraphicFramePr>
          <p:nvPr/>
        </p:nvGraphicFramePr>
        <p:xfrm>
          <a:off x="4787900" y="1916113"/>
          <a:ext cx="236220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name="Формула" r:id="rId7" imgW="748975" imgH="215806" progId="Equation.3">
                  <p:embed/>
                </p:oleObj>
              </mc:Choice>
              <mc:Fallback>
                <p:oleObj name="Формула" r:id="rId7" imgW="748975" imgH="21580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916113"/>
                        <a:ext cx="2362200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Rectangle 1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7182" name="Object 14"/>
          <p:cNvGraphicFramePr>
            <a:graphicFrameLocks noChangeAspect="1"/>
          </p:cNvGraphicFramePr>
          <p:nvPr/>
        </p:nvGraphicFramePr>
        <p:xfrm>
          <a:off x="539750" y="1489075"/>
          <a:ext cx="1223963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Формула" r:id="rId9" imgW="406048" imgH="393359" progId="Equation.3">
                  <p:embed/>
                </p:oleObj>
              </mc:Choice>
              <mc:Fallback>
                <p:oleObj name="Формула" r:id="rId9" imgW="406048" imgH="39335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89075"/>
                        <a:ext cx="1223963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4" name="Rectangle 1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7184" name="Object 16"/>
          <p:cNvGraphicFramePr>
            <a:graphicFrameLocks noChangeAspect="1"/>
          </p:cNvGraphicFramePr>
          <p:nvPr/>
        </p:nvGraphicFramePr>
        <p:xfrm>
          <a:off x="7451725" y="1854200"/>
          <a:ext cx="1512888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2" name="Формула" r:id="rId11" imgW="457002" imgH="393529" progId="Equation.3">
                  <p:embed/>
                </p:oleObj>
              </mc:Choice>
              <mc:Fallback>
                <p:oleObj name="Формула" r:id="rId11" imgW="457002" imgH="39352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1854200"/>
                        <a:ext cx="1512888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6" name="Rectangle 1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7186" name="Object 18"/>
          <p:cNvGraphicFramePr>
            <a:graphicFrameLocks noChangeAspect="1"/>
          </p:cNvGraphicFramePr>
          <p:nvPr/>
        </p:nvGraphicFramePr>
        <p:xfrm>
          <a:off x="2700338" y="2205038"/>
          <a:ext cx="1728787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Формула" r:id="rId13" imgW="520700" imgH="228600" progId="Equation.3">
                  <p:embed/>
                </p:oleObj>
              </mc:Choice>
              <mc:Fallback>
                <p:oleObj name="Формула" r:id="rId13" imgW="520700" imgH="228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205038"/>
                        <a:ext cx="1728787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8" name="Object 20"/>
          <p:cNvGraphicFramePr>
            <a:graphicFrameLocks noChangeAspect="1"/>
          </p:cNvGraphicFramePr>
          <p:nvPr/>
        </p:nvGraphicFramePr>
        <p:xfrm>
          <a:off x="5219700" y="2852738"/>
          <a:ext cx="20891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Формула" r:id="rId15" imgW="647419" imgH="203112" progId="Equation.3">
                  <p:embed/>
                </p:oleObj>
              </mc:Choice>
              <mc:Fallback>
                <p:oleObj name="Формула" r:id="rId15" imgW="647419" imgH="203112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852738"/>
                        <a:ext cx="20891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9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3330" name="Rectangle 2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7192" name="Object 24"/>
          <p:cNvGraphicFramePr>
            <a:graphicFrameLocks noChangeAspect="1"/>
          </p:cNvGraphicFramePr>
          <p:nvPr/>
        </p:nvGraphicFramePr>
        <p:xfrm>
          <a:off x="2268538" y="3206750"/>
          <a:ext cx="273526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" name="Формула" r:id="rId17" imgW="850900" imgH="228600" progId="Equation.3">
                  <p:embed/>
                </p:oleObj>
              </mc:Choice>
              <mc:Fallback>
                <p:oleObj name="Формула" r:id="rId17" imgW="850900" imgH="2286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206750"/>
                        <a:ext cx="2735262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2" name="Rectangle 2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7194" name="Object 26"/>
          <p:cNvGraphicFramePr>
            <a:graphicFrameLocks noChangeAspect="1"/>
          </p:cNvGraphicFramePr>
          <p:nvPr/>
        </p:nvGraphicFramePr>
        <p:xfrm>
          <a:off x="323850" y="2781300"/>
          <a:ext cx="15748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" name="Формула" r:id="rId19" imgW="495085" imgH="241195" progId="Equation.3">
                  <p:embed/>
                </p:oleObj>
              </mc:Choice>
              <mc:Fallback>
                <p:oleObj name="Формула" r:id="rId19" imgW="495085" imgH="241195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781300"/>
                        <a:ext cx="157480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3492500" y="4724400"/>
            <a:ext cx="2257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4000" b="1" i="1">
                <a:solidFill>
                  <a:schemeClr val="bg2"/>
                </a:solidFill>
                <a:latin typeface="Times New Roman" pitchFamily="18" charset="0"/>
              </a:rPr>
              <a:t>y</a:t>
            </a:r>
            <a:r>
              <a:rPr lang="ru-RU" altLang="uk-UA" sz="4000" b="1" i="1">
                <a:solidFill>
                  <a:schemeClr val="bg2"/>
                </a:solidFill>
                <a:latin typeface="Times New Roman" pitchFamily="18" charset="0"/>
              </a:rPr>
              <a:t> = ах + </a:t>
            </a:r>
            <a:r>
              <a:rPr lang="en-US" altLang="uk-UA" sz="4000" b="1" i="1">
                <a:solidFill>
                  <a:schemeClr val="bg2"/>
                </a:solidFill>
                <a:latin typeface="Times New Roman" pitchFamily="18" charset="0"/>
              </a:rPr>
              <a:t>b</a:t>
            </a:r>
            <a:endParaRPr lang="ru-RU" altLang="uk-UA" sz="4000" b="1" i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3335" name="Rectangle 3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7197" name="Object 29"/>
          <p:cNvGraphicFramePr>
            <a:graphicFrameLocks noChangeAspect="1"/>
          </p:cNvGraphicFramePr>
          <p:nvPr/>
        </p:nvGraphicFramePr>
        <p:xfrm>
          <a:off x="5940425" y="3455988"/>
          <a:ext cx="2160588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7" name="Формула" r:id="rId21" imgW="660113" imgH="203112" progId="Equation.3">
                  <p:embed/>
                </p:oleObj>
              </mc:Choice>
              <mc:Fallback>
                <p:oleObj name="Формула" r:id="rId21" imgW="660113" imgH="203112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3455988"/>
                        <a:ext cx="2160588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9" name="AutoShape 31"/>
          <p:cNvSpPr>
            <a:spLocks noChangeArrowheads="1"/>
          </p:cNvSpPr>
          <p:nvPr/>
        </p:nvSpPr>
        <p:spPr bwMode="auto">
          <a:xfrm>
            <a:off x="1979613" y="5734050"/>
            <a:ext cx="5184775" cy="914400"/>
          </a:xfrm>
          <a:prstGeom prst="smileyFace">
            <a:avLst>
              <a:gd name="adj" fmla="val 4653"/>
            </a:avLst>
          </a:prstGeom>
          <a:solidFill>
            <a:srgbClr val="D6FC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b="1" i="1">
                <a:solidFill>
                  <a:schemeClr val="bg2"/>
                </a:solidFill>
                <a:latin typeface="Georgia" pitchFamily="18" charset="0"/>
              </a:rPr>
              <a:t>Правильно!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3588 C 0.06597 0.16551 0.13351 0.29537 0.13351 0.41134 C 0.13351 0.52732 0.1309 0.69769 -0.00156 0.73125 C -0.13403 0.76528 -0.55122 0.63496 -0.66146 0.61366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-0.19514 -0.2118 -0.39011 -0.42338 -0.50677 -0.40463 C -0.62344 -0.38588 -0.70469 -0.02824 -0.7 0.1132 C -0.69531 0.25463 -0.60018 0.42246 -0.47847 0.44445 C -0.35677 0.46644 -0.07552 0.28727 0.03055 0.24584 " pathEditMode="relative" rAng="0" ptsTypes="aaaaa">
                                      <p:cBhvr>
                                        <p:cTn id="82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15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1366 C -0.00747 -0.05069 -0.01754 -0.11481 -0.0408 -0.15509 C -0.06406 -0.19537 -0.08194 -0.21435 -0.1375 -0.22847 C -0.19306 -0.24259 -0.30451 -0.24652 -0.37413 -0.23958 C -0.44375 -0.23264 -0.51441 -0.21481 -0.55573 -0.18634 C -0.59705 -0.15787 -0.61875 -0.11227 -0.6224 -0.06852 C -0.62604 -0.02477 -0.59236 0.03033 -0.57743 0.07593 C -0.5625 0.12153 -0.53385 0.13866 -0.53247 0.20486 C -0.53108 0.27084 -0.56302 0.42894 -0.5691 0.47338 " pathEditMode="relative" rAng="0" ptsTypes="aaaaaaaaA">
                                      <p:cBhvr>
                                        <p:cTn id="86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C 0.06597 -0.01528 0.12882 -0.025 0.17326 -0.03102 C 0.21771 -0.03704 0.22795 -0.04005 0.26719 -0.03634 C 0.30642 -0.03264 0.37309 -0.03287 0.40833 -0.0088 C 0.44358 0.01528 0.46667 0.05509 0.4783 0.1088 C 0.48993 0.1625 0.48941 0.26157 0.4783 0.31343 C 0.46719 0.36528 0.39844 0.35787 0.41163 0.41991 C 0.42483 0.48194 0.52691 0.63032 0.55712 0.68565 " pathEditMode="relative" rAng="0" ptsTypes="aaaaaaaa">
                                      <p:cBhvr>
                                        <p:cTn id="90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47" y="3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0926 C -0.01146 -0.12222 -0.0316 -0.23518 -0.07743 -0.27037 C -0.12326 -0.30555 -0.19774 -0.22893 -0.26632 -0.22037 C -0.3349 -0.2118 -0.43177 -0.24791 -0.48854 -0.21852 C -0.54531 -0.18912 -0.55642 -0.14004 -0.6066 -0.04444 C -0.65677 0.05116 -0.75712 0.28426 -0.78993 0.35556 C -0.82274 0.42686 -0.81337 0.4051 -0.80382 0.38334 " pathEditMode="relative" rAng="0" ptsTypes="aaaaaaA">
                                      <p:cBhvr>
                                        <p:cTn id="94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8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2" grpId="0" animBg="1"/>
      <p:bldP spid="7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739775"/>
          </a:xfrm>
        </p:spPr>
        <p:txBody>
          <a:bodyPr/>
          <a:lstStyle/>
          <a:p>
            <a:pPr algn="ctr" eaLnBrk="1" hangingPunct="1"/>
            <a:r>
              <a:rPr lang="ru-RU" altLang="uk-UA" sz="3200" b="1" i="1" smtClean="0">
                <a:latin typeface="Georgia" pitchFamily="18" charset="0"/>
              </a:rPr>
              <a:t>№ 3.</a:t>
            </a:r>
            <a:r>
              <a:rPr lang="ru-RU" altLang="uk-UA" sz="3600" b="1" i="1" smtClean="0">
                <a:solidFill>
                  <a:schemeClr val="bg2"/>
                </a:solidFill>
                <a:latin typeface="Georgia" pitchFamily="18" charset="0"/>
              </a:rPr>
              <a:t> Повторення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79388" y="4076700"/>
            <a:ext cx="8785225" cy="720725"/>
          </a:xfrm>
          <a:prstGeom prst="rect">
            <a:avLst/>
          </a:prstGeom>
          <a:solidFill>
            <a:srgbClr val="F9FD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Функції  прямої  пропорційності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9223" name="Object 7"/>
          <p:cNvGraphicFramePr>
            <a:graphicFrameLocks noChangeAspect="1"/>
          </p:cNvGraphicFramePr>
          <p:nvPr/>
        </p:nvGraphicFramePr>
        <p:xfrm>
          <a:off x="2195513" y="1268413"/>
          <a:ext cx="172720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Формула" r:id="rId3" imgW="558558" imgH="203112" progId="Equation.3">
                  <p:embed/>
                </p:oleObj>
              </mc:Choice>
              <mc:Fallback>
                <p:oleObj name="Формула" r:id="rId3" imgW="558558" imgH="20311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268413"/>
                        <a:ext cx="172720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Rectangle 8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4344" name="Object 9"/>
          <p:cNvGraphicFramePr>
            <a:graphicFrameLocks noChangeAspect="1"/>
          </p:cNvGraphicFramePr>
          <p:nvPr/>
        </p:nvGraphicFramePr>
        <p:xfrm>
          <a:off x="4787900" y="1916113"/>
          <a:ext cx="236220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name="Формула" r:id="rId5" imgW="748975" imgH="215806" progId="Equation.3">
                  <p:embed/>
                </p:oleObj>
              </mc:Choice>
              <mc:Fallback>
                <p:oleObj name="Формула" r:id="rId5" imgW="748975" imgH="21580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916113"/>
                        <a:ext cx="2362200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4346" name="Object 11"/>
          <p:cNvGraphicFramePr>
            <a:graphicFrameLocks noChangeAspect="1"/>
          </p:cNvGraphicFramePr>
          <p:nvPr/>
        </p:nvGraphicFramePr>
        <p:xfrm>
          <a:off x="539750" y="1489075"/>
          <a:ext cx="1223963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Формула" r:id="rId7" imgW="406048" imgH="393359" progId="Equation.3">
                  <p:embed/>
                </p:oleObj>
              </mc:Choice>
              <mc:Fallback>
                <p:oleObj name="Формула" r:id="rId7" imgW="406048" imgH="39335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89075"/>
                        <a:ext cx="1223963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7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9229" name="Object 13"/>
          <p:cNvGraphicFramePr>
            <a:graphicFrameLocks noChangeAspect="1"/>
          </p:cNvGraphicFramePr>
          <p:nvPr/>
        </p:nvGraphicFramePr>
        <p:xfrm>
          <a:off x="7451725" y="1854200"/>
          <a:ext cx="1512888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Формула" r:id="rId9" imgW="457002" imgH="393529" progId="Equation.3">
                  <p:embed/>
                </p:oleObj>
              </mc:Choice>
              <mc:Fallback>
                <p:oleObj name="Формула" r:id="rId9" imgW="457002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1854200"/>
                        <a:ext cx="1512888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9" name="Rectangle 14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4350" name="Object 15"/>
          <p:cNvGraphicFramePr>
            <a:graphicFrameLocks noChangeAspect="1"/>
          </p:cNvGraphicFramePr>
          <p:nvPr/>
        </p:nvGraphicFramePr>
        <p:xfrm>
          <a:off x="2700338" y="2205038"/>
          <a:ext cx="1728787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Формула" r:id="rId11" imgW="520700" imgH="228600" progId="Equation.3">
                  <p:embed/>
                </p:oleObj>
              </mc:Choice>
              <mc:Fallback>
                <p:oleObj name="Формула" r:id="rId11" imgW="520700" imgH="228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205038"/>
                        <a:ext cx="1728787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2" name="Object 16"/>
          <p:cNvGraphicFramePr>
            <a:graphicFrameLocks noChangeAspect="1"/>
          </p:cNvGraphicFramePr>
          <p:nvPr/>
        </p:nvGraphicFramePr>
        <p:xfrm>
          <a:off x="5219700" y="2852738"/>
          <a:ext cx="20891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Формула" r:id="rId13" imgW="647419" imgH="203112" progId="Equation.3">
                  <p:embed/>
                </p:oleObj>
              </mc:Choice>
              <mc:Fallback>
                <p:oleObj name="Формула" r:id="rId13" imgW="647419" imgH="203112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852738"/>
                        <a:ext cx="20891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4353" name="Rectangle 1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4354" name="Object 20"/>
          <p:cNvGraphicFramePr>
            <a:graphicFrameLocks noChangeAspect="1"/>
          </p:cNvGraphicFramePr>
          <p:nvPr/>
        </p:nvGraphicFramePr>
        <p:xfrm>
          <a:off x="2268538" y="3206750"/>
          <a:ext cx="273526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2" name="Формула" r:id="rId15" imgW="850900" imgH="228600" progId="Equation.3">
                  <p:embed/>
                </p:oleObj>
              </mc:Choice>
              <mc:Fallback>
                <p:oleObj name="Формула" r:id="rId15" imgW="850900" imgH="2286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206750"/>
                        <a:ext cx="2735262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5" name="Rectangle 21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4356" name="Object 22"/>
          <p:cNvGraphicFramePr>
            <a:graphicFrameLocks noChangeAspect="1"/>
          </p:cNvGraphicFramePr>
          <p:nvPr/>
        </p:nvGraphicFramePr>
        <p:xfrm>
          <a:off x="323850" y="2781300"/>
          <a:ext cx="15748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3" name="Формула" r:id="rId17" imgW="495085" imgH="241195" progId="Equation.3">
                  <p:embed/>
                </p:oleObj>
              </mc:Choice>
              <mc:Fallback>
                <p:oleObj name="Формула" r:id="rId17" imgW="495085" imgH="241195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781300"/>
                        <a:ext cx="157480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7" name="Rectangle 2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3924300" y="4724400"/>
            <a:ext cx="1460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4000" b="1" i="1">
                <a:solidFill>
                  <a:srgbClr val="996633"/>
                </a:solidFill>
                <a:latin typeface="Times New Roman" pitchFamily="18" charset="0"/>
              </a:rPr>
              <a:t>у = </a:t>
            </a:r>
            <a:r>
              <a:rPr lang="en-US" altLang="uk-UA" sz="4000" b="1" i="1">
                <a:solidFill>
                  <a:srgbClr val="996633"/>
                </a:solidFill>
                <a:latin typeface="Times New Roman" pitchFamily="18" charset="0"/>
              </a:rPr>
              <a:t>kx</a:t>
            </a:r>
            <a:endParaRPr lang="ru-RU" altLang="uk-UA" sz="4000" b="1" i="1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9243" name="AutoShape 27"/>
          <p:cNvSpPr>
            <a:spLocks noChangeArrowheads="1"/>
          </p:cNvSpPr>
          <p:nvPr/>
        </p:nvSpPr>
        <p:spPr bwMode="auto">
          <a:xfrm>
            <a:off x="1979613" y="5734050"/>
            <a:ext cx="5184775" cy="914400"/>
          </a:xfrm>
          <a:prstGeom prst="smileyFace">
            <a:avLst>
              <a:gd name="adj" fmla="val 4653"/>
            </a:avLst>
          </a:prstGeom>
          <a:solidFill>
            <a:srgbClr val="F9FDD7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b="1" i="1">
                <a:solidFill>
                  <a:srgbClr val="996633"/>
                </a:solidFill>
                <a:latin typeface="Georgia" pitchFamily="18" charset="0"/>
              </a:rPr>
              <a:t>Правильно!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11 -0.00949 C 0.16111 -0.01667 0.26094 -0.02361 0.33125 0.02384 C 0.40156 0.0713 0.46042 0.18171 0.48298 0.275 C 0.50555 0.36829 0.52517 0.51227 0.46632 0.5838 C 0.40746 0.65532 0.23993 0.70278 0.12969 0.70393 C 0.01944 0.70509 -0.13872 0.61204 -0.19531 0.59051 C -0.25191 0.56898 -0.20729 0.57824 -0.21042 0.575 " pathEditMode="relative" rAng="0" ptsTypes="aaaaaaa">
                                      <p:cBhvr>
                                        <p:cTn id="20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3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C -0.09792 -0.09097 -0.19583 -0.18194 -0.27326 -0.1912 C -0.35069 -0.20046 -0.41528 -0.13217 -0.46493 -0.05555 C -0.51458 0.02107 -0.59358 0.17315 -0.5717 0.26898 C -0.54983 0.36482 -0.44306 0.50718 -0.33333 0.51991 C -0.22361 0.53264 -0.00087 0.38218 0.08663 0.34584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47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C -0.04896 -0.05046 -0.09774 -0.10069 -0.16997 -0.0956 C -0.24219 -0.09051 -0.40174 -0.03426 -0.43333 0.03125 C -0.46493 0.09676 -0.42379 0.24028 -0.3599 0.29792 C -0.29601 0.35556 -0.12049 0.34931 -0.05 0.37778 C 0.02049 0.40625 0.05121 0.44561 0.06337 0.46898 C 0.07552 0.49236 0.03472 0.5088 0.0224 0.5176 C 0.01007 0.52639 -0.00399 0.52107 -0.01094 0.52199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42" grpId="0"/>
      <p:bldP spid="92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739775"/>
          </a:xfrm>
        </p:spPr>
        <p:txBody>
          <a:bodyPr/>
          <a:lstStyle/>
          <a:p>
            <a:pPr algn="ctr" eaLnBrk="1" hangingPunct="1"/>
            <a:r>
              <a:rPr lang="ru-RU" altLang="uk-UA" sz="3200" b="1" i="1" smtClean="0">
                <a:latin typeface="Georgia" pitchFamily="18" charset="0"/>
              </a:rPr>
              <a:t>№ 4.</a:t>
            </a:r>
            <a:r>
              <a:rPr lang="ru-RU" altLang="uk-UA" sz="3600" b="1" i="1" smtClean="0">
                <a:solidFill>
                  <a:schemeClr val="bg2"/>
                </a:solidFill>
                <a:latin typeface="Georgia" pitchFamily="18" charset="0"/>
              </a:rPr>
              <a:t> Повторення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79388" y="4076700"/>
            <a:ext cx="8785225" cy="720725"/>
          </a:xfrm>
          <a:prstGeom prst="rect">
            <a:avLst/>
          </a:prstGeom>
          <a:solidFill>
            <a:srgbClr val="FEE2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Функції  оберненої  пропорційності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5367" name="Object 8"/>
          <p:cNvGraphicFramePr>
            <a:graphicFrameLocks noChangeAspect="1"/>
          </p:cNvGraphicFramePr>
          <p:nvPr/>
        </p:nvGraphicFramePr>
        <p:xfrm>
          <a:off x="4787900" y="1916113"/>
          <a:ext cx="236220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Формула" r:id="rId3" imgW="748975" imgH="215806" progId="Equation.3">
                  <p:embed/>
                </p:oleObj>
              </mc:Choice>
              <mc:Fallback>
                <p:oleObj name="Формула" r:id="rId3" imgW="748975" imgH="215806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916113"/>
                        <a:ext cx="2362200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0250" name="Object 10"/>
          <p:cNvGraphicFramePr>
            <a:graphicFrameLocks noChangeAspect="1"/>
          </p:cNvGraphicFramePr>
          <p:nvPr/>
        </p:nvGraphicFramePr>
        <p:xfrm>
          <a:off x="539750" y="1489075"/>
          <a:ext cx="1223963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2" name="Формула" r:id="rId5" imgW="406048" imgH="393359" progId="Equation.3">
                  <p:embed/>
                </p:oleObj>
              </mc:Choice>
              <mc:Fallback>
                <p:oleObj name="Формула" r:id="rId5" imgW="406048" imgH="39335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89075"/>
                        <a:ext cx="1223963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Rectangle 1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5371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5372" name="Object 14"/>
          <p:cNvGraphicFramePr>
            <a:graphicFrameLocks noChangeAspect="1"/>
          </p:cNvGraphicFramePr>
          <p:nvPr/>
        </p:nvGraphicFramePr>
        <p:xfrm>
          <a:off x="2700338" y="2205038"/>
          <a:ext cx="1728787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Формула" r:id="rId7" imgW="520700" imgH="228600" progId="Equation.3">
                  <p:embed/>
                </p:oleObj>
              </mc:Choice>
              <mc:Fallback>
                <p:oleObj name="Формула" r:id="rId7" imgW="520700" imgH="228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205038"/>
                        <a:ext cx="1728787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3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5374" name="Rectangle 1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5375" name="Object 19"/>
          <p:cNvGraphicFramePr>
            <a:graphicFrameLocks noChangeAspect="1"/>
          </p:cNvGraphicFramePr>
          <p:nvPr/>
        </p:nvGraphicFramePr>
        <p:xfrm>
          <a:off x="2268538" y="3206750"/>
          <a:ext cx="273526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Формула" r:id="rId9" imgW="850900" imgH="228600" progId="Equation.3">
                  <p:embed/>
                </p:oleObj>
              </mc:Choice>
              <mc:Fallback>
                <p:oleObj name="Формула" r:id="rId9" imgW="850900" imgH="2286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206750"/>
                        <a:ext cx="2735262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6" name="Rectangle 2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graphicFrame>
        <p:nvGraphicFramePr>
          <p:cNvPr id="15377" name="Object 21"/>
          <p:cNvGraphicFramePr>
            <a:graphicFrameLocks noChangeAspect="1"/>
          </p:cNvGraphicFramePr>
          <p:nvPr/>
        </p:nvGraphicFramePr>
        <p:xfrm>
          <a:off x="323850" y="2781300"/>
          <a:ext cx="15748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5" name="Формула" r:id="rId11" imgW="495085" imgH="241195" progId="Equation.3">
                  <p:embed/>
                </p:oleObj>
              </mc:Choice>
              <mc:Fallback>
                <p:oleObj name="Формула" r:id="rId11" imgW="495085" imgH="241195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781300"/>
                        <a:ext cx="157480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8" name="Rectangle 22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/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3779838" y="4797425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4000" b="1" i="1">
                <a:solidFill>
                  <a:srgbClr val="CC0000"/>
                </a:solidFill>
                <a:latin typeface="Times New Roman" pitchFamily="18" charset="0"/>
              </a:rPr>
              <a:t>у = </a:t>
            </a:r>
            <a:r>
              <a:rPr lang="en-US" altLang="uk-UA" sz="4000" b="1" i="1">
                <a:solidFill>
                  <a:srgbClr val="CC0000"/>
                </a:solidFill>
                <a:latin typeface="Times New Roman" pitchFamily="18" charset="0"/>
              </a:rPr>
              <a:t>k</a:t>
            </a:r>
            <a:r>
              <a:rPr lang="ru-RU" altLang="uk-UA" sz="4000" b="1" i="1">
                <a:solidFill>
                  <a:srgbClr val="CC0000"/>
                </a:solidFill>
                <a:latin typeface="Times New Roman" pitchFamily="18" charset="0"/>
              </a:rPr>
              <a:t>/</a:t>
            </a:r>
            <a:r>
              <a:rPr lang="en-US" altLang="uk-UA" sz="4000" b="1" i="1">
                <a:solidFill>
                  <a:srgbClr val="CC0000"/>
                </a:solidFill>
                <a:latin typeface="Times New Roman" pitchFamily="18" charset="0"/>
              </a:rPr>
              <a:t>x</a:t>
            </a:r>
            <a:endParaRPr lang="ru-RU" altLang="uk-UA" sz="4000" b="1" i="1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0264" name="AutoShape 24"/>
          <p:cNvSpPr>
            <a:spLocks noChangeArrowheads="1"/>
          </p:cNvSpPr>
          <p:nvPr/>
        </p:nvSpPr>
        <p:spPr bwMode="auto">
          <a:xfrm>
            <a:off x="1979613" y="5734050"/>
            <a:ext cx="5184775" cy="914400"/>
          </a:xfrm>
          <a:prstGeom prst="smileyFace">
            <a:avLst>
              <a:gd name="adj" fmla="val 4653"/>
            </a:avLst>
          </a:prstGeom>
          <a:solidFill>
            <a:srgbClr val="FEE2F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b="1" i="1">
                <a:solidFill>
                  <a:srgbClr val="CC0000"/>
                </a:solidFill>
                <a:latin typeface="Georgia" pitchFamily="18" charset="0"/>
              </a:rPr>
              <a:t>І все!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6 0.00903 C 0.04705 -0.0118 0.15486 -0.09143 0.23073 -0.11551 C 0.3066 -0.13958 0.39253 -0.14421 0.4658 -0.13541 C 0.53871 -0.12662 0.63663 -0.10347 0.6691 -0.06203 C 0.70156 -0.0206 0.70903 0.06343 0.66076 0.1132 C 0.6125 0.1632 0.4783 0.22084 0.37916 0.23797 C 0.28003 0.2551 0.13489 0.18473 0.0658 0.21574 C -0.0033 0.24676 -0.0257 0.37871 -0.03594 0.42454 C -0.04618 0.47037 -0.0125 0.48079 0.00416 0.49121 C 0.02083 0.50162 0.05156 0.48773 0.06406 0.48681 " pathEditMode="relative" rAng="0" ptsTypes="aaaaaaaaaa">
                                      <p:cBhvr>
                                        <p:cTn id="20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66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63" grpId="0"/>
      <p:bldP spid="102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23850" y="1989138"/>
            <a:ext cx="2089150" cy="6477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3600" b="1" i="1">
                <a:solidFill>
                  <a:srgbClr val="FF0000"/>
                </a:solidFill>
                <a:latin typeface="Times New Roman" pitchFamily="18" charset="0"/>
              </a:rPr>
              <a:t>у = х</a:t>
            </a:r>
            <a:r>
              <a:rPr lang="ru-RU" altLang="uk-UA" sz="3600" b="1" i="1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ru-RU" altLang="uk-UA" sz="3600" b="1" i="1">
                <a:solidFill>
                  <a:srgbClr val="FF0000"/>
                </a:solidFill>
                <a:latin typeface="Times New Roman" pitchFamily="18" charset="0"/>
              </a:rPr>
              <a:t>-2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23850" y="2781300"/>
            <a:ext cx="2089150" cy="6477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3600" b="1" i="1">
                <a:solidFill>
                  <a:srgbClr val="FF0000"/>
                </a:solidFill>
                <a:latin typeface="Times New Roman" pitchFamily="18" charset="0"/>
              </a:rPr>
              <a:t>y</a:t>
            </a:r>
            <a:r>
              <a:rPr lang="ru-RU" altLang="uk-UA" sz="3600" b="1" i="1">
                <a:solidFill>
                  <a:srgbClr val="FF0000"/>
                </a:solidFill>
                <a:latin typeface="Times New Roman" pitchFamily="18" charset="0"/>
              </a:rPr>
              <a:t> = (</a:t>
            </a:r>
            <a:r>
              <a:rPr lang="uk-UA" altLang="uk-UA" sz="3600" b="1" i="1">
                <a:solidFill>
                  <a:srgbClr val="FF0000"/>
                </a:solidFill>
                <a:latin typeface="Times New Roman" pitchFamily="18" charset="0"/>
              </a:rPr>
              <a:t>х+3)</a:t>
            </a:r>
            <a:r>
              <a:rPr lang="uk-UA" altLang="uk-UA" sz="3600" b="1" i="1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ru-RU" altLang="uk-UA" sz="3600" b="1" i="1" baseline="30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23850" y="3573463"/>
            <a:ext cx="2089150" cy="6477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3600" b="1" i="1">
                <a:solidFill>
                  <a:srgbClr val="FF0000"/>
                </a:solidFill>
                <a:latin typeface="Times New Roman" pitchFamily="18" charset="0"/>
              </a:rPr>
              <a:t>y = </a:t>
            </a:r>
            <a:r>
              <a:rPr lang="uk-UA" altLang="uk-UA" sz="3600" b="1" i="1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altLang="uk-UA" sz="3600" b="1" i="1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uk-UA" altLang="uk-UA" sz="3600" b="1" i="1">
                <a:solidFill>
                  <a:srgbClr val="FF0000"/>
                </a:solidFill>
                <a:latin typeface="Times New Roman" pitchFamily="18" charset="0"/>
              </a:rPr>
              <a:t>-4)</a:t>
            </a:r>
            <a:r>
              <a:rPr lang="uk-UA" altLang="uk-UA" sz="3600" b="1" i="1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ru-RU" altLang="uk-UA" sz="3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23850" y="4365625"/>
            <a:ext cx="2089150" cy="6477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3600" b="1" i="1">
                <a:solidFill>
                  <a:srgbClr val="FF0000"/>
                </a:solidFill>
                <a:latin typeface="Times New Roman" pitchFamily="18" charset="0"/>
              </a:rPr>
              <a:t>y = x</a:t>
            </a:r>
            <a:r>
              <a:rPr lang="en-US" altLang="uk-UA" sz="3600" b="1" i="1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uk-UA" altLang="uk-UA" sz="3600" b="1" i="1">
                <a:solidFill>
                  <a:srgbClr val="FF0000"/>
                </a:solidFill>
                <a:latin typeface="Times New Roman" pitchFamily="18" charset="0"/>
              </a:rPr>
              <a:t> +1</a:t>
            </a:r>
            <a:endParaRPr lang="ru-RU" altLang="uk-UA" sz="3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323850" y="5157788"/>
            <a:ext cx="2160588" cy="6477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3600" b="1" i="1">
                <a:solidFill>
                  <a:srgbClr val="FF0000"/>
                </a:solidFill>
                <a:latin typeface="Times New Roman" pitchFamily="18" charset="0"/>
              </a:rPr>
              <a:t>y=</a:t>
            </a:r>
            <a:r>
              <a:rPr lang="uk-UA" altLang="uk-UA" sz="3600" b="1" i="1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altLang="uk-UA" sz="3600" b="1" i="1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uk-UA" altLang="uk-UA" sz="3600" b="1" i="1">
                <a:solidFill>
                  <a:srgbClr val="FF0000"/>
                </a:solidFill>
                <a:latin typeface="Times New Roman" pitchFamily="18" charset="0"/>
              </a:rPr>
              <a:t>+2)</a:t>
            </a:r>
            <a:r>
              <a:rPr lang="uk-UA" altLang="uk-UA" sz="3600" b="1" i="1" baseline="30000">
                <a:solidFill>
                  <a:srgbClr val="FF0000"/>
                </a:solidFill>
                <a:latin typeface="Times New Roman" pitchFamily="18" charset="0"/>
              </a:rPr>
              <a:t>2_</a:t>
            </a:r>
            <a:r>
              <a:rPr lang="uk-UA" altLang="uk-UA" sz="3600" b="1" i="1">
                <a:solidFill>
                  <a:srgbClr val="FF0000"/>
                </a:solidFill>
                <a:latin typeface="Times New Roman" pitchFamily="18" charset="0"/>
              </a:rPr>
              <a:t>1</a:t>
            </a:r>
            <a:endParaRPr lang="ru-RU" altLang="uk-UA" sz="3600" b="1" i="1" baseline="30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4859338" y="2852738"/>
            <a:ext cx="4032250" cy="576262"/>
          </a:xfrm>
          <a:prstGeom prst="rect">
            <a:avLst/>
          </a:prstGeom>
          <a:solidFill>
            <a:srgbClr val="FEE2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b="1" i="1">
                <a:solidFill>
                  <a:srgbClr val="0000FF"/>
                </a:solidFill>
                <a:latin typeface="Times New Roman" pitchFamily="18" charset="0"/>
              </a:rPr>
              <a:t>На 2 одиниці вниз</a:t>
            </a:r>
            <a:endParaRPr lang="ru-RU" altLang="uk-UA" b="1" i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4859338" y="3860800"/>
            <a:ext cx="4032250" cy="576263"/>
          </a:xfrm>
          <a:prstGeom prst="rect">
            <a:avLst/>
          </a:prstGeom>
          <a:solidFill>
            <a:srgbClr val="FEE2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b="1" i="1">
                <a:solidFill>
                  <a:srgbClr val="0000FF"/>
                </a:solidFill>
                <a:latin typeface="Times New Roman" pitchFamily="18" charset="0"/>
              </a:rPr>
              <a:t>На 1 одиницю вгору</a:t>
            </a:r>
            <a:endParaRPr lang="ru-RU" altLang="uk-UA" b="1" i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4716463" y="1628775"/>
            <a:ext cx="4175125" cy="936625"/>
          </a:xfrm>
          <a:prstGeom prst="rect">
            <a:avLst/>
          </a:prstGeom>
          <a:solidFill>
            <a:srgbClr val="FEE2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b="1" i="1">
                <a:solidFill>
                  <a:srgbClr val="0000FF"/>
                </a:solidFill>
                <a:latin typeface="Times New Roman" pitchFamily="18" charset="0"/>
              </a:rPr>
              <a:t>На 2 одиниці вліво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b="1" i="1">
                <a:solidFill>
                  <a:srgbClr val="0000FF"/>
                </a:solidFill>
                <a:latin typeface="Times New Roman" pitchFamily="18" charset="0"/>
              </a:rPr>
              <a:t>і на 1 одиницю вниз</a:t>
            </a:r>
            <a:endParaRPr lang="ru-RU" altLang="uk-UA" b="1" i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4859338" y="4797425"/>
            <a:ext cx="4032250" cy="576263"/>
          </a:xfrm>
          <a:prstGeom prst="rect">
            <a:avLst/>
          </a:prstGeom>
          <a:solidFill>
            <a:srgbClr val="FEE2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b="1" i="1">
                <a:solidFill>
                  <a:srgbClr val="0000FF"/>
                </a:solidFill>
                <a:latin typeface="Times New Roman" pitchFamily="18" charset="0"/>
              </a:rPr>
              <a:t>На 3 одиниці вліво</a:t>
            </a:r>
            <a:endParaRPr lang="ru-RU" altLang="uk-UA" b="1" i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4859338" y="5734050"/>
            <a:ext cx="4032250" cy="576263"/>
          </a:xfrm>
          <a:prstGeom prst="rect">
            <a:avLst/>
          </a:prstGeom>
          <a:solidFill>
            <a:srgbClr val="FEE2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b="1" i="1">
                <a:solidFill>
                  <a:srgbClr val="0000FF"/>
                </a:solidFill>
                <a:latin typeface="Times New Roman" pitchFamily="18" charset="0"/>
              </a:rPr>
              <a:t>На 4 одиниці вправо</a:t>
            </a:r>
            <a:endParaRPr lang="ru-RU" altLang="uk-UA" b="1" i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48" name="Freeform 28"/>
          <p:cNvSpPr>
            <a:spLocks/>
          </p:cNvSpPr>
          <p:nvPr/>
        </p:nvSpPr>
        <p:spPr bwMode="auto">
          <a:xfrm>
            <a:off x="2411413" y="2349500"/>
            <a:ext cx="2359025" cy="850900"/>
          </a:xfrm>
          <a:custGeom>
            <a:avLst/>
            <a:gdLst>
              <a:gd name="T0" fmla="*/ 0 w 1486"/>
              <a:gd name="T1" fmla="*/ 0 h 536"/>
              <a:gd name="T2" fmla="*/ 2147483647 w 1486"/>
              <a:gd name="T3" fmla="*/ 2147483647 h 53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86" h="536">
                <a:moveTo>
                  <a:pt x="0" y="0"/>
                </a:moveTo>
                <a:lnTo>
                  <a:pt x="1486" y="536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30749" name="Freeform 29"/>
          <p:cNvSpPr>
            <a:spLocks/>
          </p:cNvSpPr>
          <p:nvPr/>
        </p:nvSpPr>
        <p:spPr bwMode="auto">
          <a:xfrm>
            <a:off x="2411413" y="3068638"/>
            <a:ext cx="2373312" cy="2036762"/>
          </a:xfrm>
          <a:custGeom>
            <a:avLst/>
            <a:gdLst>
              <a:gd name="T0" fmla="*/ 0 w 1495"/>
              <a:gd name="T1" fmla="*/ 0 h 1283"/>
              <a:gd name="T2" fmla="*/ 2147483647 w 1495"/>
              <a:gd name="T3" fmla="*/ 2147483647 h 128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95" h="1283">
                <a:moveTo>
                  <a:pt x="0" y="0"/>
                </a:moveTo>
                <a:lnTo>
                  <a:pt x="1495" y="1283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30750" name="Freeform 30"/>
          <p:cNvSpPr>
            <a:spLocks/>
          </p:cNvSpPr>
          <p:nvPr/>
        </p:nvSpPr>
        <p:spPr bwMode="auto">
          <a:xfrm>
            <a:off x="2411413" y="3933825"/>
            <a:ext cx="2389187" cy="2132013"/>
          </a:xfrm>
          <a:custGeom>
            <a:avLst/>
            <a:gdLst>
              <a:gd name="T0" fmla="*/ 0 w 1505"/>
              <a:gd name="T1" fmla="*/ 0 h 1343"/>
              <a:gd name="T2" fmla="*/ 2147483647 w 1505"/>
              <a:gd name="T3" fmla="*/ 2147483647 h 134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05" h="1343">
                <a:moveTo>
                  <a:pt x="0" y="0"/>
                </a:moveTo>
                <a:lnTo>
                  <a:pt x="1505" y="1343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 flipV="1">
            <a:off x="2411413" y="4149725"/>
            <a:ext cx="2447925" cy="5746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30753" name="Freeform 33"/>
          <p:cNvSpPr>
            <a:spLocks/>
          </p:cNvSpPr>
          <p:nvPr/>
        </p:nvSpPr>
        <p:spPr bwMode="auto">
          <a:xfrm>
            <a:off x="2392363" y="2193925"/>
            <a:ext cx="2454275" cy="3246438"/>
          </a:xfrm>
          <a:custGeom>
            <a:avLst/>
            <a:gdLst>
              <a:gd name="T0" fmla="*/ 0 w 1546"/>
              <a:gd name="T1" fmla="*/ 2147483647 h 2045"/>
              <a:gd name="T2" fmla="*/ 2147483647 w 1546"/>
              <a:gd name="T3" fmla="*/ 2147483647 h 2045"/>
              <a:gd name="T4" fmla="*/ 2147483647 w 1546"/>
              <a:gd name="T5" fmla="*/ 0 h 20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46" h="2045">
                <a:moveTo>
                  <a:pt x="0" y="2045"/>
                </a:moveTo>
                <a:lnTo>
                  <a:pt x="39" y="2036"/>
                </a:lnTo>
                <a:lnTo>
                  <a:pt x="1546" y="0"/>
                </a:ln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6401" name="Rectangle 40"/>
          <p:cNvSpPr>
            <a:spLocks noChangeArrowheads="1"/>
          </p:cNvSpPr>
          <p:nvPr/>
        </p:nvSpPr>
        <p:spPr bwMode="auto">
          <a:xfrm>
            <a:off x="755650" y="292100"/>
            <a:ext cx="67691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800" b="1">
                <a:solidFill>
                  <a:srgbClr val="0000FF"/>
                </a:solidFill>
                <a:latin typeface="Times New Roman" pitchFamily="18" charset="0"/>
              </a:rPr>
              <a:t>№</a:t>
            </a:r>
            <a:r>
              <a:rPr lang="en-US" altLang="uk-UA" sz="2800" b="1">
                <a:solidFill>
                  <a:srgbClr val="0000FF"/>
                </a:solidFill>
                <a:latin typeface="Times New Roman" pitchFamily="18" charset="0"/>
              </a:rPr>
              <a:t>5</a:t>
            </a:r>
            <a:r>
              <a:rPr lang="uk-UA" altLang="uk-UA" sz="2800" b="1">
                <a:solidFill>
                  <a:srgbClr val="0000FF"/>
                </a:solidFill>
                <a:latin typeface="Times New Roman" pitchFamily="18" charset="0"/>
              </a:rPr>
              <a:t>. Як треба паралельно перенести</a:t>
            </a:r>
            <a:endParaRPr lang="ru-RU" altLang="uk-UA" sz="280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800" b="1">
                <a:solidFill>
                  <a:srgbClr val="0000FF"/>
                </a:solidFill>
                <a:latin typeface="Times New Roman" pitchFamily="18" charset="0"/>
              </a:rPr>
              <a:t>графік функції у = х</a:t>
            </a:r>
            <a:r>
              <a:rPr lang="uk-UA" altLang="uk-UA" sz="2800" b="1" baseline="3000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uk-UA" altLang="uk-UA" sz="2800" b="1">
                <a:solidFill>
                  <a:srgbClr val="0000FF"/>
                </a:solidFill>
                <a:latin typeface="Times New Roman" pitchFamily="18" charset="0"/>
              </a:rPr>
              <a:t>, щоб </a:t>
            </a:r>
            <a:endParaRPr lang="ru-RU" altLang="uk-UA" sz="280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800" b="1">
                <a:solidFill>
                  <a:srgbClr val="0000FF"/>
                </a:solidFill>
                <a:latin typeface="Times New Roman" pitchFamily="18" charset="0"/>
              </a:rPr>
              <a:t>отримати даний графік?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1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10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10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5" dur="1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1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4" grpId="0" animBg="1"/>
      <p:bldP spid="30725" grpId="0" animBg="1"/>
      <p:bldP spid="30726" grpId="0" animBg="1"/>
      <p:bldP spid="30728" grpId="0" animBg="1"/>
      <p:bldP spid="30737" grpId="0" animBg="1"/>
      <p:bldP spid="30738" grpId="0" animBg="1"/>
      <p:bldP spid="30739" grpId="0" animBg="1"/>
      <p:bldP spid="30740" grpId="0" animBg="1"/>
      <p:bldP spid="30741" grpId="0" animBg="1"/>
      <p:bldP spid="30748" grpId="0" animBg="1"/>
      <p:bldP spid="30749" grpId="0" animBg="1"/>
      <p:bldP spid="30750" grpId="0" animBg="1"/>
      <p:bldP spid="30751" grpId="0" animBg="1"/>
      <p:bldP spid="307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b="1" smtClean="0">
                <a:solidFill>
                  <a:srgbClr val="CC00CC"/>
                </a:solidFill>
              </a:rPr>
              <a:t>Математичний диктант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626350" cy="45307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400" smtClean="0"/>
              <a:t>1. Назвати абсцису точки А (4 ; 7)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400" smtClean="0"/>
              <a:t>2. Функцію задано формулою у = 4х – 5. Знайти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400" smtClean="0"/>
              <a:t>    у(-2)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400" smtClean="0"/>
              <a:t>3. Записати область визначення функції у =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400" smtClean="0"/>
              <a:t>4. Знайти нулі функції у =   х + 12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400" smtClean="0"/>
              <a:t>5. Функцію задано формулою у = 5х + 15. Знайти х , якщо у(х) = 10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400" smtClean="0"/>
              <a:t>6. Знайти область визначення функції  </a:t>
            </a:r>
            <a:endParaRPr lang="ru-RU" altLang="uk-UA" sz="2400" smtClean="0"/>
          </a:p>
        </p:txBody>
      </p:sp>
      <p:graphicFrame>
        <p:nvGraphicFramePr>
          <p:cNvPr id="17412" name="Object 2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308850" y="2781300"/>
          <a:ext cx="7477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" name="Формула" r:id="rId3" imgW="533169" imgH="393529" progId="Equation.3">
                  <p:embed/>
                </p:oleObj>
              </mc:Choice>
              <mc:Fallback>
                <p:oleObj name="Формула" r:id="rId3" imgW="533169" imgH="393529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2781300"/>
                        <a:ext cx="747713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10"/>
          <p:cNvGraphicFramePr>
            <a:graphicFrameLocks noChangeAspect="1"/>
          </p:cNvGraphicFramePr>
          <p:nvPr/>
        </p:nvGraphicFramePr>
        <p:xfrm>
          <a:off x="2484438" y="5300663"/>
          <a:ext cx="865187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Формула" r:id="rId5" imgW="114151" imgH="215619" progId="Equation.3">
                  <p:embed/>
                </p:oleObj>
              </mc:Choice>
              <mc:Fallback>
                <p:oleObj name="Формула" r:id="rId5" imgW="114151" imgH="21561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300663"/>
                        <a:ext cx="865187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22"/>
          <p:cNvGraphicFramePr>
            <a:graphicFrameLocks noChangeAspect="1"/>
          </p:cNvGraphicFramePr>
          <p:nvPr/>
        </p:nvGraphicFramePr>
        <p:xfrm>
          <a:off x="6588125" y="4437063"/>
          <a:ext cx="71913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Формула" r:id="rId7" imgW="495085" imgH="241195" progId="Equation.3">
                  <p:embed/>
                </p:oleObj>
              </mc:Choice>
              <mc:Fallback>
                <p:oleObj name="Формула" r:id="rId7" imgW="495085" imgH="241195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437063"/>
                        <a:ext cx="719138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2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643438" y="3213100"/>
          <a:ext cx="26193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Формула" r:id="rId9" imgW="139639" imgH="393529" progId="Equation.3">
                  <p:embed/>
                </p:oleObj>
              </mc:Choice>
              <mc:Fallback>
                <p:oleObj name="Формула" r:id="rId9" imgW="139639" imgH="393529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213100"/>
                        <a:ext cx="261937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b="1" smtClean="0">
                <a:solidFill>
                  <a:schemeClr val="hlink"/>
                </a:solidFill>
              </a:rPr>
              <a:t>Відповідь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600" smtClean="0"/>
              <a:t>1.  4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600" smtClean="0"/>
              <a:t>2.  – 13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600" smtClean="0"/>
              <a:t>3.  крім 0 та 2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600" smtClean="0"/>
              <a:t>4.  – 36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600" smtClean="0"/>
              <a:t>5.  – 1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uk-UA" altLang="uk-UA" sz="2600" smtClean="0"/>
              <a:t>6.  х    7</a:t>
            </a:r>
          </a:p>
        </p:txBody>
      </p:sp>
      <p:graphicFrame>
        <p:nvGraphicFramePr>
          <p:cNvPr id="1843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258888" y="4076700"/>
          <a:ext cx="2413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Формула" r:id="rId3" imgW="126835" imgH="152202" progId="Equation.3">
                  <p:embed/>
                </p:oleObj>
              </mc:Choice>
              <mc:Fallback>
                <p:oleObj name="Формула" r:id="rId3" imgW="126835" imgH="15220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076700"/>
                        <a:ext cx="241300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2389</TotalTime>
  <Words>748</Words>
  <Application>Microsoft Office PowerPoint</Application>
  <PresentationFormat>Экран (4:3)</PresentationFormat>
  <Paragraphs>306</Paragraphs>
  <Slides>31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Пиксел</vt:lpstr>
      <vt:lpstr>Оформление по умолчанию</vt:lpstr>
      <vt:lpstr>Океан</vt:lpstr>
      <vt:lpstr>Слои</vt:lpstr>
      <vt:lpstr>Край</vt:lpstr>
      <vt:lpstr>GraphC</vt:lpstr>
      <vt:lpstr>Формула</vt:lpstr>
      <vt:lpstr>Розв’язування вправ по темі:  «Функції і їх графіки».</vt:lpstr>
      <vt:lpstr>Мета уроку</vt:lpstr>
      <vt:lpstr>Повторення</vt:lpstr>
      <vt:lpstr>№ 2. Повторення</vt:lpstr>
      <vt:lpstr>№ 3. Повторення</vt:lpstr>
      <vt:lpstr>№ 4. Повторення</vt:lpstr>
      <vt:lpstr>Презентация PowerPoint</vt:lpstr>
      <vt:lpstr>Математичний диктант</vt:lpstr>
      <vt:lpstr>Відповідь</vt:lpstr>
      <vt:lpstr>Орфографічна хвилинка</vt:lpstr>
      <vt:lpstr>Орфографічна хвилинка</vt:lpstr>
      <vt:lpstr>Орфографічна хвилинка</vt:lpstr>
      <vt:lpstr>Орфографічна хвилинка</vt:lpstr>
      <vt:lpstr>Алгоритм побудови графіка функції у=(х+m)2 + n </vt:lpstr>
      <vt:lpstr>Алгоритм побудови графіка функції у=(х+3)2+4</vt:lpstr>
      <vt:lpstr>Визначити алгоритм побудови та побудувати графік функції у=(х-2)2 +3</vt:lpstr>
      <vt:lpstr>Презентация PowerPoint</vt:lpstr>
      <vt:lpstr> Предмет математики такий серйозний, що корисно не нехтувати нагодою робити його трохи цікавішим.                                  Б. Паскаль.</vt:lpstr>
      <vt:lpstr>Творче завдання: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Повторение. «Функции и графики».</dc:title>
  <dc:creator>мама;Олеся Михайлівна Дворська</dc:creator>
  <cp:lastModifiedBy>user1</cp:lastModifiedBy>
  <cp:revision>46</cp:revision>
  <dcterms:created xsi:type="dcterms:W3CDTF">2007-04-09T02:32:33Z</dcterms:created>
  <dcterms:modified xsi:type="dcterms:W3CDTF">2017-12-14T13:10:57Z</dcterms:modified>
</cp:coreProperties>
</file>